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08"/>
  </p:notesMasterIdLst>
  <p:sldIdLst>
    <p:sldId id="509" r:id="rId2"/>
    <p:sldId id="510" r:id="rId3"/>
    <p:sldId id="511" r:id="rId4"/>
    <p:sldId id="512" r:id="rId5"/>
    <p:sldId id="513" r:id="rId6"/>
    <p:sldId id="514" r:id="rId7"/>
    <p:sldId id="515" r:id="rId8"/>
    <p:sldId id="256" r:id="rId9"/>
    <p:sldId id="408" r:id="rId10"/>
    <p:sldId id="427" r:id="rId11"/>
    <p:sldId id="428" r:id="rId12"/>
    <p:sldId id="465" r:id="rId13"/>
    <p:sldId id="484" r:id="rId14"/>
    <p:sldId id="500" r:id="rId15"/>
    <p:sldId id="501" r:id="rId16"/>
    <p:sldId id="487" r:id="rId17"/>
    <p:sldId id="485" r:id="rId18"/>
    <p:sldId id="486" r:id="rId19"/>
    <p:sldId id="489" r:id="rId20"/>
    <p:sldId id="502" r:id="rId21"/>
    <p:sldId id="491" r:id="rId22"/>
    <p:sldId id="492" r:id="rId23"/>
    <p:sldId id="503" r:id="rId24"/>
    <p:sldId id="494" r:id="rId25"/>
    <p:sldId id="496" r:id="rId26"/>
    <p:sldId id="495" r:id="rId27"/>
    <p:sldId id="504" r:id="rId28"/>
    <p:sldId id="505" r:id="rId29"/>
    <p:sldId id="499" r:id="rId30"/>
    <p:sldId id="506" r:id="rId31"/>
    <p:sldId id="467" r:id="rId32"/>
    <p:sldId id="468" r:id="rId33"/>
    <p:sldId id="470" r:id="rId34"/>
    <p:sldId id="477" r:id="rId35"/>
    <p:sldId id="471" r:id="rId36"/>
    <p:sldId id="472" r:id="rId37"/>
    <p:sldId id="478" r:id="rId38"/>
    <p:sldId id="479" r:id="rId39"/>
    <p:sldId id="482" r:id="rId40"/>
    <p:sldId id="480" r:id="rId41"/>
    <p:sldId id="521" r:id="rId42"/>
    <p:sldId id="424" r:id="rId43"/>
    <p:sldId id="341" r:id="rId44"/>
    <p:sldId id="342" r:id="rId45"/>
    <p:sldId id="416" r:id="rId46"/>
    <p:sldId id="415" r:id="rId47"/>
    <p:sldId id="418" r:id="rId48"/>
    <p:sldId id="453" r:id="rId49"/>
    <p:sldId id="455" r:id="rId50"/>
    <p:sldId id="421" r:id="rId51"/>
    <p:sldId id="422" r:id="rId52"/>
    <p:sldId id="359" r:id="rId53"/>
    <p:sldId id="345" r:id="rId54"/>
    <p:sldId id="411" r:id="rId55"/>
    <p:sldId id="364" r:id="rId56"/>
    <p:sldId id="348" r:id="rId57"/>
    <p:sldId id="423" r:id="rId58"/>
    <p:sldId id="456" r:id="rId59"/>
    <p:sldId id="507" r:id="rId60"/>
    <p:sldId id="460" r:id="rId61"/>
    <p:sldId id="457" r:id="rId62"/>
    <p:sldId id="349" r:id="rId63"/>
    <p:sldId id="412" r:id="rId64"/>
    <p:sldId id="365" r:id="rId65"/>
    <p:sldId id="350" r:id="rId66"/>
    <p:sldId id="425" r:id="rId67"/>
    <p:sldId id="426" r:id="rId68"/>
    <p:sldId id="429" r:id="rId69"/>
    <p:sldId id="430" r:id="rId70"/>
    <p:sldId id="432" r:id="rId71"/>
    <p:sldId id="508" r:id="rId72"/>
    <p:sldId id="434" r:id="rId73"/>
    <p:sldId id="435" r:id="rId74"/>
    <p:sldId id="437" r:id="rId75"/>
    <p:sldId id="438" r:id="rId76"/>
    <p:sldId id="439" r:id="rId77"/>
    <p:sldId id="440" r:id="rId78"/>
    <p:sldId id="443" r:id="rId79"/>
    <p:sldId id="446" r:id="rId80"/>
    <p:sldId id="448" r:id="rId81"/>
    <p:sldId id="449" r:id="rId82"/>
    <p:sldId id="450" r:id="rId83"/>
    <p:sldId id="451" r:id="rId84"/>
    <p:sldId id="452" r:id="rId85"/>
    <p:sldId id="466" r:id="rId86"/>
    <p:sldId id="436" r:id="rId87"/>
    <p:sldId id="413" r:id="rId88"/>
    <p:sldId id="459" r:id="rId89"/>
    <p:sldId id="461" r:id="rId90"/>
    <p:sldId id="462" r:id="rId91"/>
    <p:sldId id="463" r:id="rId92"/>
    <p:sldId id="464" r:id="rId93"/>
    <p:sldId id="410" r:id="rId94"/>
    <p:sldId id="414" r:id="rId95"/>
    <p:sldId id="516" r:id="rId96"/>
    <p:sldId id="517" r:id="rId97"/>
    <p:sldId id="518" r:id="rId98"/>
    <p:sldId id="519" r:id="rId99"/>
    <p:sldId id="520" r:id="rId100"/>
    <p:sldId id="458" r:id="rId101"/>
    <p:sldId id="522" r:id="rId102"/>
    <p:sldId id="523" r:id="rId103"/>
    <p:sldId id="524" r:id="rId104"/>
    <p:sldId id="368" r:id="rId105"/>
    <p:sldId id="402" r:id="rId106"/>
    <p:sldId id="369" r:id="rId10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0066"/>
    <a:srgbClr val="009900"/>
    <a:srgbClr val="0066FF"/>
    <a:srgbClr val="660033"/>
    <a:srgbClr val="000000"/>
    <a:srgbClr val="FF3300"/>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862" autoAdjust="0"/>
    <p:restoredTop sz="89320" autoAdjust="0"/>
  </p:normalViewPr>
  <p:slideViewPr>
    <p:cSldViewPr>
      <p:cViewPr varScale="1">
        <p:scale>
          <a:sx n="66" d="100"/>
          <a:sy n="66" d="100"/>
        </p:scale>
        <p:origin x="-5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0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42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2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2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42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0773FE4C-A81A-4C7D-86F8-3B8E2643D5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IN" smtClean="0"/>
          </a:p>
        </p:txBody>
      </p:sp>
      <p:sp>
        <p:nvSpPr>
          <p:cNvPr id="100356" name="Slide Number Placeholder 3"/>
          <p:cNvSpPr>
            <a:spLocks noGrp="1"/>
          </p:cNvSpPr>
          <p:nvPr>
            <p:ph type="sldNum" sz="quarter" idx="5"/>
          </p:nvPr>
        </p:nvSpPr>
        <p:spPr>
          <a:noFill/>
        </p:spPr>
        <p:txBody>
          <a:bodyPr/>
          <a:lstStyle/>
          <a:p>
            <a:fld id="{5202D9C6-675F-4E0F-A8C5-1DC2C92B5615}" type="slidenum">
              <a:rPr lang="en-US" smtClean="0"/>
              <a:pPr/>
              <a:t>9</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solidFill>
            <a:srgbClr val="FFFFFF"/>
          </a:solidFill>
          <a:ln/>
        </p:spPr>
      </p:sp>
      <p:sp>
        <p:nvSpPr>
          <p:cNvPr id="108547"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smtClean="0"/>
              <a:t>Why recursive classification?</a:t>
            </a:r>
          </a:p>
          <a:p>
            <a:r>
              <a:rPr lang="en-US" smtClean="0"/>
              <a:t>Bengali synonyms are identified from the Bengali lexicon</a:t>
            </a:r>
          </a:p>
          <a:p>
            <a:r>
              <a:rPr lang="en-US" smtClean="0"/>
              <a:t>It is not clear why all these classes are necesssary</a:t>
            </a:r>
          </a:p>
          <a:p>
            <a:r>
              <a:rPr lang="en-US" smtClean="0"/>
              <a:t>Difference between key class and synonymous class</a:t>
            </a:r>
          </a:p>
          <a:p>
            <a:r>
              <a:rPr lang="en-US" smtClean="0"/>
              <a:t>KSVS – Key SVS for the Bengali key verb</a:t>
            </a:r>
          </a:p>
          <a:p>
            <a:r>
              <a:rPr lang="en-US" smtClean="0"/>
              <a:t>What is Member SVS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Rot="1" noChangeAspect="1" noChangeArrowheads="1" noTextEdit="1"/>
          </p:cNvSpPr>
          <p:nvPr>
            <p:ph type="sldImg"/>
          </p:nvPr>
        </p:nvSpPr>
        <p:spPr>
          <a:xfrm>
            <a:off x="1144588" y="685800"/>
            <a:ext cx="4570412" cy="3429000"/>
          </a:xfrm>
          <a:solidFill>
            <a:srgbClr val="FFFFFF"/>
          </a:solidFill>
          <a:ln/>
        </p:spPr>
      </p:sp>
      <p:sp>
        <p:nvSpPr>
          <p:cNvPr id="112643" name="Rectangle 1027"/>
          <p:cNvSpPr>
            <a:spLocks noGrp="1" noChangeArrowheads="1"/>
          </p:cNvSpPr>
          <p:nvPr>
            <p:ph type="body" idx="1"/>
          </p:nvPr>
        </p:nvSpPr>
        <p:spPr>
          <a:xfrm>
            <a:off x="685800" y="4343400"/>
            <a:ext cx="5486400" cy="4114800"/>
          </a:xfrm>
          <a:solidFill>
            <a:srgbClr val="FFFFFF"/>
          </a:solidFill>
          <a:ln>
            <a:solidFill>
              <a:srgbClr val="000000"/>
            </a:solidFill>
          </a:ln>
        </p:spPr>
        <p:txBody>
          <a:bodyPr lIns="91432" tIns="45716" rIns="91432" bIns="45716"/>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113667"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91432" tIns="45716" rIns="91432" bIns="45716"/>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11469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91432" tIns="45716" rIns="91432" bIns="45716"/>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115715"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91432" tIns="45716" rIns="91432" bIns="45716"/>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Rot="1" noChangeAspect="1" noChangeArrowheads="1" noTextEdit="1"/>
          </p:cNvSpPr>
          <p:nvPr>
            <p:ph type="sldImg"/>
          </p:nvPr>
        </p:nvSpPr>
        <p:spPr>
          <a:xfrm>
            <a:off x="1144588" y="685800"/>
            <a:ext cx="4570412" cy="3429000"/>
          </a:xfrm>
          <a:solidFill>
            <a:srgbClr val="FFFFFF"/>
          </a:solidFill>
          <a:ln/>
        </p:spPr>
      </p:sp>
      <p:sp>
        <p:nvSpPr>
          <p:cNvPr id="116739" name="Rectangle 1027"/>
          <p:cNvSpPr>
            <a:spLocks noGrp="1" noChangeArrowheads="1"/>
          </p:cNvSpPr>
          <p:nvPr>
            <p:ph type="body" idx="1"/>
          </p:nvPr>
        </p:nvSpPr>
        <p:spPr>
          <a:xfrm>
            <a:off x="685800" y="4343400"/>
            <a:ext cx="5486400" cy="4114800"/>
          </a:xfrm>
          <a:solidFill>
            <a:srgbClr val="FFFFFF"/>
          </a:solidFill>
          <a:ln>
            <a:solidFill>
              <a:srgbClr val="000000"/>
            </a:solidFill>
          </a:ln>
        </p:spPr>
        <p:txBody>
          <a:bodyPr lIns="91432" tIns="45716" rIns="91432" bIns="45716"/>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1177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91432" tIns="45716" rIns="91432" bIns="45716"/>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44588" y="685800"/>
            <a:ext cx="4570412" cy="3429000"/>
          </a:xfrm>
          <a:ln/>
        </p:spPr>
      </p:sp>
      <p:sp>
        <p:nvSpPr>
          <p:cNvPr id="118787" name="Notes Placeholder 2"/>
          <p:cNvSpPr>
            <a:spLocks noGrp="1"/>
          </p:cNvSpPr>
          <p:nvPr>
            <p:ph type="body" idx="1"/>
          </p:nvPr>
        </p:nvSpPr>
        <p:spPr>
          <a:xfrm>
            <a:off x="685800" y="4343400"/>
            <a:ext cx="5486400" cy="4114800"/>
          </a:xfrm>
          <a:noFill/>
          <a:ln>
            <a:solidFill>
              <a:srgbClr val="000000"/>
            </a:solidFill>
          </a:ln>
        </p:spPr>
        <p:txBody>
          <a:bodyPr lIns="91432" tIns="45716" rIns="91432" bIns="45716"/>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IN" smtClean="0"/>
          </a:p>
        </p:txBody>
      </p:sp>
      <p:sp>
        <p:nvSpPr>
          <p:cNvPr id="101380" name="Slide Number Placeholder 3"/>
          <p:cNvSpPr>
            <a:spLocks noGrp="1"/>
          </p:cNvSpPr>
          <p:nvPr>
            <p:ph type="sldNum" sz="quarter" idx="5"/>
          </p:nvPr>
        </p:nvSpPr>
        <p:spPr>
          <a:noFill/>
        </p:spPr>
        <p:txBody>
          <a:bodyPr/>
          <a:lstStyle/>
          <a:p>
            <a:fld id="{30FE6593-5FA6-4190-9979-1437A9E9E6A2}" type="slidenum">
              <a:rPr lang="en-US" smtClean="0"/>
              <a:pPr/>
              <a:t>11</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44588" y="685800"/>
            <a:ext cx="4570412" cy="3429000"/>
          </a:xfrm>
          <a:ln/>
        </p:spPr>
      </p:sp>
      <p:sp>
        <p:nvSpPr>
          <p:cNvPr id="119811" name="Notes Placeholder 2"/>
          <p:cNvSpPr>
            <a:spLocks noGrp="1"/>
          </p:cNvSpPr>
          <p:nvPr>
            <p:ph type="body" idx="1"/>
          </p:nvPr>
        </p:nvSpPr>
        <p:spPr>
          <a:xfrm>
            <a:off x="685800" y="4343400"/>
            <a:ext cx="5486400" cy="4114800"/>
          </a:xfrm>
          <a:noFill/>
          <a:ln>
            <a:solidFill>
              <a:srgbClr val="000000"/>
            </a:solidFill>
          </a:ln>
        </p:spPr>
        <p:txBody>
          <a:bodyPr lIns="91432" tIns="45716" rIns="91432" bIns="45716"/>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44588" y="685800"/>
            <a:ext cx="4570412" cy="3429000"/>
          </a:xfrm>
          <a:ln/>
        </p:spPr>
      </p:sp>
      <p:sp>
        <p:nvSpPr>
          <p:cNvPr id="120835" name="Notes Placeholder 2"/>
          <p:cNvSpPr>
            <a:spLocks noGrp="1"/>
          </p:cNvSpPr>
          <p:nvPr>
            <p:ph type="body" idx="1"/>
          </p:nvPr>
        </p:nvSpPr>
        <p:spPr>
          <a:xfrm>
            <a:off x="685800" y="4343400"/>
            <a:ext cx="5486400" cy="4114800"/>
          </a:xfrm>
          <a:noFill/>
          <a:ln>
            <a:solidFill>
              <a:srgbClr val="000000"/>
            </a:solidFill>
          </a:ln>
        </p:spPr>
        <p:txBody>
          <a:bodyPr lIns="91432" tIns="45716" rIns="91432" bIns="45716"/>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solidFill>
            <a:srgbClr val="FFFFFF"/>
          </a:solidFill>
          <a:ln/>
        </p:spPr>
      </p:sp>
      <p:sp>
        <p:nvSpPr>
          <p:cNvPr id="12185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smtClean="0"/>
              <a:t>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solidFill>
            <a:srgbClr val="FFFFFF"/>
          </a:solidFill>
          <a:ln/>
        </p:spPr>
      </p:sp>
      <p:sp>
        <p:nvSpPr>
          <p:cNvPr id="12288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solidFill>
            <a:srgbClr val="FFFFFF"/>
          </a:solidFill>
          <a:ln/>
        </p:spPr>
      </p:sp>
      <p:sp>
        <p:nvSpPr>
          <p:cNvPr id="123907"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solidFill>
            <a:srgbClr val="FFFFFF"/>
          </a:solidFill>
          <a:ln/>
        </p:spPr>
      </p:sp>
      <p:sp>
        <p:nvSpPr>
          <p:cNvPr id="12493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p:cNvSpPr>
            <a:spLocks noGrp="1" noRot="1" noChangeAspect="1" noChangeArrowheads="1" noTextEdit="1"/>
          </p:cNvSpPr>
          <p:nvPr>
            <p:ph type="sldImg"/>
          </p:nvPr>
        </p:nvSpPr>
        <p:spPr>
          <a:solidFill>
            <a:srgbClr val="FFFFFF"/>
          </a:solidFill>
          <a:ln/>
        </p:spPr>
      </p:sp>
      <p:sp>
        <p:nvSpPr>
          <p:cNvPr id="125955" name="Rectangle 1027"/>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a:ln/>
        </p:spPr>
      </p:sp>
      <p:sp>
        <p:nvSpPr>
          <p:cNvPr id="139267"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a:ln/>
        </p:spPr>
      </p:sp>
      <p:sp>
        <p:nvSpPr>
          <p:cNvPr id="140291"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IN" smtClean="0"/>
          </a:p>
        </p:txBody>
      </p:sp>
      <p:sp>
        <p:nvSpPr>
          <p:cNvPr id="141316" name="Slide Number Placeholder 3"/>
          <p:cNvSpPr>
            <a:spLocks noGrp="1"/>
          </p:cNvSpPr>
          <p:nvPr>
            <p:ph type="sldNum" sz="quarter" idx="5"/>
          </p:nvPr>
        </p:nvSpPr>
        <p:spPr>
          <a:noFill/>
        </p:spPr>
        <p:txBody>
          <a:bodyPr/>
          <a:lstStyle/>
          <a:p>
            <a:fld id="{265E371F-A126-4BB4-AE41-B93620CB9DC8}" type="slidenum">
              <a:rPr lang="en-US" smtClean="0"/>
              <a:pPr/>
              <a:t>88</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IN" smtClean="0"/>
          </a:p>
        </p:txBody>
      </p:sp>
      <p:sp>
        <p:nvSpPr>
          <p:cNvPr id="142340" name="Slide Number Placeholder 3"/>
          <p:cNvSpPr>
            <a:spLocks noGrp="1"/>
          </p:cNvSpPr>
          <p:nvPr>
            <p:ph type="sldNum" sz="quarter" idx="5"/>
          </p:nvPr>
        </p:nvSpPr>
        <p:spPr>
          <a:noFill/>
        </p:spPr>
        <p:txBody>
          <a:bodyPr/>
          <a:lstStyle/>
          <a:p>
            <a:fld id="{62C6649E-A3C8-4396-AE08-074B9D7E1251}" type="slidenum">
              <a:rPr lang="en-US" smtClean="0"/>
              <a:pPr/>
              <a:t>89</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IN" smtClean="0"/>
          </a:p>
        </p:txBody>
      </p:sp>
      <p:sp>
        <p:nvSpPr>
          <p:cNvPr id="143364" name="Slide Number Placeholder 3"/>
          <p:cNvSpPr>
            <a:spLocks noGrp="1"/>
          </p:cNvSpPr>
          <p:nvPr>
            <p:ph type="sldNum" sz="quarter" idx="5"/>
          </p:nvPr>
        </p:nvSpPr>
        <p:spPr>
          <a:noFill/>
        </p:spPr>
        <p:txBody>
          <a:bodyPr/>
          <a:lstStyle/>
          <a:p>
            <a:fld id="{BBA2B54B-6D8B-4947-8EB5-681DE42B7D18}" type="slidenum">
              <a:rPr lang="en-US" smtClean="0"/>
              <a:pPr/>
              <a:t>90</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IN" smtClean="0"/>
          </a:p>
        </p:txBody>
      </p:sp>
      <p:sp>
        <p:nvSpPr>
          <p:cNvPr id="144388" name="Slide Number Placeholder 3"/>
          <p:cNvSpPr>
            <a:spLocks noGrp="1"/>
          </p:cNvSpPr>
          <p:nvPr>
            <p:ph type="sldNum" sz="quarter" idx="5"/>
          </p:nvPr>
        </p:nvSpPr>
        <p:spPr>
          <a:noFill/>
        </p:spPr>
        <p:txBody>
          <a:bodyPr/>
          <a:lstStyle/>
          <a:p>
            <a:fld id="{F10E22AB-6AA0-49B5-AA21-D2DC1DD1AEB0}" type="slidenum">
              <a:rPr lang="en-US" smtClean="0"/>
              <a:pPr/>
              <a:t>91</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IN" smtClean="0"/>
          </a:p>
        </p:txBody>
      </p:sp>
      <p:sp>
        <p:nvSpPr>
          <p:cNvPr id="145412" name="Slide Number Placeholder 3"/>
          <p:cNvSpPr>
            <a:spLocks noGrp="1"/>
          </p:cNvSpPr>
          <p:nvPr>
            <p:ph type="sldNum" sz="quarter" idx="5"/>
          </p:nvPr>
        </p:nvSpPr>
        <p:spPr>
          <a:noFill/>
        </p:spPr>
        <p:txBody>
          <a:bodyPr/>
          <a:lstStyle/>
          <a:p>
            <a:fld id="{FD4F7134-36E9-49AD-9502-F0B800C6ADCB}" type="slidenum">
              <a:rPr lang="en-US" smtClean="0"/>
              <a:pPr/>
              <a:t>92</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IN" smtClean="0"/>
          </a:p>
        </p:txBody>
      </p:sp>
      <p:sp>
        <p:nvSpPr>
          <p:cNvPr id="146436" name="Slide Number Placeholder 3"/>
          <p:cNvSpPr>
            <a:spLocks noGrp="1"/>
          </p:cNvSpPr>
          <p:nvPr>
            <p:ph type="sldNum" sz="quarter" idx="5"/>
          </p:nvPr>
        </p:nvSpPr>
        <p:spPr>
          <a:noFill/>
        </p:spPr>
        <p:txBody>
          <a:bodyPr/>
          <a:lstStyle/>
          <a:p>
            <a:fld id="{D67A5691-3D98-49ED-8841-4F926458EB7E}" type="slidenum">
              <a:rPr lang="en-US" smtClean="0"/>
              <a:pPr/>
              <a:t>93</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IN" smtClean="0">
              <a:latin typeface="Arial" charset="0"/>
              <a:cs typeface="Arial" charset="0"/>
            </a:endParaRPr>
          </a:p>
        </p:txBody>
      </p:sp>
      <p:sp>
        <p:nvSpPr>
          <p:cNvPr id="62468" name="Slide Number Placeholder 3"/>
          <p:cNvSpPr>
            <a:spLocks noGrp="1"/>
          </p:cNvSpPr>
          <p:nvPr>
            <p:ph type="sldNum" sz="quarter" idx="5"/>
          </p:nvPr>
        </p:nvSpPr>
        <p:spPr>
          <a:noFill/>
        </p:spPr>
        <p:txBody>
          <a:bodyPr/>
          <a:lstStyle/>
          <a:p>
            <a:fld id="{D2339E4D-F183-44CF-86BB-52E5FE9F69F3}" type="slidenum">
              <a:rPr lang="en-US" smtClean="0">
                <a:latin typeface="Arial" charset="0"/>
                <a:cs typeface="Arial" charset="0"/>
              </a:rPr>
              <a:pPr/>
              <a:t>95</a:t>
            </a:fld>
            <a:endParaRPr lang="en-US" smtClean="0">
              <a:latin typeface="Arial" charset="0"/>
              <a:cs typeface="Arial" charset="0"/>
            </a:endParaRPr>
          </a:p>
        </p:txBody>
      </p:sp>
      <p:sp>
        <p:nvSpPr>
          <p:cNvPr id="62469" name="Date Placeholder 4"/>
          <p:cNvSpPr>
            <a:spLocks noGrp="1"/>
          </p:cNvSpPr>
          <p:nvPr>
            <p:ph type="dt" sz="quarter" idx="1"/>
          </p:nvPr>
        </p:nvSpPr>
        <p:spPr>
          <a:noFill/>
        </p:spPr>
        <p:txBody>
          <a:bodyPr/>
          <a:lstStyle/>
          <a:p>
            <a:endParaRPr lang="en-US" smtClean="0">
              <a:latin typeface="Arial" charset="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IN" smtClean="0"/>
          </a:p>
        </p:txBody>
      </p:sp>
      <p:sp>
        <p:nvSpPr>
          <p:cNvPr id="146436" name="Slide Number Placeholder 3"/>
          <p:cNvSpPr>
            <a:spLocks noGrp="1"/>
          </p:cNvSpPr>
          <p:nvPr>
            <p:ph type="sldNum" sz="quarter" idx="5"/>
          </p:nvPr>
        </p:nvSpPr>
        <p:spPr>
          <a:noFill/>
        </p:spPr>
        <p:txBody>
          <a:bodyPr/>
          <a:lstStyle/>
          <a:p>
            <a:fld id="{D67A5691-3D98-49ED-8841-4F926458EB7E}" type="slidenum">
              <a:rPr lang="en-US" smtClean="0"/>
              <a:pPr/>
              <a:t>99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CC58ECB0-2103-40F3-ADE6-9B04CC5BBFD0}" type="slidenum">
              <a:rPr lang="en-GB" smtClean="0">
                <a:latin typeface="Arial" charset="0"/>
                <a:cs typeface="Arial" charset="0"/>
              </a:rPr>
              <a:pPr/>
              <a:t>101</a:t>
            </a:fld>
            <a:endParaRPr lang="en-GB" smtClean="0">
              <a:latin typeface="Arial" charset="0"/>
              <a:cs typeface="Arial" charset="0"/>
            </a:endParaRPr>
          </a:p>
        </p:txBody>
      </p:sp>
      <p:sp>
        <p:nvSpPr>
          <p:cNvPr id="8195" name="Rectangle 1"/>
          <p:cNvSpPr txBox="1">
            <a:spLocks noChangeArrowheads="1" noTextEdit="1"/>
          </p:cNvSpPr>
          <p:nvPr>
            <p:ph type="sldImg"/>
          </p:nvPr>
        </p:nvSpPr>
        <p:spPr>
          <a:solidFill>
            <a:srgbClr val="FFFFFF"/>
          </a:solidFill>
          <a:ln/>
        </p:spPr>
      </p:sp>
      <p:sp>
        <p:nvSpPr>
          <p:cNvPr id="8196" name="Rectangle 2"/>
          <p:cNvSpPr txBox="1">
            <a:spLocks noChangeArrowheads="1"/>
          </p:cNvSpPr>
          <p:nvPr>
            <p:ph type="body" idx="1"/>
          </p:nvPr>
        </p:nvSpPr>
        <p:spPr>
          <a:xfrm>
            <a:off x="685800" y="4343400"/>
            <a:ext cx="5486400" cy="4114800"/>
          </a:xfrm>
          <a:noFill/>
          <a:ln/>
        </p:spPr>
        <p:txBody>
          <a:bodyPr wrap="none" anchor="ctr"/>
          <a:lstStyle/>
          <a:p>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78666B05-FC86-445D-8F10-04FA7AD1F630}" type="slidenum">
              <a:rPr lang="en-GB" smtClean="0">
                <a:latin typeface="Arial" charset="0"/>
                <a:cs typeface="Arial" charset="0"/>
              </a:rPr>
              <a:pPr/>
              <a:t>102</a:t>
            </a:fld>
            <a:endParaRPr lang="en-GB" smtClean="0">
              <a:latin typeface="Arial" charset="0"/>
              <a:cs typeface="Arial" charset="0"/>
            </a:endParaRPr>
          </a:p>
        </p:txBody>
      </p:sp>
      <p:sp>
        <p:nvSpPr>
          <p:cNvPr id="9219" name="Rectangle 1"/>
          <p:cNvSpPr txBox="1">
            <a:spLocks noChangeArrowheads="1" noTextEdit="1"/>
          </p:cNvSpPr>
          <p:nvPr>
            <p:ph type="sldImg"/>
          </p:nvPr>
        </p:nvSpPr>
        <p:spPr>
          <a:solidFill>
            <a:srgbClr val="FFFFFF"/>
          </a:solidFill>
          <a:ln/>
        </p:spPr>
      </p:sp>
      <p:sp>
        <p:nvSpPr>
          <p:cNvPr id="9220" name="Rectangle 2"/>
          <p:cNvSpPr txBox="1">
            <a:spLocks noChangeArrowheads="1"/>
          </p:cNvSpPr>
          <p:nvPr>
            <p:ph type="body" idx="1"/>
          </p:nvPr>
        </p:nvSpPr>
        <p:spPr>
          <a:xfrm>
            <a:off x="685800" y="4343400"/>
            <a:ext cx="5486400" cy="4114800"/>
          </a:xfrm>
          <a:noFill/>
          <a:ln/>
        </p:spPr>
        <p:txBody>
          <a:bodyPr wrap="none" anchor="ctr"/>
          <a:lstStyle/>
          <a:p>
            <a:endParaRPr lang="en-US" smtClean="0">
              <a:latin typeface="Arial" charset="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endParaRPr lang="en-IN" smtClean="0">
              <a:latin typeface="Arial" charset="0"/>
              <a:cs typeface="Arial" charset="0"/>
            </a:endParaRPr>
          </a:p>
        </p:txBody>
      </p:sp>
      <p:sp>
        <p:nvSpPr>
          <p:cNvPr id="10244" name="Slide Number Placeholder 3"/>
          <p:cNvSpPr>
            <a:spLocks noGrp="1"/>
          </p:cNvSpPr>
          <p:nvPr>
            <p:ph type="sldNum" sz="quarter" idx="5"/>
          </p:nvPr>
        </p:nvSpPr>
        <p:spPr>
          <a:noFill/>
        </p:spPr>
        <p:txBody>
          <a:bodyPr/>
          <a:lstStyle/>
          <a:p>
            <a:fld id="{52D2C177-ADA4-46DA-8C83-813F0FFACAD4}" type="slidenum">
              <a:rPr lang="en-US" smtClean="0">
                <a:latin typeface="Arial" charset="0"/>
                <a:cs typeface="Arial" charset="0"/>
              </a:rPr>
              <a:pPr/>
              <a:t>103</a:t>
            </a:fld>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xfrm>
            <a:off x="685800" y="4343400"/>
            <a:ext cx="5486400" cy="4114800"/>
          </a:xfrm>
          <a:noFill/>
          <a:ln>
            <a:solidFill>
              <a:srgbClr val="000000"/>
            </a:solidFill>
          </a:ln>
        </p:spPr>
        <p:txBody>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solidFill>
            <a:srgbClr val="FFFFFF"/>
          </a:solidFill>
          <a:ln/>
        </p:spPr>
      </p:sp>
      <p:sp>
        <p:nvSpPr>
          <p:cNvPr id="10752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smtClean="0"/>
              <a:t>SVS in detail for this Bengali verb</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solidFill>
            <a:srgbClr val="FFFFFF"/>
          </a:solidFill>
          <a:ln/>
        </p:spPr>
      </p:sp>
      <p:sp>
        <p:nvSpPr>
          <p:cNvPr id="10957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smtClean="0"/>
              <a:t>Prepare a detailed example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68263"/>
            <a:ext cx="8678863" cy="6713537"/>
            <a:chOff x="0" y="43"/>
            <a:chExt cx="5467" cy="4229"/>
          </a:xfrm>
        </p:grpSpPr>
        <p:sp>
          <p:nvSpPr>
            <p:cNvPr id="5" name="Rectangle 1027"/>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a:defRPr/>
              </a:pPr>
              <a:endParaRPr lang="en-IN"/>
            </a:p>
          </p:txBody>
        </p:sp>
        <p:grpSp>
          <p:nvGrpSpPr>
            <p:cNvPr id="6" name="Group 1028"/>
            <p:cNvGrpSpPr>
              <a:grpSpLocks/>
            </p:cNvGrpSpPr>
            <p:nvPr userDrawn="1"/>
          </p:nvGrpSpPr>
          <p:grpSpPr bwMode="auto">
            <a:xfrm>
              <a:off x="0" y="43"/>
              <a:ext cx="624" cy="4229"/>
              <a:chOff x="0" y="43"/>
              <a:chExt cx="624" cy="4229"/>
            </a:xfrm>
          </p:grpSpPr>
          <p:sp>
            <p:nvSpPr>
              <p:cNvPr id="7" name="Line 1029"/>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8" name="Line 1030"/>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a:defRPr/>
                </a:pPr>
                <a:endParaRPr lang="en-IN"/>
              </a:p>
            </p:txBody>
          </p:sp>
          <p:sp>
            <p:nvSpPr>
              <p:cNvPr id="9" name="Line 1031"/>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10" name="Line 1032"/>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a:defRPr/>
                </a:pPr>
                <a:endParaRPr lang="en-IN"/>
              </a:p>
            </p:txBody>
          </p:sp>
          <p:sp>
            <p:nvSpPr>
              <p:cNvPr id="11" name="Line 1033"/>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12" name="Line 1034"/>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13" name="Line 1035"/>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14" name="Line 1036"/>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a:defRPr/>
                </a:pPr>
                <a:endParaRPr lang="en-IN"/>
              </a:p>
            </p:txBody>
          </p:sp>
          <p:sp>
            <p:nvSpPr>
              <p:cNvPr id="15" name="Line 1037"/>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16" name="Line 1038"/>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a:defRPr/>
                </a:pPr>
                <a:endParaRPr lang="en-IN"/>
              </a:p>
            </p:txBody>
          </p:sp>
          <p:sp>
            <p:nvSpPr>
              <p:cNvPr id="17" name="Line 1039"/>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18" name="Line 1040"/>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19" name="Line 1041"/>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20" name="Line 1042"/>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21" name="Line 1043"/>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22" name="Line 1044"/>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23" name="Line 1045"/>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24" name="Line 1046"/>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a:defRPr/>
                </a:pPr>
                <a:endParaRPr lang="en-IN"/>
              </a:p>
            </p:txBody>
          </p:sp>
          <p:sp>
            <p:nvSpPr>
              <p:cNvPr id="25" name="Line 1047"/>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26" name="Line 1048"/>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a:defRPr/>
                </a:pPr>
                <a:endParaRPr lang="en-IN"/>
              </a:p>
            </p:txBody>
          </p:sp>
          <p:sp>
            <p:nvSpPr>
              <p:cNvPr id="27" name="Line 1049"/>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28" name="Line 1050"/>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29" name="Line 1051"/>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30" name="Line 1052"/>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a:defRPr/>
                </a:pPr>
                <a:endParaRPr lang="en-IN"/>
              </a:p>
            </p:txBody>
          </p:sp>
          <p:sp>
            <p:nvSpPr>
              <p:cNvPr id="31" name="Line 1053"/>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32" name="Line 1054"/>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a:defRPr/>
                </a:pPr>
                <a:endParaRPr lang="en-IN"/>
              </a:p>
            </p:txBody>
          </p:sp>
          <p:sp>
            <p:nvSpPr>
              <p:cNvPr id="33" name="Line 1055"/>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34" name="Line 1056"/>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35" name="Line 1057"/>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36" name="Line 1058"/>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37" name="Line 1059"/>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38" name="Line 1060"/>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39" name="Line 1061"/>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a:defRPr/>
                </a:pPr>
                <a:endParaRPr lang="en-IN"/>
              </a:p>
            </p:txBody>
          </p:sp>
          <p:sp>
            <p:nvSpPr>
              <p:cNvPr id="40" name="Line 1062"/>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41" name="Line 1063"/>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42" name="Line 1064"/>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43" name="Line 1065"/>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44" name="Line 1066"/>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45" name="Line 1067"/>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a:defRPr/>
                </a:pPr>
                <a:endParaRPr lang="en-IN"/>
              </a:p>
            </p:txBody>
          </p:sp>
          <p:sp>
            <p:nvSpPr>
              <p:cNvPr id="46" name="Line 1068"/>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47" name="Line 1069"/>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a:defRPr/>
                </a:pPr>
                <a:endParaRPr lang="en-IN"/>
              </a:p>
            </p:txBody>
          </p:sp>
          <p:sp>
            <p:nvSpPr>
              <p:cNvPr id="48" name="Line 1070"/>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49" name="Line 1071"/>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50" name="Line 1072"/>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51" name="Line 1073"/>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a:defRPr/>
                </a:pPr>
                <a:endParaRPr lang="en-IN"/>
              </a:p>
            </p:txBody>
          </p:sp>
          <p:sp>
            <p:nvSpPr>
              <p:cNvPr id="52" name="Line 1074"/>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53" name="Line 1075"/>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54" name="Line 1076"/>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55" name="Line 1077"/>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56" name="Line 1078"/>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a:defRPr/>
                </a:pPr>
                <a:endParaRPr lang="en-IN"/>
              </a:p>
            </p:txBody>
          </p:sp>
          <p:sp>
            <p:nvSpPr>
              <p:cNvPr id="57" name="Line 1079"/>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58" name="Line 1080"/>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a:defRPr/>
                </a:pPr>
                <a:endParaRPr lang="en-IN"/>
              </a:p>
            </p:txBody>
          </p:sp>
          <p:sp>
            <p:nvSpPr>
              <p:cNvPr id="59" name="Line 1081"/>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60" name="Line 1082"/>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61" name="Line 1083"/>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62" name="Line 1084"/>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a:defRPr/>
                </a:pPr>
                <a:endParaRPr lang="en-IN"/>
              </a:p>
            </p:txBody>
          </p:sp>
          <p:sp>
            <p:nvSpPr>
              <p:cNvPr id="63" name="Line 1085"/>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64" name="Line 1086"/>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a:defRPr/>
                </a:pPr>
                <a:endParaRPr lang="en-IN"/>
              </a:p>
            </p:txBody>
          </p:sp>
          <p:sp>
            <p:nvSpPr>
              <p:cNvPr id="65" name="Line 1087"/>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66" name="Line 1088"/>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67" name="Line 1089"/>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68" name="Line 1090"/>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69" name="Line 1091"/>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70" name="Line 1092"/>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71" name="Line 1093"/>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72" name="Line 1094"/>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a:defRPr/>
                </a:pPr>
                <a:endParaRPr lang="en-IN"/>
              </a:p>
            </p:txBody>
          </p:sp>
          <p:sp>
            <p:nvSpPr>
              <p:cNvPr id="73" name="Line 1095"/>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74" name="Line 1096"/>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a:defRPr/>
                </a:pPr>
                <a:endParaRPr lang="en-IN"/>
              </a:p>
            </p:txBody>
          </p:sp>
          <p:sp>
            <p:nvSpPr>
              <p:cNvPr id="75" name="Line 1097"/>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76" name="Line 1098"/>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77" name="Line 1099"/>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a:defRPr/>
                </a:pPr>
                <a:endParaRPr lang="en-IN"/>
              </a:p>
            </p:txBody>
          </p:sp>
          <p:sp>
            <p:nvSpPr>
              <p:cNvPr id="78" name="Line 1100"/>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a:defRPr/>
                </a:pPr>
                <a:endParaRPr lang="en-IN"/>
              </a:p>
            </p:txBody>
          </p:sp>
          <p:sp>
            <p:nvSpPr>
              <p:cNvPr id="79" name="Line 1101"/>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80" name="Line 1102"/>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81" name="Line 1103"/>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82" name="Line 1104"/>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83" name="Line 1105"/>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84" name="Line 1106"/>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85" name="Line 1107"/>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a:defRPr/>
                </a:pPr>
                <a:endParaRPr lang="en-IN"/>
              </a:p>
            </p:txBody>
          </p:sp>
          <p:sp>
            <p:nvSpPr>
              <p:cNvPr id="86" name="Line 1108"/>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87" name="Line 1109"/>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a:defRPr/>
                </a:pPr>
                <a:endParaRPr lang="en-IN"/>
              </a:p>
            </p:txBody>
          </p:sp>
          <p:sp>
            <p:nvSpPr>
              <p:cNvPr id="88" name="Line 1110"/>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89" name="Line 1111"/>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90" name="Line 1112"/>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91" name="Line 1113"/>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92" name="Line 1114"/>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a:defRPr/>
                </a:pPr>
                <a:endParaRPr lang="en-IN"/>
              </a:p>
            </p:txBody>
          </p:sp>
          <p:sp>
            <p:nvSpPr>
              <p:cNvPr id="93" name="Line 1115"/>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94" name="Line 1116"/>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a:defRPr/>
                </a:pPr>
                <a:endParaRPr lang="en-IN"/>
              </a:p>
            </p:txBody>
          </p:sp>
          <p:sp>
            <p:nvSpPr>
              <p:cNvPr id="95" name="Line 1117"/>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96" name="Line 1118"/>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97" name="Line 1119"/>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98" name="Line 1120"/>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99" name="Line 1121"/>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a:defRPr/>
                </a:pPr>
                <a:endParaRPr lang="en-IN"/>
              </a:p>
            </p:txBody>
          </p:sp>
          <p:sp>
            <p:nvSpPr>
              <p:cNvPr id="100" name="Line 1122"/>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a:defRPr/>
                </a:pPr>
                <a:endParaRPr lang="en-IN"/>
              </a:p>
            </p:txBody>
          </p:sp>
          <p:sp>
            <p:nvSpPr>
              <p:cNvPr id="101" name="Line 1123"/>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a:defRPr/>
                </a:pPr>
                <a:endParaRPr lang="en-IN"/>
              </a:p>
            </p:txBody>
          </p:sp>
          <p:sp>
            <p:nvSpPr>
              <p:cNvPr id="102" name="Line 1124"/>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103" name="Line 1125"/>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a:defRPr/>
                </a:pPr>
                <a:endParaRPr lang="en-IN"/>
              </a:p>
            </p:txBody>
          </p:sp>
          <p:sp>
            <p:nvSpPr>
              <p:cNvPr id="104" name="Line 1126"/>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a:defRPr/>
                </a:pPr>
                <a:endParaRPr lang="en-IN"/>
              </a:p>
            </p:txBody>
          </p:sp>
        </p:grpSp>
      </p:grpSp>
      <p:sp>
        <p:nvSpPr>
          <p:cNvPr id="105" name="Rectangle 1132"/>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a:defRPr/>
            </a:pPr>
            <a:endParaRPr kumimoji="1" lang="en-US">
              <a:cs typeface="Arial" pitchFamily="34" charset="0"/>
            </a:endParaRPr>
          </a:p>
        </p:txBody>
      </p:sp>
      <p:sp>
        <p:nvSpPr>
          <p:cNvPr id="106" name="Rectangle 1133"/>
          <p:cNvSpPr>
            <a:spLocks noChangeArrowheads="1"/>
          </p:cNvSpPr>
          <p:nvPr/>
        </p:nvSpPr>
        <p:spPr bwMode="auto">
          <a:xfrm>
            <a:off x="1098550" y="862013"/>
            <a:ext cx="5662613" cy="77787"/>
          </a:xfrm>
          <a:prstGeom prst="rect">
            <a:avLst/>
          </a:prstGeom>
          <a:solidFill>
            <a:schemeClr val="hlink"/>
          </a:solidFill>
          <a:ln w="9525">
            <a:noFill/>
            <a:miter lim="800000"/>
            <a:headEnd/>
            <a:tailEnd/>
          </a:ln>
          <a:effectLst/>
        </p:spPr>
        <p:txBody>
          <a:bodyPr wrap="none" anchor="ctr"/>
          <a:lstStyle/>
          <a:p>
            <a:pPr algn="ctr">
              <a:defRPr/>
            </a:pPr>
            <a:endParaRPr kumimoji="1" lang="en-US">
              <a:cs typeface="Arial" pitchFamily="34" charset="0"/>
            </a:endParaRPr>
          </a:p>
        </p:txBody>
      </p:sp>
      <p:sp>
        <p:nvSpPr>
          <p:cNvPr id="148586" name="Rectangle 1130"/>
          <p:cNvSpPr>
            <a:spLocks noGrp="1" noChangeArrowheads="1"/>
          </p:cNvSpPr>
          <p:nvPr>
            <p:ph type="ctrTitle"/>
          </p:nvPr>
        </p:nvSpPr>
        <p:spPr>
          <a:xfrm>
            <a:off x="1169988" y="1046163"/>
            <a:ext cx="7380287" cy="1012825"/>
          </a:xfrm>
        </p:spPr>
        <p:txBody>
          <a:bodyPr/>
          <a:lstStyle>
            <a:lvl1pPr>
              <a:defRPr sz="4000"/>
            </a:lvl1pPr>
          </a:lstStyle>
          <a:p>
            <a:r>
              <a:rPr lang="en-US"/>
              <a:t>Click to edit Master title style</a:t>
            </a:r>
          </a:p>
        </p:txBody>
      </p:sp>
      <p:sp>
        <p:nvSpPr>
          <p:cNvPr id="148587" name="Rectangle 1131"/>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en-US"/>
              <a:t>Click to edit Master subtitle style</a:t>
            </a:r>
          </a:p>
        </p:txBody>
      </p:sp>
      <p:sp>
        <p:nvSpPr>
          <p:cNvPr id="107" name="Rectangle 1127"/>
          <p:cNvSpPr>
            <a:spLocks noGrp="1" noChangeArrowheads="1"/>
          </p:cNvSpPr>
          <p:nvPr>
            <p:ph type="dt" sz="half" idx="10"/>
          </p:nvPr>
        </p:nvSpPr>
        <p:spPr>
          <a:xfrm>
            <a:off x="1387475" y="6357938"/>
            <a:ext cx="1905000" cy="457200"/>
          </a:xfrm>
        </p:spPr>
        <p:txBody>
          <a:bodyPr/>
          <a:lstStyle>
            <a:lvl1pPr>
              <a:defRPr/>
            </a:lvl1pPr>
          </a:lstStyle>
          <a:p>
            <a:pPr>
              <a:defRPr/>
            </a:pPr>
            <a:fld id="{C1519EB3-B058-4920-AED1-D2ABA5920ED9}" type="datetime1">
              <a:rPr lang="en-US" smtClean="0"/>
              <a:pPr>
                <a:defRPr/>
              </a:pPr>
              <a:t>5/20/2011</a:t>
            </a:fld>
            <a:endParaRPr lang="en-US"/>
          </a:p>
        </p:txBody>
      </p:sp>
      <p:sp>
        <p:nvSpPr>
          <p:cNvPr id="108" name="Rectangle 1128"/>
          <p:cNvSpPr>
            <a:spLocks noGrp="1" noChangeArrowheads="1"/>
          </p:cNvSpPr>
          <p:nvPr>
            <p:ph type="ftr" sz="quarter" idx="11"/>
          </p:nvPr>
        </p:nvSpPr>
        <p:spPr>
          <a:xfrm>
            <a:off x="3722688" y="6357938"/>
            <a:ext cx="2271712" cy="457200"/>
          </a:xfrm>
        </p:spPr>
        <p:txBody>
          <a:bodyPr/>
          <a:lstStyle>
            <a:lvl1pPr>
              <a:defRPr/>
            </a:lvl1pPr>
          </a:lstStyle>
          <a:p>
            <a:pPr>
              <a:defRPr/>
            </a:pPr>
            <a:endParaRPr lang="en-US"/>
          </a:p>
        </p:txBody>
      </p:sp>
      <p:sp>
        <p:nvSpPr>
          <p:cNvPr id="109" name="Rectangle 1129"/>
          <p:cNvSpPr>
            <a:spLocks noGrp="1" noChangeArrowheads="1"/>
          </p:cNvSpPr>
          <p:nvPr>
            <p:ph type="sldNum" sz="quarter" idx="12"/>
          </p:nvPr>
        </p:nvSpPr>
        <p:spPr>
          <a:xfrm>
            <a:off x="6464300" y="6361113"/>
            <a:ext cx="1906588" cy="457200"/>
          </a:xfrm>
        </p:spPr>
        <p:txBody>
          <a:bodyPr/>
          <a:lstStyle>
            <a:lvl1pPr>
              <a:defRPr/>
            </a:lvl1pPr>
          </a:lstStyle>
          <a:p>
            <a:pPr>
              <a:defRPr/>
            </a:pPr>
            <a:fld id="{23640D21-61E6-4E37-8871-1ECD98B8767A}"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108"/>
          <p:cNvSpPr>
            <a:spLocks noGrp="1" noChangeArrowheads="1"/>
          </p:cNvSpPr>
          <p:nvPr>
            <p:ph type="dt" sz="half" idx="10"/>
          </p:nvPr>
        </p:nvSpPr>
        <p:spPr>
          <a:ln/>
        </p:spPr>
        <p:txBody>
          <a:bodyPr/>
          <a:lstStyle>
            <a:lvl1pPr>
              <a:defRPr/>
            </a:lvl1pPr>
          </a:lstStyle>
          <a:p>
            <a:pPr>
              <a:defRPr/>
            </a:pPr>
            <a:fld id="{A16B3BF8-9EF7-4D02-819C-1463C8A8205C}" type="datetime1">
              <a:rPr lang="en-US" smtClean="0"/>
              <a:pPr>
                <a:defRPr/>
              </a:pPr>
              <a:t>5/20/2011</a:t>
            </a:fld>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pPr>
              <a:defRPr/>
            </a:pPr>
            <a:fld id="{636C0CF6-C81B-47DC-829E-147852CDEE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108"/>
          <p:cNvSpPr>
            <a:spLocks noGrp="1" noChangeArrowheads="1"/>
          </p:cNvSpPr>
          <p:nvPr>
            <p:ph type="dt" sz="half" idx="10"/>
          </p:nvPr>
        </p:nvSpPr>
        <p:spPr>
          <a:ln/>
        </p:spPr>
        <p:txBody>
          <a:bodyPr/>
          <a:lstStyle>
            <a:lvl1pPr>
              <a:defRPr/>
            </a:lvl1pPr>
          </a:lstStyle>
          <a:p>
            <a:pPr>
              <a:defRPr/>
            </a:pPr>
            <a:fld id="{575BF9B8-628D-452C-A3B7-308C6CBD8E53}" type="datetime1">
              <a:rPr lang="en-US" smtClean="0"/>
              <a:pPr>
                <a:defRPr/>
              </a:pPr>
              <a:t>5/20/2011</a:t>
            </a:fld>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pPr>
              <a:defRPr/>
            </a:pPr>
            <a:fld id="{9DF72FA9-1C94-413B-B46C-94D307B8E51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108"/>
          <p:cNvSpPr>
            <a:spLocks noGrp="1" noChangeArrowheads="1"/>
          </p:cNvSpPr>
          <p:nvPr>
            <p:ph type="dt" sz="half" idx="10"/>
          </p:nvPr>
        </p:nvSpPr>
        <p:spPr>
          <a:ln/>
        </p:spPr>
        <p:txBody>
          <a:bodyPr/>
          <a:lstStyle>
            <a:lvl1pPr>
              <a:defRPr/>
            </a:lvl1pPr>
          </a:lstStyle>
          <a:p>
            <a:pPr>
              <a:defRPr/>
            </a:pPr>
            <a:fld id="{800FB03F-6DCA-4E7D-9FBE-96C252324679}" type="datetime1">
              <a:rPr lang="en-US" smtClean="0"/>
              <a:pPr>
                <a:defRPr/>
              </a:pPr>
              <a:t>5/20/2011</a:t>
            </a:fld>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49291226-1C26-407A-8D96-C6D27EB4546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fld id="{75C6D0A0-A72C-443B-9488-8206768A1E81}" type="datetime1">
              <a:rPr lang="en-US" smtClean="0"/>
              <a:pPr>
                <a:defRPr/>
              </a:pPr>
              <a:t>5/20/2011</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pPr>
              <a:defRPr/>
            </a:pPr>
            <a:fld id="{95D75C31-3B56-420E-B8A5-F438C15F7CF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fld id="{3F087DB3-F16D-45DC-B4B8-4A23BEA38C43}" type="datetime1">
              <a:rPr lang="en-US" smtClean="0"/>
              <a:pPr>
                <a:defRPr/>
              </a:pPr>
              <a:t>5/20/2011</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pPr>
              <a:defRPr/>
            </a:pPr>
            <a:fld id="{0985E745-6164-448D-90BF-38B6FCD51BD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108"/>
          <p:cNvSpPr>
            <a:spLocks noGrp="1" noChangeArrowheads="1"/>
          </p:cNvSpPr>
          <p:nvPr>
            <p:ph type="dt" sz="half" idx="10"/>
          </p:nvPr>
        </p:nvSpPr>
        <p:spPr>
          <a:ln/>
        </p:spPr>
        <p:txBody>
          <a:bodyPr/>
          <a:lstStyle>
            <a:lvl1pPr>
              <a:defRPr/>
            </a:lvl1pPr>
          </a:lstStyle>
          <a:p>
            <a:pPr>
              <a:defRPr/>
            </a:pPr>
            <a:fld id="{5ACD2C7C-DDC7-4F90-913A-0B5F6A2ACFFB}" type="datetime1">
              <a:rPr lang="en-US" smtClean="0"/>
              <a:pPr>
                <a:defRPr/>
              </a:pPr>
              <a:t>5/20/2011</a:t>
            </a:fld>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pPr>
              <a:defRPr/>
            </a:pPr>
            <a:fld id="{D5311F40-7EA4-47E3-8A15-6C553880E2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
          <p:cNvSpPr>
            <a:spLocks noGrp="1" noChangeArrowheads="1"/>
          </p:cNvSpPr>
          <p:nvPr>
            <p:ph type="dt" sz="half" idx="10"/>
          </p:nvPr>
        </p:nvSpPr>
        <p:spPr>
          <a:ln/>
        </p:spPr>
        <p:txBody>
          <a:bodyPr/>
          <a:lstStyle>
            <a:lvl1pPr>
              <a:defRPr/>
            </a:lvl1pPr>
          </a:lstStyle>
          <a:p>
            <a:pPr>
              <a:defRPr/>
            </a:pPr>
            <a:fld id="{D2A67BC5-9A4F-4B69-A8C6-2CF5E80B386E}" type="datetime1">
              <a:rPr lang="en-US" smtClean="0"/>
              <a:pPr>
                <a:defRPr/>
              </a:pPr>
              <a:t>5/20/2011</a:t>
            </a:fld>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pPr>
              <a:defRPr/>
            </a:pPr>
            <a:fld id="{84D4FDE3-FF0F-4C18-B79B-6EE8F70C75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108"/>
          <p:cNvSpPr>
            <a:spLocks noGrp="1" noChangeArrowheads="1"/>
          </p:cNvSpPr>
          <p:nvPr>
            <p:ph type="dt" sz="half" idx="10"/>
          </p:nvPr>
        </p:nvSpPr>
        <p:spPr>
          <a:ln/>
        </p:spPr>
        <p:txBody>
          <a:bodyPr/>
          <a:lstStyle>
            <a:lvl1pPr>
              <a:defRPr/>
            </a:lvl1pPr>
          </a:lstStyle>
          <a:p>
            <a:pPr>
              <a:defRPr/>
            </a:pPr>
            <a:fld id="{EE19169C-2ABD-4601-A18C-E1D180E72C40}" type="datetime1">
              <a:rPr lang="en-US" smtClean="0"/>
              <a:pPr>
                <a:defRPr/>
              </a:pPr>
              <a:t>5/20/2011</a:t>
            </a:fld>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A71E369D-141C-4EE8-B350-25FDD00B4E7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108"/>
          <p:cNvSpPr>
            <a:spLocks noGrp="1" noChangeArrowheads="1"/>
          </p:cNvSpPr>
          <p:nvPr>
            <p:ph type="dt" sz="half" idx="10"/>
          </p:nvPr>
        </p:nvSpPr>
        <p:spPr>
          <a:ln/>
        </p:spPr>
        <p:txBody>
          <a:bodyPr/>
          <a:lstStyle>
            <a:lvl1pPr>
              <a:defRPr/>
            </a:lvl1pPr>
          </a:lstStyle>
          <a:p>
            <a:pPr>
              <a:defRPr/>
            </a:pPr>
            <a:fld id="{5DCACB97-D02D-40C1-9825-921EEF55E7C9}" type="datetime1">
              <a:rPr lang="en-US" smtClean="0"/>
              <a:pPr>
                <a:defRPr/>
              </a:pPr>
              <a:t>5/20/2011</a:t>
            </a:fld>
            <a:endParaRPr lang="en-US"/>
          </a:p>
        </p:txBody>
      </p:sp>
      <p:sp>
        <p:nvSpPr>
          <p:cNvPr id="8" name="Rectangle 109"/>
          <p:cNvSpPr>
            <a:spLocks noGrp="1" noChangeArrowheads="1"/>
          </p:cNvSpPr>
          <p:nvPr>
            <p:ph type="ftr" sz="quarter" idx="11"/>
          </p:nvPr>
        </p:nvSpPr>
        <p:spPr>
          <a:ln/>
        </p:spPr>
        <p:txBody>
          <a:bodyPr/>
          <a:lstStyle>
            <a:lvl1pPr>
              <a:defRPr/>
            </a:lvl1pPr>
          </a:lstStyle>
          <a:p>
            <a:pPr>
              <a:defRPr/>
            </a:pPr>
            <a:endParaRPr lang="en-US"/>
          </a:p>
        </p:txBody>
      </p:sp>
      <p:sp>
        <p:nvSpPr>
          <p:cNvPr id="9" name="Rectangle 110"/>
          <p:cNvSpPr>
            <a:spLocks noGrp="1" noChangeArrowheads="1"/>
          </p:cNvSpPr>
          <p:nvPr>
            <p:ph type="sldNum" sz="quarter" idx="12"/>
          </p:nvPr>
        </p:nvSpPr>
        <p:spPr>
          <a:ln/>
        </p:spPr>
        <p:txBody>
          <a:bodyPr/>
          <a:lstStyle>
            <a:lvl1pPr>
              <a:defRPr/>
            </a:lvl1pPr>
          </a:lstStyle>
          <a:p>
            <a:pPr>
              <a:defRPr/>
            </a:pPr>
            <a:fld id="{13E10877-35F2-43BD-AC2A-04DEF88C7F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108"/>
          <p:cNvSpPr>
            <a:spLocks noGrp="1" noChangeArrowheads="1"/>
          </p:cNvSpPr>
          <p:nvPr>
            <p:ph type="dt" sz="half" idx="10"/>
          </p:nvPr>
        </p:nvSpPr>
        <p:spPr>
          <a:ln/>
        </p:spPr>
        <p:txBody>
          <a:bodyPr/>
          <a:lstStyle>
            <a:lvl1pPr>
              <a:defRPr/>
            </a:lvl1pPr>
          </a:lstStyle>
          <a:p>
            <a:pPr>
              <a:defRPr/>
            </a:pPr>
            <a:fld id="{7C272D45-0253-4B25-8210-87FAE3A9EB81}" type="datetime1">
              <a:rPr lang="en-US" smtClean="0"/>
              <a:pPr>
                <a:defRPr/>
              </a:pPr>
              <a:t>5/20/2011</a:t>
            </a:fld>
            <a:endParaRPr lang="en-US"/>
          </a:p>
        </p:txBody>
      </p:sp>
      <p:sp>
        <p:nvSpPr>
          <p:cNvPr id="4" name="Rectangle 109"/>
          <p:cNvSpPr>
            <a:spLocks noGrp="1" noChangeArrowheads="1"/>
          </p:cNvSpPr>
          <p:nvPr>
            <p:ph type="ftr" sz="quarter" idx="11"/>
          </p:nvPr>
        </p:nvSpPr>
        <p:spPr>
          <a:ln/>
        </p:spPr>
        <p:txBody>
          <a:bodyPr/>
          <a:lstStyle>
            <a:lvl1pPr>
              <a:defRPr/>
            </a:lvl1pPr>
          </a:lstStyle>
          <a:p>
            <a:pPr>
              <a:defRPr/>
            </a:pPr>
            <a:endParaRPr lang="en-US"/>
          </a:p>
        </p:txBody>
      </p:sp>
      <p:sp>
        <p:nvSpPr>
          <p:cNvPr id="5" name="Rectangle 110"/>
          <p:cNvSpPr>
            <a:spLocks noGrp="1" noChangeArrowheads="1"/>
          </p:cNvSpPr>
          <p:nvPr>
            <p:ph type="sldNum" sz="quarter" idx="12"/>
          </p:nvPr>
        </p:nvSpPr>
        <p:spPr>
          <a:ln/>
        </p:spPr>
        <p:txBody>
          <a:bodyPr/>
          <a:lstStyle>
            <a:lvl1pPr>
              <a:defRPr/>
            </a:lvl1pPr>
          </a:lstStyle>
          <a:p>
            <a:pPr>
              <a:defRPr/>
            </a:pPr>
            <a:fld id="{7A9D7FCB-C837-44C6-B39C-8BEA3A4D86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fld id="{C93FF551-4137-4D10-A8B3-7CE39F07250B}" type="datetime1">
              <a:rPr lang="en-US" smtClean="0"/>
              <a:pPr>
                <a:defRPr/>
              </a:pPr>
              <a:t>5/20/2011</a:t>
            </a:fld>
            <a:endParaRPr lang="en-US"/>
          </a:p>
        </p:txBody>
      </p:sp>
      <p:sp>
        <p:nvSpPr>
          <p:cNvPr id="3" name="Rectangle 109"/>
          <p:cNvSpPr>
            <a:spLocks noGrp="1" noChangeArrowheads="1"/>
          </p:cNvSpPr>
          <p:nvPr>
            <p:ph type="ftr" sz="quarter" idx="11"/>
          </p:nvPr>
        </p:nvSpPr>
        <p:spPr>
          <a:ln/>
        </p:spPr>
        <p:txBody>
          <a:bodyPr/>
          <a:lstStyle>
            <a:lvl1pPr>
              <a:defRPr/>
            </a:lvl1pPr>
          </a:lstStyle>
          <a:p>
            <a:pPr>
              <a:defRPr/>
            </a:pPr>
            <a:endParaRPr lang="en-US"/>
          </a:p>
        </p:txBody>
      </p:sp>
      <p:sp>
        <p:nvSpPr>
          <p:cNvPr id="4" name="Rectangle 110"/>
          <p:cNvSpPr>
            <a:spLocks noGrp="1" noChangeArrowheads="1"/>
          </p:cNvSpPr>
          <p:nvPr>
            <p:ph type="sldNum" sz="quarter" idx="12"/>
          </p:nvPr>
        </p:nvSpPr>
        <p:spPr>
          <a:ln/>
        </p:spPr>
        <p:txBody>
          <a:bodyPr/>
          <a:lstStyle>
            <a:lvl1pPr>
              <a:defRPr/>
            </a:lvl1pPr>
          </a:lstStyle>
          <a:p>
            <a:pPr>
              <a:defRPr/>
            </a:pPr>
            <a:fld id="{ED085D45-2B58-44E1-A9BB-FDBFB5B72A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36F7D7A5-6731-42BC-969E-FD7D328D1A0D}" type="datetime1">
              <a:rPr lang="en-US" smtClean="0"/>
              <a:pPr>
                <a:defRPr/>
              </a:pPr>
              <a:t>5/20/2011</a:t>
            </a:fld>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45EFC676-4404-4294-9E24-A2394CF2927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0916408B-26C1-4B71-A5B8-D4373296B218}" type="datetime1">
              <a:rPr lang="en-US" smtClean="0"/>
              <a:pPr>
                <a:defRPr/>
              </a:pPr>
              <a:t>5/20/2011</a:t>
            </a:fld>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9A2ADCAF-1B2E-43EE-A4B1-45847D8814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68263"/>
            <a:ext cx="8915400" cy="6713537"/>
            <a:chOff x="0" y="43"/>
            <a:chExt cx="5616" cy="4229"/>
          </a:xfrm>
        </p:grpSpPr>
        <p:grpSp>
          <p:nvGrpSpPr>
            <p:cNvPr id="2056" name="Group 3"/>
            <p:cNvGrpSpPr>
              <a:grpSpLocks/>
            </p:cNvGrpSpPr>
            <p:nvPr userDrawn="1"/>
          </p:nvGrpSpPr>
          <p:grpSpPr bwMode="auto">
            <a:xfrm>
              <a:off x="0" y="43"/>
              <a:ext cx="408" cy="4229"/>
              <a:chOff x="0" y="43"/>
              <a:chExt cx="5760" cy="4229"/>
            </a:xfrm>
          </p:grpSpPr>
          <p:sp>
            <p:nvSpPr>
              <p:cNvPr id="147460" name="Line 4"/>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461" name="Line 5"/>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a:defRPr/>
                </a:pPr>
                <a:endParaRPr lang="en-IN"/>
              </a:p>
            </p:txBody>
          </p:sp>
          <p:sp>
            <p:nvSpPr>
              <p:cNvPr id="147462" name="Line 6"/>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463" name="Line 7"/>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a:defRPr/>
                </a:pPr>
                <a:endParaRPr lang="en-IN"/>
              </a:p>
            </p:txBody>
          </p:sp>
          <p:sp>
            <p:nvSpPr>
              <p:cNvPr id="147464" name="Line 8"/>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465" name="Line 9"/>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466" name="Line 10"/>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467" name="Line 11"/>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a:defRPr/>
                </a:pPr>
                <a:endParaRPr lang="en-IN"/>
              </a:p>
            </p:txBody>
          </p:sp>
          <p:sp>
            <p:nvSpPr>
              <p:cNvPr id="147468" name="Line 12"/>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469" name="Line 13"/>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a:defRPr/>
                </a:pPr>
                <a:endParaRPr lang="en-IN"/>
              </a:p>
            </p:txBody>
          </p:sp>
          <p:sp>
            <p:nvSpPr>
              <p:cNvPr id="147470" name="Line 14"/>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471" name="Line 15"/>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472" name="Line 16"/>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473" name="Line 17"/>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474" name="Line 18"/>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475" name="Line 19"/>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476" name="Line 20"/>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477" name="Line 21"/>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a:defRPr/>
                </a:pPr>
                <a:endParaRPr lang="en-IN"/>
              </a:p>
            </p:txBody>
          </p:sp>
          <p:sp>
            <p:nvSpPr>
              <p:cNvPr id="147478" name="Line 22"/>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479" name="Line 23"/>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a:defRPr/>
                </a:pPr>
                <a:endParaRPr lang="en-IN"/>
              </a:p>
            </p:txBody>
          </p:sp>
          <p:sp>
            <p:nvSpPr>
              <p:cNvPr id="147480" name="Line 24"/>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481" name="Line 25"/>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482" name="Line 26"/>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483" name="Line 27"/>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a:defRPr/>
                </a:pPr>
                <a:endParaRPr lang="en-IN"/>
              </a:p>
            </p:txBody>
          </p:sp>
          <p:sp>
            <p:nvSpPr>
              <p:cNvPr id="147484" name="Line 28"/>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485" name="Line 29"/>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a:defRPr/>
                </a:pPr>
                <a:endParaRPr lang="en-IN"/>
              </a:p>
            </p:txBody>
          </p:sp>
          <p:sp>
            <p:nvSpPr>
              <p:cNvPr id="147486" name="Line 30"/>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487" name="Line 31"/>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488" name="Line 32"/>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489" name="Line 33"/>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490" name="Line 34"/>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491" name="Line 35"/>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492" name="Line 36"/>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a:defRPr/>
                </a:pPr>
                <a:endParaRPr lang="en-IN"/>
              </a:p>
            </p:txBody>
          </p:sp>
          <p:sp>
            <p:nvSpPr>
              <p:cNvPr id="147493" name="Line 37"/>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494" name="Line 38"/>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495" name="Line 39"/>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496" name="Line 40"/>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497" name="Line 41"/>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498" name="Line 42"/>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a:defRPr/>
                </a:pPr>
                <a:endParaRPr lang="en-IN"/>
              </a:p>
            </p:txBody>
          </p:sp>
          <p:sp>
            <p:nvSpPr>
              <p:cNvPr id="147499" name="Line 43"/>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00" name="Line 44"/>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a:defRPr/>
                </a:pPr>
                <a:endParaRPr lang="en-IN"/>
              </a:p>
            </p:txBody>
          </p:sp>
          <p:sp>
            <p:nvSpPr>
              <p:cNvPr id="147501" name="Line 45"/>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502" name="Line 46"/>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03" name="Line 47"/>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04" name="Line 48"/>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a:defRPr/>
                </a:pPr>
                <a:endParaRPr lang="en-IN"/>
              </a:p>
            </p:txBody>
          </p:sp>
          <p:sp>
            <p:nvSpPr>
              <p:cNvPr id="147505" name="Line 49"/>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506" name="Line 50"/>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07" name="Line 51"/>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508" name="Line 52"/>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509" name="Line 53"/>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a:defRPr/>
                </a:pPr>
                <a:endParaRPr lang="en-IN"/>
              </a:p>
            </p:txBody>
          </p:sp>
          <p:sp>
            <p:nvSpPr>
              <p:cNvPr id="147510" name="Line 54"/>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11" name="Line 55"/>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a:defRPr/>
                </a:pPr>
                <a:endParaRPr lang="en-IN"/>
              </a:p>
            </p:txBody>
          </p:sp>
          <p:sp>
            <p:nvSpPr>
              <p:cNvPr id="147512" name="Line 56"/>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513" name="Line 57"/>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14" name="Line 58"/>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515" name="Line 59"/>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a:defRPr/>
                </a:pPr>
                <a:endParaRPr lang="en-IN"/>
              </a:p>
            </p:txBody>
          </p:sp>
          <p:sp>
            <p:nvSpPr>
              <p:cNvPr id="147516" name="Line 60"/>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17" name="Line 61"/>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a:defRPr/>
                </a:pPr>
                <a:endParaRPr lang="en-IN"/>
              </a:p>
            </p:txBody>
          </p:sp>
          <p:sp>
            <p:nvSpPr>
              <p:cNvPr id="147518" name="Line 62"/>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519" name="Line 63"/>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520" name="Line 64"/>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521" name="Line 65"/>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522" name="Line 66"/>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23" name="Line 67"/>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524" name="Line 68"/>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525" name="Line 69"/>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a:defRPr/>
                </a:pPr>
                <a:endParaRPr lang="en-IN"/>
              </a:p>
            </p:txBody>
          </p:sp>
          <p:sp>
            <p:nvSpPr>
              <p:cNvPr id="147526" name="Line 70"/>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27" name="Line 71"/>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a:defRPr/>
                </a:pPr>
                <a:endParaRPr lang="en-IN"/>
              </a:p>
            </p:txBody>
          </p:sp>
          <p:sp>
            <p:nvSpPr>
              <p:cNvPr id="147528" name="Line 72"/>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29" name="Line 73"/>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530" name="Line 74"/>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a:defRPr/>
                </a:pPr>
                <a:endParaRPr lang="en-IN"/>
              </a:p>
            </p:txBody>
          </p:sp>
          <p:sp>
            <p:nvSpPr>
              <p:cNvPr id="147531" name="Line 75"/>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a:defRPr/>
                </a:pPr>
                <a:endParaRPr lang="en-IN"/>
              </a:p>
            </p:txBody>
          </p:sp>
          <p:sp>
            <p:nvSpPr>
              <p:cNvPr id="147532" name="Line 76"/>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533" name="Line 77"/>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534" name="Line 78"/>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535" name="Line 79"/>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36" name="Line 80"/>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537" name="Line 81"/>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538" name="Line 82"/>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a:defRPr/>
                </a:pPr>
                <a:endParaRPr lang="en-IN"/>
              </a:p>
            </p:txBody>
          </p:sp>
          <p:sp>
            <p:nvSpPr>
              <p:cNvPr id="147539" name="Line 83"/>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40" name="Line 84"/>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a:defRPr/>
                </a:pPr>
                <a:endParaRPr lang="en-IN"/>
              </a:p>
            </p:txBody>
          </p:sp>
          <p:sp>
            <p:nvSpPr>
              <p:cNvPr id="147541" name="Line 85"/>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42" name="Line 86"/>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543" name="Line 87"/>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544" name="Line 88"/>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545" name="Line 89"/>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a:defRPr/>
                </a:pPr>
                <a:endParaRPr lang="en-IN"/>
              </a:p>
            </p:txBody>
          </p:sp>
          <p:sp>
            <p:nvSpPr>
              <p:cNvPr id="147546" name="Line 90"/>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47" name="Line 91"/>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a:defRPr/>
                </a:pPr>
                <a:endParaRPr lang="en-IN"/>
              </a:p>
            </p:txBody>
          </p:sp>
          <p:sp>
            <p:nvSpPr>
              <p:cNvPr id="147548" name="Line 92"/>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549" name="Line 93"/>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50" name="Line 94"/>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51" name="Line 95"/>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552" name="Line 96"/>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a:defRPr/>
                </a:pPr>
                <a:endParaRPr lang="en-IN"/>
              </a:p>
            </p:txBody>
          </p:sp>
          <p:sp>
            <p:nvSpPr>
              <p:cNvPr id="147553" name="Line 97"/>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a:defRPr/>
                </a:pPr>
                <a:endParaRPr lang="en-IN"/>
              </a:p>
            </p:txBody>
          </p:sp>
          <p:sp>
            <p:nvSpPr>
              <p:cNvPr id="147554" name="Line 98"/>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a:defRPr/>
                </a:pPr>
                <a:endParaRPr lang="en-IN"/>
              </a:p>
            </p:txBody>
          </p:sp>
          <p:sp>
            <p:nvSpPr>
              <p:cNvPr id="147555" name="Line 99"/>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556" name="Line 100"/>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a:defRPr/>
                </a:pPr>
                <a:endParaRPr lang="en-IN"/>
              </a:p>
            </p:txBody>
          </p:sp>
          <p:sp>
            <p:nvSpPr>
              <p:cNvPr id="147557" name="Line 101"/>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a:defRPr/>
                </a:pPr>
                <a:endParaRPr lang="en-IN"/>
              </a:p>
            </p:txBody>
          </p:sp>
        </p:grpSp>
        <p:grpSp>
          <p:nvGrpSpPr>
            <p:cNvPr id="2057" name="Group 102"/>
            <p:cNvGrpSpPr>
              <a:grpSpLocks/>
            </p:cNvGrpSpPr>
            <p:nvPr userDrawn="1"/>
          </p:nvGrpSpPr>
          <p:grpSpPr bwMode="auto">
            <a:xfrm>
              <a:off x="400" y="205"/>
              <a:ext cx="5216" cy="1123"/>
              <a:chOff x="400" y="205"/>
              <a:chExt cx="5216" cy="1123"/>
            </a:xfrm>
          </p:grpSpPr>
          <p:sp>
            <p:nvSpPr>
              <p:cNvPr id="147559" name="Rectangle 103"/>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a:defRPr/>
                </a:pPr>
                <a:endParaRPr lang="en-IN"/>
              </a:p>
            </p:txBody>
          </p:sp>
          <p:sp>
            <p:nvSpPr>
              <p:cNvPr id="147560" name="Rectangle 104"/>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a:defRPr/>
                </a:pPr>
                <a:endParaRPr lang="en-IN"/>
              </a:p>
            </p:txBody>
          </p:sp>
          <p:sp>
            <p:nvSpPr>
              <p:cNvPr id="147561" name="Rectangle 105"/>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a:defRPr/>
                </a:pPr>
                <a:endParaRPr lang="en-IN"/>
              </a:p>
            </p:txBody>
          </p:sp>
          <p:sp>
            <p:nvSpPr>
              <p:cNvPr id="147562" name="Rectangle 106"/>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a:defRPr/>
                </a:pPr>
                <a:endParaRPr lang="en-IN"/>
              </a:p>
            </p:txBody>
          </p:sp>
        </p:grpSp>
      </p:grpSp>
      <p:sp>
        <p:nvSpPr>
          <p:cNvPr id="2051" name="Rectangle 107"/>
          <p:cNvSpPr>
            <a:spLocks noGrp="1" noChangeArrowheads="1"/>
          </p:cNvSpPr>
          <p:nvPr>
            <p:ph type="body" idx="1"/>
          </p:nvPr>
        </p:nvSpPr>
        <p:spPr bwMode="auto">
          <a:xfrm>
            <a:off x="809625" y="2214563"/>
            <a:ext cx="7958138"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7564" name="Rectangle 108"/>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folHlink"/>
                </a:solidFill>
                <a:cs typeface="Arial" pitchFamily="34" charset="0"/>
              </a:defRPr>
            </a:lvl1pPr>
          </a:lstStyle>
          <a:p>
            <a:pPr>
              <a:defRPr/>
            </a:pPr>
            <a:fld id="{66D55674-4E7C-46A6-8DCA-043B6561F90E}" type="datetime1">
              <a:rPr lang="en-US" smtClean="0"/>
              <a:pPr>
                <a:defRPr/>
              </a:pPr>
              <a:t>5/20/2011</a:t>
            </a:fld>
            <a:endParaRPr lang="en-US"/>
          </a:p>
        </p:txBody>
      </p:sp>
      <p:sp>
        <p:nvSpPr>
          <p:cNvPr id="147565"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cs typeface="Arial" pitchFamily="34" charset="0"/>
              </a:defRPr>
            </a:lvl1pPr>
          </a:lstStyle>
          <a:p>
            <a:pPr>
              <a:defRPr/>
            </a:pPr>
            <a:endParaRPr lang="en-US"/>
          </a:p>
        </p:txBody>
      </p:sp>
      <p:sp>
        <p:nvSpPr>
          <p:cNvPr id="147566"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cs typeface="Arial" pitchFamily="34" charset="0"/>
              </a:defRPr>
            </a:lvl1pPr>
          </a:lstStyle>
          <a:p>
            <a:pPr>
              <a:defRPr/>
            </a:pPr>
            <a:fld id="{796D948D-1162-497A-AFD8-38533558D52B}" type="slidenum">
              <a:rPr lang="en-US"/>
              <a:pPr>
                <a:defRPr/>
              </a:pPr>
              <a:t>‹#›</a:t>
            </a:fld>
            <a:endParaRPr lang="en-US"/>
          </a:p>
        </p:txBody>
      </p:sp>
      <p:sp>
        <p:nvSpPr>
          <p:cNvPr id="2055" name="Rectangle 111"/>
          <p:cNvSpPr>
            <a:spLocks noGrp="1" noChangeArrowheads="1"/>
          </p:cNvSpPr>
          <p:nvPr>
            <p:ph type="title"/>
          </p:nvPr>
        </p:nvSpPr>
        <p:spPr bwMode="auto">
          <a:xfrm>
            <a:off x="1371600" y="609600"/>
            <a:ext cx="7378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68"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9" r:id="rId13"/>
    <p:sldLayoutId id="2147483970" r:id="rId14"/>
  </p:sldLayoutIdLst>
  <p:hf hdr="0" ftr="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hyperlink" Target="http://www.wjh.harvard.edu/~inquirer" TargetMode="External"/><Relationship Id="rId3" Type="http://schemas.openxmlformats.org/officeDocument/2006/relationships/hyperlink" Target="http://wndomains.itc.it/download.html" TargetMode="External"/><Relationship Id="rId7" Type="http://schemas.openxmlformats.org/officeDocument/2006/relationships/hyperlink" Target="http://www.cyc.co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web.media.mit.edu/~hugo/conceptnet/" TargetMode="External"/><Relationship Id="rId5" Type="http://schemas.openxmlformats.org/officeDocument/2006/relationships/hyperlink" Target="http://research.microsoft.com/nlp/projects/mindnet.aspx" TargetMode="External"/><Relationship Id="rId4" Type="http://schemas.openxmlformats.org/officeDocument/2006/relationships/hyperlink" Target="http://www.cse.unt.edu/~rada/affectivetext/"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www.cse.unt.edu/~rada/affectivetext/"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cogs/susx.ac.uk/users/jlr24/data/fwf-corpus.zip"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translate.google.com/" TargetMode="Externa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amarblog.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nlp.stanford.edu/software/CRF-NER.shtml"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22.wmf"/></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34.png"/></Relationships>
</file>

<file path=ppt/slides/_rels/slide9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Group at </a:t>
            </a:r>
            <a:r>
              <a:rPr lang="en-US" dirty="0" err="1" smtClean="0"/>
              <a:t>Jadavpur</a:t>
            </a:r>
            <a:r>
              <a:rPr lang="en-US" dirty="0" smtClean="0"/>
              <a:t> University, Kolkata, India</a:t>
            </a:r>
            <a:endParaRPr lang="en-US" dirty="0"/>
          </a:p>
        </p:txBody>
      </p:sp>
      <p:sp>
        <p:nvSpPr>
          <p:cNvPr id="3" name="Content Placeholder 2"/>
          <p:cNvSpPr>
            <a:spLocks noGrp="1"/>
          </p:cNvSpPr>
          <p:nvPr>
            <p:ph idx="1"/>
          </p:nvPr>
        </p:nvSpPr>
        <p:spPr/>
        <p:txBody>
          <a:bodyPr/>
          <a:lstStyle/>
          <a:p>
            <a:r>
              <a:rPr lang="en-US" dirty="0" smtClean="0"/>
              <a:t>Computer Science and Engineering Department</a:t>
            </a:r>
          </a:p>
          <a:p>
            <a:pPr lvl="1"/>
            <a:r>
              <a:rPr lang="en-US" dirty="0" smtClean="0"/>
              <a:t>Teaching</a:t>
            </a:r>
          </a:p>
          <a:p>
            <a:pPr lvl="2"/>
            <a:r>
              <a:rPr lang="en-US" dirty="0" smtClean="0"/>
              <a:t>Natural Language Processing to students of Undergraduate and Masters’ students in Computer Science and Engineering</a:t>
            </a:r>
          </a:p>
          <a:p>
            <a:pPr lvl="2"/>
            <a:r>
              <a:rPr lang="en-US" dirty="0" smtClean="0"/>
              <a:t>Laboratory projects for students</a:t>
            </a:r>
          </a:p>
          <a:p>
            <a:pPr lvl="1"/>
            <a:r>
              <a:rPr lang="en-US" dirty="0" smtClean="0"/>
              <a:t>Research and Development</a:t>
            </a:r>
            <a:endParaRPr lang="en-US" dirty="0"/>
          </a:p>
        </p:txBody>
      </p:sp>
      <p:sp>
        <p:nvSpPr>
          <p:cNvPr id="4" name="Date Placeholder 3"/>
          <p:cNvSpPr>
            <a:spLocks noGrp="1"/>
          </p:cNvSpPr>
          <p:nvPr>
            <p:ph type="dt" sz="half" idx="10"/>
          </p:nvPr>
        </p:nvSpPr>
        <p:spPr/>
        <p:txBody>
          <a:bodyPr/>
          <a:lstStyle/>
          <a:p>
            <a:pPr>
              <a:defRPr/>
            </a:pPr>
            <a:fld id="{531C7270-92F0-448F-A470-EAED76CCEEA6}" type="datetime1">
              <a:rPr lang="en-US" smtClean="0"/>
              <a:pPr>
                <a:defRPr/>
              </a:pPr>
              <a:t>5/20/2011</a:t>
            </a:fld>
            <a:endParaRPr lang="en-US"/>
          </a:p>
        </p:txBody>
      </p:sp>
      <p:sp>
        <p:nvSpPr>
          <p:cNvPr id="5" name="Slide Number Placeholder 4"/>
          <p:cNvSpPr>
            <a:spLocks noGrp="1"/>
          </p:cNvSpPr>
          <p:nvPr>
            <p:ph type="sldNum" sz="quarter" idx="12"/>
          </p:nvPr>
        </p:nvSpPr>
        <p:spPr/>
        <p:txBody>
          <a:bodyPr/>
          <a:lstStyle/>
          <a:p>
            <a:pPr>
              <a:defRPr/>
            </a:pPr>
            <a:fld id="{D5311F40-7EA4-47E3-8A15-6C553880E2F9}"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fld id="{5AA72EA5-F7E4-4D5B-8B9F-A8857CA06FA6}" type="datetime1">
              <a:rPr lang="en-US" smtClean="0"/>
              <a:pPr/>
              <a:t>5/20/2011</a:t>
            </a:fld>
            <a:endParaRPr lang="en-US" smtClean="0"/>
          </a:p>
        </p:txBody>
      </p:sp>
      <p:sp>
        <p:nvSpPr>
          <p:cNvPr id="8195" name="Slide Number Placeholder 5"/>
          <p:cNvSpPr>
            <a:spLocks noGrp="1"/>
          </p:cNvSpPr>
          <p:nvPr>
            <p:ph type="sldNum" sz="quarter" idx="12"/>
          </p:nvPr>
        </p:nvSpPr>
        <p:spPr>
          <a:noFill/>
        </p:spPr>
        <p:txBody>
          <a:bodyPr/>
          <a:lstStyle/>
          <a:p>
            <a:fld id="{D185E741-D326-4F76-92BA-F500A7AA50D4}" type="slidenum">
              <a:rPr lang="en-US" smtClean="0"/>
              <a:pPr/>
              <a:t>10</a:t>
            </a:fld>
            <a:endParaRPr lang="en-US" smtClean="0"/>
          </a:p>
        </p:txBody>
      </p:sp>
      <p:sp>
        <p:nvSpPr>
          <p:cNvPr id="8196" name="Rectangle 2"/>
          <p:cNvSpPr>
            <a:spLocks noGrp="1" noChangeArrowheads="1"/>
          </p:cNvSpPr>
          <p:nvPr>
            <p:ph type="title"/>
          </p:nvPr>
        </p:nvSpPr>
        <p:spPr/>
        <p:txBody>
          <a:bodyPr/>
          <a:lstStyle/>
          <a:p>
            <a:pPr algn="l" eaLnBrk="1" hangingPunct="1"/>
            <a:r>
              <a:rPr lang="en-US" sz="3200" smtClean="0">
                <a:solidFill>
                  <a:srgbClr val="660066"/>
                </a:solidFill>
              </a:rPr>
              <a:t>Introduction</a:t>
            </a:r>
            <a:endParaRPr lang="en-US" sz="3200" smtClean="0"/>
          </a:p>
        </p:txBody>
      </p:sp>
      <p:sp>
        <p:nvSpPr>
          <p:cNvPr id="8197" name="Rectangle 3"/>
          <p:cNvSpPr>
            <a:spLocks noGrp="1" noChangeArrowheads="1"/>
          </p:cNvSpPr>
          <p:nvPr>
            <p:ph type="body" idx="1"/>
          </p:nvPr>
        </p:nvSpPr>
        <p:spPr>
          <a:xfrm>
            <a:off x="809625" y="2057400"/>
            <a:ext cx="7958138" cy="4572000"/>
          </a:xfrm>
        </p:spPr>
        <p:txBody>
          <a:bodyPr/>
          <a:lstStyle/>
          <a:p>
            <a:pPr eaLnBrk="1" hangingPunct="1"/>
            <a:r>
              <a:rPr lang="en-US" sz="2800" dirty="0" smtClean="0"/>
              <a:t>Emotion</a:t>
            </a:r>
          </a:p>
          <a:p>
            <a:pPr algn="just" eaLnBrk="1" hangingPunct="1">
              <a:buFont typeface="Wingdings" pitchFamily="2" charset="2"/>
              <a:buNone/>
            </a:pPr>
            <a:r>
              <a:rPr lang="en-US" sz="2800" dirty="0" smtClean="0"/>
              <a:t>	</a:t>
            </a:r>
            <a:r>
              <a:rPr lang="en-US" sz="2000" dirty="0" smtClean="0"/>
              <a:t>-  A private state, not open to any objective observation or verification (Quirk </a:t>
            </a:r>
            <a:r>
              <a:rPr lang="en-US" sz="2000" i="1" dirty="0" smtClean="0"/>
              <a:t>et al.,</a:t>
            </a:r>
            <a:r>
              <a:rPr lang="en-US" sz="2000" dirty="0" smtClean="0"/>
              <a:t> 1985)</a:t>
            </a:r>
          </a:p>
          <a:p>
            <a:pPr algn="just" eaLnBrk="1" hangingPunct="1">
              <a:buFont typeface="Wingdings" pitchFamily="2" charset="2"/>
              <a:buNone/>
            </a:pPr>
            <a:r>
              <a:rPr lang="en-US" sz="2000" dirty="0" smtClean="0"/>
              <a:t>	-  Di</a:t>
            </a:r>
            <a:r>
              <a:rPr lang="en-IN" sz="2000" dirty="0" err="1" smtClean="0"/>
              <a:t>rect</a:t>
            </a:r>
            <a:r>
              <a:rPr lang="en-IN" sz="2000" dirty="0" smtClean="0"/>
              <a:t> affective word (“He is really </a:t>
            </a:r>
            <a:r>
              <a:rPr lang="en-IN" sz="2000" b="1" i="1" dirty="0" smtClean="0"/>
              <a:t>happy</a:t>
            </a:r>
            <a:r>
              <a:rPr lang="en-IN" sz="2000" dirty="0" smtClean="0"/>
              <a:t> enough”)  </a:t>
            </a:r>
          </a:p>
          <a:p>
            <a:pPr algn="just" eaLnBrk="1" hangingPunct="1">
              <a:buFont typeface="Wingdings" pitchFamily="2" charset="2"/>
              <a:buNone/>
            </a:pPr>
            <a:r>
              <a:rPr lang="en-IN" sz="2000" dirty="0" smtClean="0"/>
              <a:t>	-  Indirect notion (“Dream of music is in their eyes and hearts”)</a:t>
            </a:r>
            <a:r>
              <a:rPr lang="en-US" sz="2000" dirty="0" smtClean="0"/>
              <a:t> </a:t>
            </a:r>
          </a:p>
          <a:p>
            <a:pPr algn="just" eaLnBrk="1" hangingPunct="1">
              <a:buFont typeface="Wingdings" pitchFamily="2" charset="2"/>
              <a:buNone/>
            </a:pPr>
            <a:r>
              <a:rPr lang="en-US" sz="2000" dirty="0" smtClean="0"/>
              <a:t>	-  Difficult to identify emotional stance in text</a:t>
            </a:r>
          </a:p>
          <a:p>
            <a:pPr algn="just" eaLnBrk="1" hangingPunct="1">
              <a:buFont typeface="Wingdings" pitchFamily="2" charset="2"/>
              <a:buNone/>
            </a:pPr>
            <a:r>
              <a:rPr lang="en-US" sz="2000" dirty="0" smtClean="0"/>
              <a:t>	- Need for Syntactic, Semantic and Pragmatic analysis of text (Polanyi and </a:t>
            </a:r>
            <a:r>
              <a:rPr lang="en-US" sz="2000" dirty="0" err="1" smtClean="0"/>
              <a:t>Zaenen</a:t>
            </a:r>
            <a:r>
              <a:rPr lang="en-US" sz="2000" dirty="0" smtClean="0"/>
              <a:t>, 2006) </a:t>
            </a:r>
          </a:p>
          <a:p>
            <a:pPr algn="just" eaLnBrk="1" hangingPunct="1">
              <a:buFont typeface="Wingdings" pitchFamily="2" charset="2"/>
              <a:buNone/>
            </a:pPr>
            <a:endParaRPr lang="en-US" sz="2800" dirty="0" smtClean="0"/>
          </a:p>
          <a:p>
            <a:pPr algn="just" eaLnBrk="1" hangingPunct="1">
              <a:buFont typeface="Wingdings" pitchFamily="2" charset="2"/>
              <a:buNone/>
            </a:pPr>
            <a:r>
              <a:rPr lang="en-US" sz="2800" dirty="0" smtClean="0"/>
              <a:t>	</a:t>
            </a:r>
          </a:p>
        </p:txBody>
      </p:sp>
      <p:pic>
        <p:nvPicPr>
          <p:cNvPr id="8198"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ate Placeholder 3"/>
          <p:cNvSpPr>
            <a:spLocks noGrp="1"/>
          </p:cNvSpPr>
          <p:nvPr>
            <p:ph type="dt" sz="quarter" idx="10"/>
          </p:nvPr>
        </p:nvSpPr>
        <p:spPr>
          <a:noFill/>
        </p:spPr>
        <p:txBody>
          <a:bodyPr/>
          <a:lstStyle/>
          <a:p>
            <a:fld id="{F0CAB53F-605E-4414-AB4C-266A3DB07CD7}" type="datetime1">
              <a:rPr lang="en-US" smtClean="0"/>
              <a:pPr/>
              <a:t>5/20/2011</a:t>
            </a:fld>
            <a:endParaRPr lang="en-US" smtClean="0"/>
          </a:p>
        </p:txBody>
      </p:sp>
      <p:sp>
        <p:nvSpPr>
          <p:cNvPr id="94211" name="Slide Number Placeholder 5"/>
          <p:cNvSpPr>
            <a:spLocks noGrp="1"/>
          </p:cNvSpPr>
          <p:nvPr>
            <p:ph type="sldNum" sz="quarter" idx="12"/>
          </p:nvPr>
        </p:nvSpPr>
        <p:spPr>
          <a:noFill/>
        </p:spPr>
        <p:txBody>
          <a:bodyPr/>
          <a:lstStyle/>
          <a:p>
            <a:fld id="{9E03C194-A9EC-428F-A36E-AB34EA763CCE}" type="slidenum">
              <a:rPr lang="en-US" smtClean="0"/>
              <a:pPr/>
              <a:t>100</a:t>
            </a:fld>
            <a:endParaRPr lang="en-US" smtClean="0"/>
          </a:p>
        </p:txBody>
      </p:sp>
      <p:sp>
        <p:nvSpPr>
          <p:cNvPr id="94212"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Conclusion</a:t>
            </a:r>
          </a:p>
        </p:txBody>
      </p:sp>
      <p:sp>
        <p:nvSpPr>
          <p:cNvPr id="94213" name="Rectangle 3"/>
          <p:cNvSpPr>
            <a:spLocks noGrp="1" noChangeArrowheads="1"/>
          </p:cNvSpPr>
          <p:nvPr>
            <p:ph type="body" idx="1"/>
          </p:nvPr>
        </p:nvSpPr>
        <p:spPr>
          <a:xfrm>
            <a:off x="762000" y="2209800"/>
            <a:ext cx="8105775" cy="3886200"/>
          </a:xfrm>
        </p:spPr>
        <p:txBody>
          <a:bodyPr/>
          <a:lstStyle/>
          <a:p>
            <a:pPr marL="609600" indent="-609600" eaLnBrk="1" hangingPunct="1"/>
            <a:r>
              <a:rPr lang="en-US" sz="2400" dirty="0" smtClean="0"/>
              <a:t>Identifying three </a:t>
            </a:r>
            <a:r>
              <a:rPr lang="en-US" sz="2400" dirty="0" smtClean="0"/>
              <a:t>salient vertices of the Emotion Triangle</a:t>
            </a:r>
          </a:p>
          <a:p>
            <a:pPr marL="609600" indent="-609600" eaLnBrk="1" hangingPunct="1"/>
            <a:r>
              <a:rPr lang="en-US" sz="2400" dirty="0" smtClean="0"/>
              <a:t>Methodologies </a:t>
            </a:r>
            <a:r>
              <a:rPr lang="en-US" sz="2400" dirty="0" smtClean="0"/>
              <a:t>(Rule based and Machine Learning</a:t>
            </a:r>
            <a:r>
              <a:rPr lang="en-US" sz="2400" dirty="0" smtClean="0"/>
              <a:t>)</a:t>
            </a:r>
          </a:p>
          <a:p>
            <a:pPr marL="609600" indent="-609600" eaLnBrk="1" hangingPunct="1"/>
            <a:r>
              <a:rPr lang="en-US" sz="2400" dirty="0" smtClean="0"/>
              <a:t>Handling of metaphors, idioms</a:t>
            </a:r>
          </a:p>
          <a:p>
            <a:pPr marL="609600" indent="-609600" eaLnBrk="1" hangingPunct="1"/>
            <a:r>
              <a:rPr lang="en-US" sz="2400" dirty="0" smtClean="0">
                <a:solidFill>
                  <a:schemeClr val="tx2"/>
                </a:solidFill>
              </a:rPr>
              <a:t>Emotion </a:t>
            </a:r>
            <a:r>
              <a:rPr lang="en-US" sz="2400" dirty="0" smtClean="0">
                <a:solidFill>
                  <a:schemeClr val="tx2"/>
                </a:solidFill>
              </a:rPr>
              <a:t>Document Retrieval</a:t>
            </a:r>
          </a:p>
          <a:p>
            <a:pPr marL="609600" indent="-609600" eaLnBrk="1" hangingPunct="1"/>
            <a:r>
              <a:rPr lang="en-US" sz="2400" dirty="0" smtClean="0">
                <a:solidFill>
                  <a:schemeClr val="tx2"/>
                </a:solidFill>
              </a:rPr>
              <a:t>Domain Adaptation</a:t>
            </a:r>
          </a:p>
          <a:p>
            <a:pPr marL="609600" indent="-609600" eaLnBrk="1" hangingPunct="1"/>
            <a:endParaRPr lang="en-US" sz="2000" dirty="0" smtClean="0"/>
          </a:p>
          <a:p>
            <a:pPr marL="609600" indent="-609600" eaLnBrk="1" hangingPunct="1"/>
            <a:r>
              <a:rPr lang="en-US" sz="2400" dirty="0" smtClean="0"/>
              <a:t>Language Independence </a:t>
            </a:r>
            <a:endParaRPr lang="en-US" sz="2400" dirty="0" smtClean="0"/>
          </a:p>
          <a:p>
            <a:pPr marL="609600" indent="-609600" eaLnBrk="1" hangingPunct="1">
              <a:buNone/>
            </a:pPr>
            <a:r>
              <a:rPr lang="en-US" sz="2000" dirty="0" smtClean="0"/>
              <a:t>		  - Based on English resources</a:t>
            </a:r>
          </a:p>
          <a:p>
            <a:pPr marL="1009650" lvl="1" indent="-609600" eaLnBrk="1" hangingPunct="1"/>
            <a:endParaRPr lang="en-US" sz="2400" dirty="0" smtClean="0"/>
          </a:p>
        </p:txBody>
      </p:sp>
      <p:pic>
        <p:nvPicPr>
          <p:cNvPr id="94214"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2"/>
          </p:nvPr>
        </p:nvSpPr>
        <p:spPr>
          <a:xfrm>
            <a:off x="3132138" y="6376988"/>
            <a:ext cx="3086100" cy="457200"/>
          </a:xfrm>
          <a:noFill/>
        </p:spPr>
        <p:txBody>
          <a:bodyPr/>
          <a:lstStyle/>
          <a:p>
            <a:pPr algn="ctr"/>
            <a:fld id="{6A08C3D0-F420-4DAA-9BD7-E9C060FBFAE9}" type="slidenum">
              <a:rPr lang="en-GB" smtClean="0">
                <a:cs typeface="Arial" charset="0"/>
              </a:rPr>
              <a:pPr algn="ctr"/>
              <a:t>101</a:t>
            </a:fld>
            <a:endParaRPr lang="en-GB" smtClean="0">
              <a:cs typeface="Arial" charset="0"/>
            </a:endParaRPr>
          </a:p>
        </p:txBody>
      </p:sp>
      <p:sp>
        <p:nvSpPr>
          <p:cNvPr id="4099" name="Rectangle 1"/>
          <p:cNvSpPr>
            <a:spLocks noGrp="1" noChangeArrowheads="1"/>
          </p:cNvSpPr>
          <p:nvPr>
            <p:ph type="title" idx="4294967295"/>
          </p:nvPr>
        </p:nvSpPr>
        <p:spPr>
          <a:xfrm>
            <a:off x="1447800" y="473075"/>
            <a:ext cx="7239000" cy="1143000"/>
          </a:xfrm>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smtClean="0">
                <a:solidFill>
                  <a:srgbClr val="660066"/>
                </a:solidFill>
              </a:rPr>
              <a:t>Resources - </a:t>
            </a:r>
            <a:r>
              <a:rPr lang="en-GB" sz="2800" smtClean="0">
                <a:solidFill>
                  <a:srgbClr val="660066"/>
                </a:solidFill>
              </a:rPr>
              <a:t>Lexicons</a:t>
            </a:r>
          </a:p>
        </p:txBody>
      </p:sp>
      <p:sp>
        <p:nvSpPr>
          <p:cNvPr id="4100" name="Rectangle 2"/>
          <p:cNvSpPr>
            <a:spLocks noGrp="1" noChangeArrowheads="1"/>
          </p:cNvSpPr>
          <p:nvPr>
            <p:ph type="body" idx="4294967295"/>
          </p:nvPr>
        </p:nvSpPr>
        <p:spPr>
          <a:xfrm>
            <a:off x="1143000" y="2209800"/>
            <a:ext cx="7543800" cy="4191000"/>
          </a:xfrm>
        </p:spPr>
        <p:txBody>
          <a:bodyPr/>
          <a:lstStyle/>
          <a:p>
            <a:pPr>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t>Wordnet-Affect</a:t>
            </a:r>
          </a:p>
          <a:p>
            <a:pPr lvl="1">
              <a:lnSpc>
                <a:spcPct val="80000"/>
              </a:lnSpc>
              <a:spcBef>
                <a:spcPts val="4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smtClean="0">
                <a:solidFill>
                  <a:srgbClr val="999900"/>
                </a:solidFill>
                <a:hlinkClick r:id="rId3"/>
              </a:rPr>
              <a:t>http://wndomains.itc.it/download.html</a:t>
            </a:r>
          </a:p>
          <a:p>
            <a:pPr lvl="1">
              <a:lnSpc>
                <a:spcPct val="80000"/>
              </a:lnSpc>
              <a:spcBef>
                <a:spcPts val="4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smtClean="0">
                <a:solidFill>
                  <a:srgbClr val="999900"/>
                </a:solidFill>
                <a:hlinkClick r:id="rId4"/>
              </a:rPr>
              <a:t>http://www.cse.unt.edu/~rada/affectivetext/</a:t>
            </a:r>
          </a:p>
          <a:p>
            <a:pPr lvl="1">
              <a:lnSpc>
                <a:spcPct val="80000"/>
              </a:lnSpc>
              <a:spcBef>
                <a:spcPts val="425"/>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700" smtClean="0">
              <a:solidFill>
                <a:srgbClr val="999900"/>
              </a:solidFill>
              <a:hlinkClick r:id="rId3"/>
            </a:endParaRPr>
          </a:p>
          <a:p>
            <a:pPr>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SentiWordNet</a:t>
            </a:r>
          </a:p>
          <a:p>
            <a:pPr lvl="1">
              <a:lnSpc>
                <a:spcPct val="80000"/>
              </a:lnSpc>
              <a:spcBef>
                <a:spcPts val="4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smtClean="0">
                <a:solidFill>
                  <a:srgbClr val="999900"/>
                </a:solidFill>
                <a:hlinkClick r:id="rId5"/>
              </a:rPr>
              <a:t>http://sentiwordnet.isti.cnr.it/</a:t>
            </a:r>
          </a:p>
          <a:p>
            <a:pPr>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ConceptNet</a:t>
            </a:r>
          </a:p>
          <a:p>
            <a:pPr lvl="1">
              <a:lnSpc>
                <a:spcPct val="80000"/>
              </a:lnSpc>
              <a:spcBef>
                <a:spcPts val="4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smtClean="0">
                <a:solidFill>
                  <a:srgbClr val="999900"/>
                </a:solidFill>
                <a:hlinkClick r:id="rId6"/>
              </a:rPr>
              <a:t>http://web.media.mit.edu/~hugo/conceptnet/</a:t>
            </a:r>
          </a:p>
          <a:p>
            <a:pPr>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CYC</a:t>
            </a:r>
          </a:p>
          <a:p>
            <a:pPr lvl="1">
              <a:lnSpc>
                <a:spcPct val="80000"/>
              </a:lnSpc>
              <a:spcBef>
                <a:spcPts val="4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smtClean="0">
                <a:solidFill>
                  <a:srgbClr val="999900"/>
                </a:solidFill>
                <a:hlinkClick r:id="rId7"/>
              </a:rPr>
              <a:t>http://www.cyc.com</a:t>
            </a:r>
          </a:p>
          <a:p>
            <a:pPr>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Mindnet</a:t>
            </a:r>
          </a:p>
          <a:p>
            <a:pPr lvl="1">
              <a:lnSpc>
                <a:spcPct val="80000"/>
              </a:lnSpc>
              <a:spcBef>
                <a:spcPts val="4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smtClean="0">
                <a:solidFill>
                  <a:srgbClr val="999900"/>
                </a:solidFill>
                <a:hlinkClick r:id="rId5"/>
              </a:rPr>
              <a:t>http://research.microsoft.com/nlp/projects/mindnet.aspx</a:t>
            </a:r>
          </a:p>
          <a:p>
            <a:pPr>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General Inquirer</a:t>
            </a:r>
          </a:p>
          <a:p>
            <a:pPr lvl="1">
              <a:lnSpc>
                <a:spcPct val="80000"/>
              </a:lnSpc>
              <a:spcBef>
                <a:spcPts val="4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smtClean="0">
                <a:solidFill>
                  <a:srgbClr val="999900"/>
                </a:solidFill>
                <a:hlinkClick r:id="rId8"/>
              </a:rPr>
              <a:t>http://www.wjh.harvard.edu/~inquirer</a:t>
            </a:r>
            <a:endParaRPr lang="en-GB" sz="17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xfrm>
            <a:off x="3132138" y="6376988"/>
            <a:ext cx="3086100" cy="457200"/>
          </a:xfrm>
          <a:noFill/>
        </p:spPr>
        <p:txBody>
          <a:bodyPr/>
          <a:lstStyle/>
          <a:p>
            <a:pPr algn="ctr"/>
            <a:fld id="{ACAED22A-8EC0-4EF4-BD56-9AE731404ADD}" type="slidenum">
              <a:rPr lang="en-GB" smtClean="0">
                <a:cs typeface="Arial" charset="0"/>
              </a:rPr>
              <a:pPr algn="ctr"/>
              <a:t>102</a:t>
            </a:fld>
            <a:endParaRPr lang="en-GB" smtClean="0">
              <a:cs typeface="Arial" charset="0"/>
            </a:endParaRPr>
          </a:p>
        </p:txBody>
      </p:sp>
      <p:sp>
        <p:nvSpPr>
          <p:cNvPr id="5123" name="Rectangle 1"/>
          <p:cNvSpPr>
            <a:spLocks noGrp="1" noChangeArrowheads="1"/>
          </p:cNvSpPr>
          <p:nvPr>
            <p:ph type="title" idx="4294967295"/>
          </p:nvPr>
        </p:nvSpPr>
        <p:spPr>
          <a:xfrm>
            <a:off x="1447800" y="473075"/>
            <a:ext cx="7239000" cy="1143000"/>
          </a:xfrm>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smtClean="0">
                <a:solidFill>
                  <a:srgbClr val="660066"/>
                </a:solidFill>
              </a:rPr>
              <a:t>Resources - </a:t>
            </a:r>
            <a:r>
              <a:rPr lang="en-GB" sz="2800" smtClean="0">
                <a:solidFill>
                  <a:srgbClr val="660066"/>
                </a:solidFill>
              </a:rPr>
              <a:t>Corpus</a:t>
            </a:r>
          </a:p>
        </p:txBody>
      </p:sp>
      <p:sp>
        <p:nvSpPr>
          <p:cNvPr id="5124" name="Rectangle 2"/>
          <p:cNvSpPr>
            <a:spLocks noGrp="1" noChangeArrowheads="1"/>
          </p:cNvSpPr>
          <p:nvPr>
            <p:ph type="body" idx="4294967295"/>
          </p:nvPr>
        </p:nvSpPr>
        <p:spPr>
          <a:xfrm>
            <a:off x="1143000" y="2057400"/>
            <a:ext cx="7543800" cy="4419600"/>
          </a:xfrm>
        </p:spPr>
        <p:txBody>
          <a:bodyPr/>
          <a:lstStyle/>
          <a:p>
            <a:pPr>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smtClean="0"/>
              <a:t>SemEval 2007</a:t>
            </a:r>
          </a:p>
          <a:p>
            <a:pPr lvl="1">
              <a:lnSpc>
                <a:spcPct val="80000"/>
              </a:lnSpc>
              <a:spcBef>
                <a:spcPts val="4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smtClean="0">
                <a:solidFill>
                  <a:srgbClr val="999900"/>
                </a:solidFill>
                <a:hlinkClick r:id="rId3"/>
              </a:rPr>
              <a:t>http://www.cse.unt.edu/~rada/affectivetext/</a:t>
            </a:r>
          </a:p>
          <a:p>
            <a:pPr lvl="1">
              <a:lnSpc>
                <a:spcPct val="80000"/>
              </a:lnSpc>
              <a:spcBef>
                <a:spcPts val="425"/>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700" smtClean="0">
              <a:solidFill>
                <a:srgbClr val="999900"/>
              </a:solidFill>
              <a:hlinkClick r:id="rId3"/>
            </a:endParaRPr>
          </a:p>
          <a:p>
            <a:pPr>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FWF Corpus</a:t>
            </a:r>
          </a:p>
          <a:p>
            <a:pPr lvl="1">
              <a:lnSpc>
                <a:spcPct val="80000"/>
              </a:lnSpc>
              <a:spcBef>
                <a:spcPts val="4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smtClean="0">
                <a:solidFill>
                  <a:srgbClr val="999900"/>
                </a:solidFill>
                <a:hlinkClick r:id="rId4"/>
              </a:rPr>
              <a:t>http://www.cogs/susx.ac.uk/users/jlr24/data/fwf-corpus.zip</a:t>
            </a:r>
          </a:p>
          <a:p>
            <a:pPr lvl="1">
              <a:lnSpc>
                <a:spcPct val="80000"/>
              </a:lnSpc>
              <a:spcBef>
                <a:spcPts val="425"/>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700" smtClean="0"/>
          </a:p>
          <a:p>
            <a:pPr lvl="1">
              <a:lnSpc>
                <a:spcPct val="80000"/>
              </a:lnSpc>
              <a:spcBef>
                <a:spcPts val="425"/>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700" smtClean="0"/>
          </a:p>
          <a:p>
            <a:pPr lvl="1">
              <a:lnSpc>
                <a:spcPct val="80000"/>
              </a:lnSpc>
              <a:spcBef>
                <a:spcPts val="425"/>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700" smtClean="0"/>
          </a:p>
          <a:p>
            <a:pPr>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Blog Corpus (Available on Request)</a:t>
            </a:r>
          </a:p>
          <a:p>
            <a:pPr lvl="1">
              <a:lnSpc>
                <a:spcPct val="80000"/>
              </a:lnSpc>
              <a:spcBef>
                <a:spcPts val="4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smtClean="0">
                <a:solidFill>
                  <a:srgbClr val="999900"/>
                </a:solidFill>
                <a:hlinkClick r:id="rId4"/>
              </a:rPr>
              <a:t>http://www.site.uottawa.ca/~szpak/#rsch</a:t>
            </a:r>
          </a:p>
          <a:p>
            <a:pPr>
              <a:lnSpc>
                <a:spcPct val="80000"/>
              </a:lnSpc>
              <a:spcBef>
                <a:spcPts val="425"/>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7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r>
              <a:rPr lang="en-US" smtClean="0">
                <a:cs typeface="Arial" charset="0"/>
              </a:rPr>
              <a:t>October, 2010</a:t>
            </a:r>
          </a:p>
        </p:txBody>
      </p:sp>
      <p:sp>
        <p:nvSpPr>
          <p:cNvPr id="6147" name="Slide Number Placeholder 5"/>
          <p:cNvSpPr>
            <a:spLocks noGrp="1"/>
          </p:cNvSpPr>
          <p:nvPr>
            <p:ph type="sldNum" sz="quarter" idx="12"/>
          </p:nvPr>
        </p:nvSpPr>
        <p:spPr>
          <a:noFill/>
        </p:spPr>
        <p:txBody>
          <a:bodyPr/>
          <a:lstStyle/>
          <a:p>
            <a:fld id="{E7016FCC-4BB5-4633-9419-64176D1EE2C6}" type="slidenum">
              <a:rPr lang="en-US" smtClean="0">
                <a:cs typeface="Arial" charset="0"/>
              </a:rPr>
              <a:pPr/>
              <a:t>103</a:t>
            </a:fld>
            <a:endParaRPr lang="en-US" smtClean="0">
              <a:cs typeface="Arial" charset="0"/>
            </a:endParaRPr>
          </a:p>
        </p:txBody>
      </p:sp>
      <p:sp>
        <p:nvSpPr>
          <p:cNvPr id="6148" name="Rectangle 1026"/>
          <p:cNvSpPr>
            <a:spLocks noGrp="1" noChangeArrowheads="1"/>
          </p:cNvSpPr>
          <p:nvPr>
            <p:ph type="title"/>
          </p:nvPr>
        </p:nvSpPr>
        <p:spPr/>
        <p:txBody>
          <a:bodyPr/>
          <a:lstStyle/>
          <a:p>
            <a:pPr algn="l" eaLnBrk="1" hangingPunct="1"/>
            <a:r>
              <a:rPr lang="en-US" sz="3200" smtClean="0">
                <a:solidFill>
                  <a:srgbClr val="660066"/>
                </a:solidFill>
              </a:rPr>
              <a:t>Methodologies</a:t>
            </a:r>
          </a:p>
        </p:txBody>
      </p:sp>
      <p:sp>
        <p:nvSpPr>
          <p:cNvPr id="6149" name="Rectangle 1027"/>
          <p:cNvSpPr>
            <a:spLocks noGrp="1" noChangeArrowheads="1"/>
          </p:cNvSpPr>
          <p:nvPr>
            <p:ph type="body" idx="1"/>
          </p:nvPr>
        </p:nvSpPr>
        <p:spPr>
          <a:xfrm>
            <a:off x="609600" y="1981200"/>
            <a:ext cx="8077200" cy="2743200"/>
          </a:xfrm>
        </p:spPr>
        <p:txBody>
          <a:bodyPr/>
          <a:lstStyle/>
          <a:p>
            <a:pPr algn="just" eaLnBrk="1" hangingPunct="1">
              <a:buFont typeface="Wingdings" pitchFamily="2" charset="2"/>
              <a:buNone/>
            </a:pPr>
            <a:endParaRPr lang="en-US" sz="2800" smtClean="0"/>
          </a:p>
          <a:p>
            <a:pPr algn="just" eaLnBrk="1" hangingPunct="1">
              <a:buFont typeface="Wingdings" pitchFamily="2" charset="2"/>
              <a:buNone/>
            </a:pPr>
            <a:endParaRPr lang="en-US" sz="2800" smtClean="0"/>
          </a:p>
          <a:p>
            <a:pPr algn="just" eaLnBrk="1" hangingPunct="1">
              <a:buFont typeface="Wingdings" pitchFamily="2" charset="2"/>
              <a:buNone/>
            </a:pPr>
            <a:r>
              <a:rPr lang="en-US" sz="2800" smtClean="0"/>
              <a:t>			</a:t>
            </a:r>
          </a:p>
        </p:txBody>
      </p:sp>
      <p:pic>
        <p:nvPicPr>
          <p:cNvPr id="6150" name="Picture 1" descr="jadav_logo"/>
          <p:cNvPicPr>
            <a:picLocks noChangeAspect="1" noChangeArrowheads="1"/>
          </p:cNvPicPr>
          <p:nvPr/>
        </p:nvPicPr>
        <p:blipFill>
          <a:blip r:embed="rId3"/>
          <a:srcRect/>
          <a:stretch>
            <a:fillRect/>
          </a:stretch>
        </p:blipFill>
        <p:spPr bwMode="auto">
          <a:xfrm>
            <a:off x="8153400" y="76200"/>
            <a:ext cx="908050" cy="914400"/>
          </a:xfrm>
          <a:prstGeom prst="rect">
            <a:avLst/>
          </a:prstGeom>
          <a:noFill/>
          <a:ln w="9525">
            <a:noFill/>
            <a:miter lim="800000"/>
            <a:headEnd/>
            <a:tailEnd/>
          </a:ln>
        </p:spPr>
      </p:pic>
      <p:sp>
        <p:nvSpPr>
          <p:cNvPr id="6151" name="Rectangle 7"/>
          <p:cNvSpPr>
            <a:spLocks noChangeArrowheads="1"/>
          </p:cNvSpPr>
          <p:nvPr/>
        </p:nvSpPr>
        <p:spPr bwMode="auto">
          <a:xfrm>
            <a:off x="838200" y="2286000"/>
            <a:ext cx="8077200" cy="4485330"/>
          </a:xfrm>
          <a:prstGeom prst="rect">
            <a:avLst/>
          </a:prstGeom>
          <a:noFill/>
          <a:ln w="9525">
            <a:noFill/>
            <a:miter lim="800000"/>
            <a:headEnd/>
            <a:tailEnd/>
          </a:ln>
        </p:spPr>
        <p:txBody>
          <a:bodyPr>
            <a:spAutoFit/>
          </a:bodyPr>
          <a:lstStyle/>
          <a:p>
            <a:pPr>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  </a:t>
            </a:r>
            <a:r>
              <a:rPr lang="en-GB" dirty="0" err="1"/>
              <a:t>WordNet</a:t>
            </a:r>
            <a:r>
              <a:rPr lang="en-GB" dirty="0"/>
              <a:t> Affect for Proposed Target Languages</a:t>
            </a:r>
          </a:p>
          <a:p>
            <a:pPr lvl="1">
              <a:lnSpc>
                <a:spcPct val="80000"/>
              </a:lnSpc>
              <a:spcBef>
                <a:spcPts val="425"/>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t> </a:t>
            </a:r>
            <a:r>
              <a:rPr lang="en-GB" sz="2000" dirty="0" err="1"/>
              <a:t>WordNet</a:t>
            </a:r>
            <a:endParaRPr lang="en-GB" sz="2000" dirty="0"/>
          </a:p>
          <a:p>
            <a:pPr lvl="1">
              <a:lnSpc>
                <a:spcPct val="80000"/>
              </a:lnSpc>
              <a:spcBef>
                <a:spcPts val="425"/>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t> </a:t>
            </a:r>
            <a:r>
              <a:rPr lang="en-GB" sz="2000" dirty="0" smtClean="0"/>
              <a:t>English to Indian Language (E-IL) Bilingual Dictionary</a:t>
            </a:r>
          </a:p>
          <a:p>
            <a:pPr lvl="1">
              <a:lnSpc>
                <a:spcPct val="80000"/>
              </a:lnSpc>
              <a:spcBef>
                <a:spcPts val="425"/>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t> </a:t>
            </a:r>
            <a:r>
              <a:rPr lang="en-GB" sz="2000" dirty="0" smtClean="0"/>
              <a:t>Translation</a:t>
            </a:r>
            <a:endParaRPr lang="en-GB" sz="2000" dirty="0"/>
          </a:p>
          <a:p>
            <a:pPr lvl="1">
              <a:lnSpc>
                <a:spcPct val="80000"/>
              </a:lnSpc>
              <a:spcBef>
                <a:spcPts val="42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dirty="0"/>
          </a:p>
          <a:p>
            <a:pPr lvl="1">
              <a:lnSpc>
                <a:spcPct val="80000"/>
              </a:lnSpc>
              <a:spcBef>
                <a:spcPts val="425"/>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700" dirty="0"/>
          </a:p>
          <a:p>
            <a:pPr>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  </a:t>
            </a:r>
            <a:r>
              <a:rPr lang="en-GB" dirty="0" err="1"/>
              <a:t>SemEval</a:t>
            </a:r>
            <a:r>
              <a:rPr lang="en-GB" dirty="0"/>
              <a:t> 2007</a:t>
            </a:r>
            <a:r>
              <a:rPr lang="en-GB" b="1" dirty="0"/>
              <a:t> </a:t>
            </a:r>
            <a:r>
              <a:rPr lang="en-US" dirty="0"/>
              <a:t>Emotion Corpus</a:t>
            </a:r>
          </a:p>
          <a:p>
            <a:pPr>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       - Translation using </a:t>
            </a:r>
            <a:r>
              <a:rPr lang="en-US" sz="2000" dirty="0" err="1"/>
              <a:t>google</a:t>
            </a:r>
            <a:r>
              <a:rPr lang="en-US" sz="2000" dirty="0"/>
              <a:t> API </a:t>
            </a:r>
            <a:r>
              <a:rPr lang="en-US" sz="2800" baseline="30000" dirty="0"/>
              <a:t>(</a:t>
            </a:r>
            <a:r>
              <a:rPr lang="en-US" sz="2800" baseline="30000" dirty="0">
                <a:hlinkClick r:id="rId4"/>
              </a:rPr>
              <a:t>http://translate.google.com/#</a:t>
            </a:r>
            <a:r>
              <a:rPr lang="en-US" sz="2800" baseline="30000" dirty="0"/>
              <a:t>)</a:t>
            </a:r>
          </a:p>
          <a:p>
            <a:pPr>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baseline="30000" dirty="0"/>
          </a:p>
          <a:p>
            <a:pPr>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baseline="30000" dirty="0"/>
          </a:p>
          <a:p>
            <a:pPr>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  Morphological Analyzer</a:t>
            </a:r>
          </a:p>
          <a:p>
            <a:pPr>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       - Stemmer </a:t>
            </a:r>
            <a:r>
              <a:rPr lang="en-US" sz="2000" baseline="30000" dirty="0" smtClean="0"/>
              <a:t>    </a:t>
            </a:r>
            <a:r>
              <a:rPr lang="en-US" sz="2000" baseline="30000" dirty="0"/>
              <a:t>	</a:t>
            </a:r>
            <a:r>
              <a:rPr lang="en-US" sz="2000" dirty="0"/>
              <a:t>	</a:t>
            </a:r>
          </a:p>
          <a:p>
            <a:pPr>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      	</a:t>
            </a:r>
          </a:p>
          <a:p>
            <a:pPr>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 	</a:t>
            </a:r>
            <a:endParaRPr lang="en-IN"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ate Placeholder 3"/>
          <p:cNvSpPr>
            <a:spLocks noGrp="1"/>
          </p:cNvSpPr>
          <p:nvPr>
            <p:ph type="dt" sz="quarter" idx="10"/>
          </p:nvPr>
        </p:nvSpPr>
        <p:spPr>
          <a:noFill/>
        </p:spPr>
        <p:txBody>
          <a:bodyPr/>
          <a:lstStyle/>
          <a:p>
            <a:fld id="{E18E79DE-5A5F-451B-AA29-550F41F23964}" type="datetime1">
              <a:rPr lang="en-US" smtClean="0"/>
              <a:pPr/>
              <a:t>5/20/2011</a:t>
            </a:fld>
            <a:endParaRPr lang="en-US" smtClean="0"/>
          </a:p>
        </p:txBody>
      </p:sp>
      <p:sp>
        <p:nvSpPr>
          <p:cNvPr id="96259" name="Slide Number Placeholder 5"/>
          <p:cNvSpPr>
            <a:spLocks noGrp="1"/>
          </p:cNvSpPr>
          <p:nvPr>
            <p:ph type="sldNum" sz="quarter" idx="12"/>
          </p:nvPr>
        </p:nvSpPr>
        <p:spPr>
          <a:noFill/>
        </p:spPr>
        <p:txBody>
          <a:bodyPr/>
          <a:lstStyle/>
          <a:p>
            <a:fld id="{C338C5B1-E530-42B4-A149-DF7EEB5C620E}" type="slidenum">
              <a:rPr lang="en-US" smtClean="0"/>
              <a:pPr/>
              <a:t>104</a:t>
            </a:fld>
            <a:endParaRPr lang="en-US" smtClean="0"/>
          </a:p>
        </p:txBody>
      </p:sp>
      <p:sp>
        <p:nvSpPr>
          <p:cNvPr id="96260" name="Rectangle 2"/>
          <p:cNvSpPr>
            <a:spLocks noGrp="1" noChangeArrowheads="1"/>
          </p:cNvSpPr>
          <p:nvPr>
            <p:ph type="title"/>
          </p:nvPr>
        </p:nvSpPr>
        <p:spPr/>
        <p:txBody>
          <a:bodyPr/>
          <a:lstStyle/>
          <a:p>
            <a:pPr algn="l" eaLnBrk="1" hangingPunct="1"/>
            <a:r>
              <a:rPr lang="en-US" sz="4000" smtClean="0"/>
              <a:t>References</a:t>
            </a:r>
            <a:br>
              <a:rPr lang="en-US" sz="4000" smtClean="0"/>
            </a:br>
            <a:endParaRPr lang="en-US" sz="4000" smtClean="0"/>
          </a:p>
        </p:txBody>
      </p:sp>
      <p:sp>
        <p:nvSpPr>
          <p:cNvPr id="96261" name="Rectangle 3"/>
          <p:cNvSpPr>
            <a:spLocks noGrp="1" noChangeArrowheads="1"/>
          </p:cNvSpPr>
          <p:nvPr>
            <p:ph type="body" idx="1"/>
          </p:nvPr>
        </p:nvSpPr>
        <p:spPr>
          <a:xfrm>
            <a:off x="685800" y="1981200"/>
            <a:ext cx="7958138" cy="4419600"/>
          </a:xfrm>
        </p:spPr>
        <p:txBody>
          <a:bodyPr/>
          <a:lstStyle/>
          <a:p>
            <a:pPr eaLnBrk="1" hangingPunct="1">
              <a:lnSpc>
                <a:spcPct val="80000"/>
              </a:lnSpc>
              <a:buFont typeface="Wingdings" pitchFamily="2" charset="2"/>
              <a:buNone/>
            </a:pPr>
            <a:endParaRPr lang="en-US" sz="1400" smtClean="0">
              <a:solidFill>
                <a:schemeClr val="tx2"/>
              </a:solidFill>
            </a:endParaRPr>
          </a:p>
          <a:p>
            <a:r>
              <a:rPr lang="en-US" sz="1100" smtClean="0"/>
              <a:t>Ekman, P. 1992. An Argument for Basic Emotions.Cognition and Emotion, vol. 6, pp.169–200</a:t>
            </a:r>
            <a:endParaRPr lang="en-IN" sz="1100" smtClean="0"/>
          </a:p>
          <a:p>
            <a:r>
              <a:rPr lang="en-US" sz="1100" smtClean="0"/>
              <a:t>Ku Lun-Wei, Yu-Ting Liang, and Hsin-Hsi Chen. 2006. Opinion extraction, summarization and tracking in news and blog corpora. AAAI-2006, pp. 100-107</a:t>
            </a:r>
            <a:endParaRPr lang="en-IN" sz="1100" smtClean="0"/>
          </a:p>
          <a:p>
            <a:r>
              <a:rPr lang="en-US" sz="1100" smtClean="0"/>
              <a:t>Janyce Wiebe, Theresa Wilson, and Claire Cardie. 2005. Annotating expressions of opinions and emotions in language. Language Resources and Evaluation (formerly Computers and the Humanities), 39(2-3), pp. 165--210</a:t>
            </a:r>
            <a:endParaRPr lang="en-IN" sz="1100" smtClean="0"/>
          </a:p>
          <a:p>
            <a:r>
              <a:rPr lang="en-US" sz="1100" smtClean="0"/>
              <a:t>Quan Changqin and Fuji Ren. 2009. Construction of a Blog Emotion Corpus for Chinese Emotional Expression Analysis. </a:t>
            </a:r>
            <a:r>
              <a:rPr lang="en-US" sz="1100" i="1" smtClean="0"/>
              <a:t>Empirical Method in Natural Language Processing- Association for Computational Linguistics</a:t>
            </a:r>
            <a:r>
              <a:rPr lang="en-US" sz="1100" smtClean="0"/>
              <a:t>, pp. 1446-1454, Singapore</a:t>
            </a:r>
            <a:endParaRPr lang="en-IN" sz="1100" smtClean="0"/>
          </a:p>
          <a:p>
            <a:r>
              <a:rPr lang="en-US" sz="1100" smtClean="0"/>
              <a:t>Zhang Yu, Li Zhuoming, Ren Fuji and Kuroiwa Shingo. 2008. A preliminary research of Chinese emotion classification model. IJCSNS, 8(11),127-132</a:t>
            </a:r>
            <a:endParaRPr lang="en-IN" sz="1100" smtClean="0"/>
          </a:p>
          <a:p>
            <a:r>
              <a:rPr lang="en-US" sz="1100" smtClean="0"/>
              <a:t>Quirk, R., Greenbaum, S., Leech, G., Svartvik, J. 1985. A Comprehensive Grammar of the English Language. Longman, New York</a:t>
            </a:r>
            <a:endParaRPr lang="en-IN" sz="1100" smtClean="0"/>
          </a:p>
          <a:p>
            <a:r>
              <a:rPr lang="en-US" sz="1100" smtClean="0"/>
              <a:t>Polanyi L. and A. Zaenen. 2004. Contextual valence shifters. Computing Attitude and Affect in Text: Theory and Applications, In J. Shanahan, Y. Qu, and J. Wiebe (eds.), vol. 20, pp. 1–9</a:t>
            </a:r>
          </a:p>
          <a:p>
            <a:r>
              <a:rPr lang="en-IN" sz="1100" smtClean="0"/>
              <a:t>Changhua Yang Kevin Hsin-Yih Lin Hsin-Hsi Chen. 2009. Writer Meets Reader: Emotion Analysis of Social Media from both the Writer's and Reader's Perspectives. 009 IEEE/WIC/ACM International Joint Conference on Web Intelligence and Intelligent Agent Technology, pp.287-290</a:t>
            </a:r>
          </a:p>
          <a:p>
            <a:r>
              <a:rPr lang="en-US" sz="1100" smtClean="0"/>
              <a:t>Miller George A., “WordNet: An on-line lexical database”, International Journal of Lexicography”, vol. 3(4), pp. 235–312, 1990.</a:t>
            </a:r>
            <a:endParaRPr lang="en-IN" sz="1100" smtClean="0"/>
          </a:p>
          <a:p>
            <a:r>
              <a:rPr lang="en-US" sz="1100" smtClean="0"/>
              <a:t>Carlo Strapparava, A. Valitutti, “Wordnet-affect: an affective extension of wordnet,” </a:t>
            </a:r>
            <a:r>
              <a:rPr lang="en-US" sz="1100" i="1" smtClean="0"/>
              <a:t>In 4</a:t>
            </a:r>
            <a:r>
              <a:rPr lang="en-US" sz="1100" i="1" baseline="30000" smtClean="0"/>
              <a:t>th</a:t>
            </a:r>
            <a:r>
              <a:rPr lang="en-US" sz="1100" i="1" smtClean="0"/>
              <a:t> International Conference on Language Resources and Evaluation</a:t>
            </a:r>
            <a:r>
              <a:rPr lang="en-US" sz="1100" smtClean="0"/>
              <a:t>, pp. 1083-1086, 2004.</a:t>
            </a:r>
            <a:endParaRPr lang="en-IN" sz="1100" smtClean="0"/>
          </a:p>
          <a:p>
            <a:r>
              <a:rPr lang="en-US" sz="1100" smtClean="0"/>
              <a:t>Carlo Strapparava, A. Valitutti, O. Stock,  “The affective weight of the lexicon,” </a:t>
            </a:r>
            <a:r>
              <a:rPr lang="en-US" sz="1100" i="1" smtClean="0"/>
              <a:t>In the 5</a:t>
            </a:r>
            <a:r>
              <a:rPr lang="en-US" sz="1100" i="1" baseline="30000" smtClean="0"/>
              <a:t>th</a:t>
            </a:r>
            <a:r>
              <a:rPr lang="en-US" sz="1100" i="1" smtClean="0"/>
              <a:t> International Conference on Language Resources and Evaluation (LREC 2006)</a:t>
            </a:r>
            <a:r>
              <a:rPr lang="en-US" sz="1100" smtClean="0"/>
              <a:t>, pp.  474-481, Genoa, Italy, 2006.</a:t>
            </a:r>
            <a:endParaRPr lang="en-IN" sz="1100" smtClean="0"/>
          </a:p>
          <a:p>
            <a:r>
              <a:rPr lang="en-US" sz="1100" smtClean="0"/>
              <a:t>Esuli Andrea, and Fabrizio Sebastiani,</a:t>
            </a:r>
            <a:r>
              <a:rPr lang="en-US" sz="1100" i="1" smtClean="0"/>
              <a:t> </a:t>
            </a:r>
            <a:r>
              <a:rPr lang="en-US" sz="1100" smtClean="0"/>
              <a:t>“SENTIWORDNET: A Publicly Available Lexical Resource for Opinion Mining”, LREC-06, 2006.</a:t>
            </a:r>
            <a:endParaRPr lang="en-IN" sz="1100" smtClean="0"/>
          </a:p>
          <a:p>
            <a:pPr eaLnBrk="1" hangingPunct="1">
              <a:lnSpc>
                <a:spcPct val="80000"/>
              </a:lnSpc>
            </a:pPr>
            <a:endParaRPr lang="en-US" sz="1100" smtClean="0">
              <a:solidFill>
                <a:schemeClr val="tx2"/>
              </a:solidFill>
            </a:endParaRPr>
          </a:p>
        </p:txBody>
      </p:sp>
      <p:pic>
        <p:nvPicPr>
          <p:cNvPr id="96262"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Date Placeholder 3"/>
          <p:cNvSpPr>
            <a:spLocks noGrp="1"/>
          </p:cNvSpPr>
          <p:nvPr>
            <p:ph type="dt" sz="quarter" idx="10"/>
          </p:nvPr>
        </p:nvSpPr>
        <p:spPr>
          <a:noFill/>
        </p:spPr>
        <p:txBody>
          <a:bodyPr/>
          <a:lstStyle/>
          <a:p>
            <a:fld id="{C50270CA-D2D7-4568-9500-589A686EC7B4}" type="datetime1">
              <a:rPr lang="en-US" smtClean="0"/>
              <a:pPr/>
              <a:t>5/20/2011</a:t>
            </a:fld>
            <a:endParaRPr lang="en-US" smtClean="0"/>
          </a:p>
        </p:txBody>
      </p:sp>
      <p:sp>
        <p:nvSpPr>
          <p:cNvPr id="97283" name="Slide Number Placeholder 5"/>
          <p:cNvSpPr>
            <a:spLocks noGrp="1"/>
          </p:cNvSpPr>
          <p:nvPr>
            <p:ph type="sldNum" sz="quarter" idx="12"/>
          </p:nvPr>
        </p:nvSpPr>
        <p:spPr>
          <a:noFill/>
        </p:spPr>
        <p:txBody>
          <a:bodyPr/>
          <a:lstStyle/>
          <a:p>
            <a:fld id="{6C55CA1F-859A-40F1-B5A4-6CFA97F52DE6}" type="slidenum">
              <a:rPr lang="en-US" smtClean="0"/>
              <a:pPr/>
              <a:t>105</a:t>
            </a:fld>
            <a:endParaRPr lang="en-US" smtClean="0"/>
          </a:p>
        </p:txBody>
      </p:sp>
      <p:sp>
        <p:nvSpPr>
          <p:cNvPr id="97284" name="Rectangle 2"/>
          <p:cNvSpPr>
            <a:spLocks noGrp="1" noChangeArrowheads="1"/>
          </p:cNvSpPr>
          <p:nvPr>
            <p:ph type="title"/>
          </p:nvPr>
        </p:nvSpPr>
        <p:spPr/>
        <p:txBody>
          <a:bodyPr/>
          <a:lstStyle/>
          <a:p>
            <a:pPr algn="l" eaLnBrk="1" hangingPunct="1"/>
            <a:r>
              <a:rPr lang="en-US" sz="4000" smtClean="0"/>
              <a:t>References</a:t>
            </a:r>
            <a:br>
              <a:rPr lang="en-US" sz="4000" smtClean="0"/>
            </a:br>
            <a:endParaRPr lang="en-US" sz="4000" smtClean="0"/>
          </a:p>
        </p:txBody>
      </p:sp>
      <p:sp>
        <p:nvSpPr>
          <p:cNvPr id="97285" name="Rectangle 3"/>
          <p:cNvSpPr>
            <a:spLocks noGrp="1" noChangeArrowheads="1"/>
          </p:cNvSpPr>
          <p:nvPr>
            <p:ph type="body" idx="1"/>
          </p:nvPr>
        </p:nvSpPr>
        <p:spPr>
          <a:xfrm>
            <a:off x="762000" y="2057400"/>
            <a:ext cx="7958138" cy="4191000"/>
          </a:xfrm>
        </p:spPr>
        <p:txBody>
          <a:bodyPr/>
          <a:lstStyle/>
          <a:p>
            <a:r>
              <a:rPr lang="en-US" sz="1200" smtClean="0"/>
              <a:t>Carmen Banea, Rada Mihalcea, Janyce Wiebe., “A Bootstrapping Method for Building Subjectivity Lexicons for Languages with Scarce Resources,” </a:t>
            </a:r>
            <a:r>
              <a:rPr lang="en-US" sz="1200" i="1" smtClean="0"/>
              <a:t>The Sixth International Conference on Language Resources and Evaluation (LREC 2008)</a:t>
            </a:r>
            <a:r>
              <a:rPr lang="en-US" sz="1200" smtClean="0"/>
              <a:t>, 2008.</a:t>
            </a:r>
            <a:endParaRPr lang="en-IN" sz="1200" smtClean="0"/>
          </a:p>
          <a:p>
            <a:r>
              <a:rPr lang="en-US" sz="1200" smtClean="0"/>
              <a:t>Kipper-Schuler K., “VerbNet: A broad-coverage, comprehensive verb lexicon”. Ph.D. thesis, Computer and Information Science Dept., University of Pennsylvania, Philadelphia, PA, 2004</a:t>
            </a:r>
            <a:endParaRPr lang="en-IN" sz="1200" smtClean="0"/>
          </a:p>
          <a:p>
            <a:r>
              <a:rPr lang="en-US" sz="1200" smtClean="0"/>
              <a:t>Cohen, J. 1960. A coefficient of agreement for nominal scales. </a:t>
            </a:r>
            <a:r>
              <a:rPr lang="en-US" sz="1200" i="1" smtClean="0"/>
              <a:t>Educational and Psychological Measurement</a:t>
            </a:r>
            <a:r>
              <a:rPr lang="en-US" sz="1200" smtClean="0"/>
              <a:t>, vol. 20, pp. 37–46. </a:t>
            </a:r>
            <a:endParaRPr lang="en-IN" sz="1200" smtClean="0"/>
          </a:p>
          <a:p>
            <a:r>
              <a:rPr lang="en-US" sz="1200" smtClean="0"/>
              <a:t>Passonneau, R.J. 2006. Measuring agreement on set-valued items (MASI) for semantic and pragmatic annotation. </a:t>
            </a:r>
            <a:r>
              <a:rPr lang="en-US" sz="1200" i="1" smtClean="0"/>
              <a:t>Language Resources and Evaluation.</a:t>
            </a:r>
            <a:r>
              <a:rPr lang="en-US" sz="1200" smtClean="0"/>
              <a:t> </a:t>
            </a:r>
            <a:endParaRPr lang="en-IN" sz="1200" smtClean="0"/>
          </a:p>
          <a:p>
            <a:r>
              <a:rPr lang="en-US" sz="1200" smtClean="0"/>
              <a:t>Wiebe Janyce, Theresa Wilson, and Claire Cardie. 2005. Annotating expressions of opinions and emotions in language. </a:t>
            </a:r>
            <a:r>
              <a:rPr lang="en-US" sz="1200" i="1" smtClean="0"/>
              <a:t>Language Resources and Evaluation</a:t>
            </a:r>
            <a:r>
              <a:rPr lang="en-US" sz="1200" smtClean="0"/>
              <a:t>, vol. 39, pp.164–210.</a:t>
            </a:r>
            <a:endParaRPr lang="en-IN" sz="1200" smtClean="0"/>
          </a:p>
          <a:p>
            <a:r>
              <a:rPr lang="en-US" sz="1200" smtClean="0"/>
              <a:t>Manning Christopher D., and Kristina Toutanova, “Enriching the Knowledge Sources Used in a Maximum Entropy Part-of-Speech Tagger”, </a:t>
            </a:r>
            <a:r>
              <a:rPr lang="en-US" sz="1200" i="1" smtClean="0"/>
              <a:t>SIGDAT Conference on Empirical Methods (EMNLP/VLC)</a:t>
            </a:r>
            <a:r>
              <a:rPr lang="en-US" sz="1200" smtClean="0"/>
              <a:t>, 2000</a:t>
            </a:r>
            <a:endParaRPr lang="en-IN" sz="1200" smtClean="0"/>
          </a:p>
          <a:p>
            <a:r>
              <a:rPr lang="en-US" sz="1200" smtClean="0"/>
              <a:t>Phan Xuan-Hieu., “CRFChunker: CRF English Phrase Chunker”, PACLIC, 2006.</a:t>
            </a:r>
            <a:endParaRPr lang="en-IN" sz="1200" smtClean="0"/>
          </a:p>
          <a:p>
            <a:r>
              <a:rPr lang="en-US" sz="1200" smtClean="0"/>
              <a:t>Stoyanov, V., and C. Cardie, “Annotating topics of opinions”, In Proceedings of LREC, 2008. </a:t>
            </a:r>
            <a:endParaRPr lang="en-IN" sz="1200" smtClean="0"/>
          </a:p>
          <a:p>
            <a:r>
              <a:rPr lang="en-US" sz="1200" smtClean="0"/>
              <a:t>Stoyanov V., and C. Cardie, “Topic Identification for Fine-Grained Opinion Analysis”, Coling 2008, pp. 817–824, 2008.</a:t>
            </a:r>
            <a:endParaRPr lang="en-IN" sz="1200" smtClean="0"/>
          </a:p>
          <a:p>
            <a:r>
              <a:rPr lang="en-US" sz="1200" smtClean="0"/>
              <a:t>Mann, W. C., and S. A. Thompson, “Rhetorical Structure Theory: Toward a Functional Theory of Text Organization”, TEXT</a:t>
            </a:r>
            <a:r>
              <a:rPr lang="en-US" sz="1200" i="1" smtClean="0"/>
              <a:t> </a:t>
            </a:r>
            <a:r>
              <a:rPr lang="en-US" sz="1200" smtClean="0"/>
              <a:t>8, pp. 243–281, 1988.</a:t>
            </a:r>
            <a:endParaRPr lang="en-IN" sz="1200" smtClean="0"/>
          </a:p>
          <a:p>
            <a:r>
              <a:rPr lang="en-US" sz="1200" smtClean="0"/>
              <a:t>Marneffe Marie-Catherine de, Bill MacCartney, and Christopher D.Manning., “Generating Typed Dependency Parses from Phrase Structure Parses”, 5</a:t>
            </a:r>
            <a:r>
              <a:rPr lang="en-US" sz="1200" baseline="30000" smtClean="0"/>
              <a:t>th</a:t>
            </a:r>
            <a:r>
              <a:rPr lang="en-US" sz="1200" smtClean="0"/>
              <a:t> International Conference on Language Resources and Evaluation, 2006.</a:t>
            </a:r>
            <a:endParaRPr lang="en-IN" sz="1200" smtClean="0"/>
          </a:p>
          <a:p>
            <a:r>
              <a:rPr lang="en-US" sz="1200" smtClean="0"/>
              <a:t>Carlo Strapparava, Rada Mihalcea .SemEval-2007 Task 14: Affective Text.Proceedings of the 45</a:t>
            </a:r>
            <a:r>
              <a:rPr lang="en-US" sz="1200" baseline="30000" smtClean="0"/>
              <a:t>th </a:t>
            </a:r>
            <a:r>
              <a:rPr lang="en-US" sz="1200" smtClean="0"/>
              <a:t>Aunual Meeting of Association for Computational linguistics, 2007.</a:t>
            </a:r>
            <a:endParaRPr lang="en-IN" sz="1200" smtClean="0"/>
          </a:p>
          <a:p>
            <a:pPr eaLnBrk="1" hangingPunct="1">
              <a:lnSpc>
                <a:spcPct val="80000"/>
              </a:lnSpc>
              <a:buFont typeface="Wingdings" pitchFamily="2" charset="2"/>
              <a:buNone/>
            </a:pPr>
            <a:endParaRPr lang="en-US" sz="1200" smtClean="0">
              <a:solidFill>
                <a:schemeClr val="tx2"/>
              </a:solidFill>
            </a:endParaRPr>
          </a:p>
        </p:txBody>
      </p:sp>
      <p:pic>
        <p:nvPicPr>
          <p:cNvPr id="97286"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ate Placeholder 3"/>
          <p:cNvSpPr>
            <a:spLocks noGrp="1"/>
          </p:cNvSpPr>
          <p:nvPr>
            <p:ph type="dt" sz="quarter" idx="10"/>
          </p:nvPr>
        </p:nvSpPr>
        <p:spPr>
          <a:noFill/>
        </p:spPr>
        <p:txBody>
          <a:bodyPr/>
          <a:lstStyle/>
          <a:p>
            <a:fld id="{13393E36-3E46-478D-AA9E-281CF57E8DAD}" type="datetime1">
              <a:rPr lang="en-US" smtClean="0"/>
              <a:pPr/>
              <a:t>5/20/2011</a:t>
            </a:fld>
            <a:endParaRPr lang="en-US" smtClean="0"/>
          </a:p>
        </p:txBody>
      </p:sp>
      <p:sp>
        <p:nvSpPr>
          <p:cNvPr id="98307" name="Slide Number Placeholder 5"/>
          <p:cNvSpPr>
            <a:spLocks noGrp="1"/>
          </p:cNvSpPr>
          <p:nvPr>
            <p:ph type="sldNum" sz="quarter" idx="12"/>
          </p:nvPr>
        </p:nvSpPr>
        <p:spPr>
          <a:noFill/>
        </p:spPr>
        <p:txBody>
          <a:bodyPr/>
          <a:lstStyle/>
          <a:p>
            <a:fld id="{02970445-6E77-4479-8B52-3F51D219E470}" type="slidenum">
              <a:rPr lang="en-US" smtClean="0"/>
              <a:pPr/>
              <a:t>106</a:t>
            </a:fld>
            <a:endParaRPr lang="en-US" smtClean="0"/>
          </a:p>
        </p:txBody>
      </p:sp>
      <p:sp>
        <p:nvSpPr>
          <p:cNvPr id="98308" name="Rectangle 2"/>
          <p:cNvSpPr>
            <a:spLocks noGrp="1" noChangeArrowheads="1"/>
          </p:cNvSpPr>
          <p:nvPr>
            <p:ph type="title"/>
          </p:nvPr>
        </p:nvSpPr>
        <p:spPr/>
        <p:txBody>
          <a:bodyPr/>
          <a:lstStyle/>
          <a:p>
            <a:pPr eaLnBrk="1" hangingPunct="1"/>
            <a:endParaRPr lang="en-US" smtClean="0"/>
          </a:p>
        </p:txBody>
      </p:sp>
      <p:sp>
        <p:nvSpPr>
          <p:cNvPr id="98309" name="Rectangle 3"/>
          <p:cNvSpPr>
            <a:spLocks noGrp="1" noChangeArrowheads="1"/>
          </p:cNvSpPr>
          <p:nvPr>
            <p:ph type="body" idx="1"/>
          </p:nvPr>
        </p:nvSpPr>
        <p:spPr>
          <a:xfrm>
            <a:off x="762000" y="1828800"/>
            <a:ext cx="7958138" cy="3881438"/>
          </a:xfrm>
        </p:spPr>
        <p:txBody>
          <a:bodyPr/>
          <a:lstStyle/>
          <a:p>
            <a:pPr algn="ctr" eaLnBrk="1" hangingPunct="1">
              <a:buFont typeface="Wingdings" pitchFamily="2" charset="2"/>
              <a:buNone/>
            </a:pPr>
            <a:endParaRPr lang="en-US" sz="7200" smtClean="0">
              <a:solidFill>
                <a:srgbClr val="FF99CC"/>
              </a:solidFill>
            </a:endParaRPr>
          </a:p>
          <a:p>
            <a:pPr algn="ctr" eaLnBrk="1" hangingPunct="1">
              <a:buFont typeface="Wingdings" pitchFamily="2" charset="2"/>
              <a:buNone/>
            </a:pPr>
            <a:r>
              <a:rPr lang="en-US" sz="7200" smtClean="0">
                <a:solidFill>
                  <a:srgbClr val="FF9900"/>
                </a:solidFill>
              </a:rPr>
              <a:t>Thank You</a:t>
            </a:r>
          </a:p>
          <a:p>
            <a:pPr algn="ctr" eaLnBrk="1" hangingPunct="1">
              <a:buFont typeface="Wingdings" pitchFamily="2" charset="2"/>
              <a:buNone/>
            </a:pPr>
            <a:endParaRPr lang="en-US" sz="7200" smtClean="0">
              <a:solidFill>
                <a:srgbClr val="FF99CC"/>
              </a:solidFill>
            </a:endParaRPr>
          </a:p>
        </p:txBody>
      </p:sp>
      <p:pic>
        <p:nvPicPr>
          <p:cNvPr id="98310"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fld id="{E7C5C662-3F73-423C-98EF-1E712BB10BFD}" type="datetime1">
              <a:rPr lang="en-US" smtClean="0"/>
              <a:pPr/>
              <a:t>5/20/2011</a:t>
            </a:fld>
            <a:endParaRPr lang="en-US" smtClean="0"/>
          </a:p>
        </p:txBody>
      </p:sp>
      <p:sp>
        <p:nvSpPr>
          <p:cNvPr id="9219" name="Slide Number Placeholder 5"/>
          <p:cNvSpPr>
            <a:spLocks noGrp="1"/>
          </p:cNvSpPr>
          <p:nvPr>
            <p:ph type="sldNum" sz="quarter" idx="12"/>
          </p:nvPr>
        </p:nvSpPr>
        <p:spPr>
          <a:noFill/>
        </p:spPr>
        <p:txBody>
          <a:bodyPr/>
          <a:lstStyle/>
          <a:p>
            <a:fld id="{7DB5C532-B94C-4515-9585-C9490FD1CDE8}" type="slidenum">
              <a:rPr lang="en-US" smtClean="0"/>
              <a:pPr/>
              <a:t>11</a:t>
            </a:fld>
            <a:endParaRPr lang="en-US" smtClean="0"/>
          </a:p>
        </p:txBody>
      </p:sp>
      <p:sp>
        <p:nvSpPr>
          <p:cNvPr id="9220" name="Rectangle 2"/>
          <p:cNvSpPr>
            <a:spLocks noGrp="1" noChangeArrowheads="1"/>
          </p:cNvSpPr>
          <p:nvPr>
            <p:ph type="title"/>
          </p:nvPr>
        </p:nvSpPr>
        <p:spPr/>
        <p:txBody>
          <a:bodyPr/>
          <a:lstStyle/>
          <a:p>
            <a:pPr algn="l" eaLnBrk="1" hangingPunct="1"/>
            <a:r>
              <a:rPr lang="en-US" sz="3200" smtClean="0">
                <a:solidFill>
                  <a:srgbClr val="660066"/>
                </a:solidFill>
              </a:rPr>
              <a:t>Introduction</a:t>
            </a:r>
          </a:p>
        </p:txBody>
      </p:sp>
      <p:sp>
        <p:nvSpPr>
          <p:cNvPr id="9221" name="Rectangle 3"/>
          <p:cNvSpPr>
            <a:spLocks noGrp="1" noChangeArrowheads="1"/>
          </p:cNvSpPr>
          <p:nvPr>
            <p:ph type="body" idx="1"/>
          </p:nvPr>
        </p:nvSpPr>
        <p:spPr>
          <a:xfrm>
            <a:off x="762000" y="2133600"/>
            <a:ext cx="7958138" cy="4343400"/>
          </a:xfrm>
        </p:spPr>
        <p:txBody>
          <a:bodyPr/>
          <a:lstStyle/>
          <a:p>
            <a:pPr algn="just" eaLnBrk="1" hangingPunct="1">
              <a:lnSpc>
                <a:spcPct val="80000"/>
              </a:lnSpc>
              <a:buFont typeface="Wingdings" pitchFamily="2" charset="2"/>
              <a:buNone/>
            </a:pPr>
            <a:r>
              <a:rPr lang="en-US" sz="2400" smtClean="0"/>
              <a:t>	 -	</a:t>
            </a:r>
            <a:r>
              <a:rPr lang="en-US" sz="2800" smtClean="0"/>
              <a:t>Natural language text contains </a:t>
            </a:r>
            <a:r>
              <a:rPr lang="en-US" sz="2800" smtClean="0">
                <a:solidFill>
                  <a:srgbClr val="009900"/>
                </a:solidFill>
              </a:rPr>
              <a:t>attitudinal information</a:t>
            </a:r>
            <a:r>
              <a:rPr lang="en-US" sz="2800" smtClean="0"/>
              <a:t> of a </a:t>
            </a:r>
            <a:r>
              <a:rPr lang="en-US" sz="2800" smtClean="0">
                <a:solidFill>
                  <a:srgbClr val="0066FF"/>
                </a:solidFill>
              </a:rPr>
              <a:t>reader or writer</a:t>
            </a:r>
            <a:r>
              <a:rPr lang="en-US" sz="2800" smtClean="0"/>
              <a:t> with respect to some </a:t>
            </a:r>
            <a:r>
              <a:rPr lang="en-US" sz="2800" smtClean="0">
                <a:solidFill>
                  <a:srgbClr val="FF9900"/>
                </a:solidFill>
              </a:rPr>
              <a:t>subject, event or</a:t>
            </a:r>
            <a:r>
              <a:rPr lang="en-US" sz="2800" smtClean="0"/>
              <a:t> </a:t>
            </a:r>
            <a:r>
              <a:rPr lang="en-US" sz="2800" smtClean="0">
                <a:solidFill>
                  <a:srgbClr val="FF9900"/>
                </a:solidFill>
              </a:rPr>
              <a:t>topic</a:t>
            </a:r>
          </a:p>
          <a:p>
            <a:pPr algn="just" eaLnBrk="1" hangingPunct="1">
              <a:lnSpc>
                <a:spcPct val="80000"/>
              </a:lnSpc>
              <a:buFont typeface="Wingdings" pitchFamily="2" charset="2"/>
              <a:buNone/>
            </a:pPr>
            <a:endParaRPr lang="en-US" sz="2800" smtClean="0"/>
          </a:p>
          <a:p>
            <a:pPr algn="just" eaLnBrk="1" hangingPunct="1">
              <a:lnSpc>
                <a:spcPct val="80000"/>
              </a:lnSpc>
              <a:buFont typeface="Wingdings" pitchFamily="2" charset="2"/>
              <a:buNone/>
            </a:pPr>
            <a:r>
              <a:rPr lang="en-US" sz="2800" smtClean="0"/>
              <a:t>	 -	Attitude  may be</a:t>
            </a:r>
          </a:p>
          <a:p>
            <a:pPr algn="just" eaLnBrk="1" hangingPunct="1">
              <a:lnSpc>
                <a:spcPct val="80000"/>
              </a:lnSpc>
              <a:buFont typeface="Wingdings" pitchFamily="2" charset="2"/>
              <a:buNone/>
            </a:pPr>
            <a:r>
              <a:rPr lang="en-US" sz="2800" smtClean="0"/>
              <a:t>		</a:t>
            </a:r>
            <a:r>
              <a:rPr lang="en-US" sz="2400" smtClean="0"/>
              <a:t>   -     Judgment </a:t>
            </a:r>
          </a:p>
          <a:p>
            <a:pPr algn="just" eaLnBrk="1" hangingPunct="1">
              <a:lnSpc>
                <a:spcPct val="80000"/>
              </a:lnSpc>
              <a:buFont typeface="Wingdings" pitchFamily="2" charset="2"/>
              <a:buNone/>
            </a:pPr>
            <a:r>
              <a:rPr lang="en-US" sz="2400" smtClean="0"/>
              <a:t>		   -     Evaluation</a:t>
            </a:r>
          </a:p>
          <a:p>
            <a:pPr algn="just" eaLnBrk="1" hangingPunct="1">
              <a:lnSpc>
                <a:spcPct val="80000"/>
              </a:lnSpc>
              <a:buFont typeface="Wingdings" pitchFamily="2" charset="2"/>
              <a:buNone/>
            </a:pPr>
            <a:r>
              <a:rPr lang="en-US" sz="2400" smtClean="0"/>
              <a:t>		   -     of a Reader </a:t>
            </a:r>
          </a:p>
          <a:p>
            <a:pPr algn="just" eaLnBrk="1" hangingPunct="1">
              <a:lnSpc>
                <a:spcPct val="80000"/>
              </a:lnSpc>
              <a:buFont typeface="Wingdings" pitchFamily="2" charset="2"/>
              <a:buNone/>
            </a:pPr>
            <a:r>
              <a:rPr lang="en-US" sz="2400" smtClean="0"/>
              <a:t>		   -     of a Writer </a:t>
            </a:r>
          </a:p>
          <a:p>
            <a:r>
              <a:rPr lang="en-IN" sz="2400" i="1" smtClean="0"/>
              <a:t>“There is indeed a relationship between writer and reader emotions” </a:t>
            </a:r>
            <a:r>
              <a:rPr lang="en-IN" sz="2400" smtClean="0"/>
              <a:t>(</a:t>
            </a:r>
            <a:r>
              <a:rPr lang="en-US" sz="2400" i="1" smtClean="0"/>
              <a:t>	</a:t>
            </a:r>
            <a:r>
              <a:rPr lang="en-US" sz="2400" smtClean="0"/>
              <a:t>Yang </a:t>
            </a:r>
            <a:r>
              <a:rPr lang="en-US" sz="2400" i="1" smtClean="0"/>
              <a:t>et al.</a:t>
            </a:r>
            <a:r>
              <a:rPr lang="en-US" sz="2400" smtClean="0"/>
              <a:t>, 2009)</a:t>
            </a:r>
          </a:p>
        </p:txBody>
      </p:sp>
      <p:pic>
        <p:nvPicPr>
          <p:cNvPr id="9222"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fld id="{0037C3EC-CB1F-4944-8581-B0F92D4D9E58}" type="datetime1">
              <a:rPr lang="en-US" smtClean="0"/>
              <a:pPr/>
              <a:t>5/20/2011</a:t>
            </a:fld>
            <a:endParaRPr lang="en-US" smtClean="0"/>
          </a:p>
        </p:txBody>
      </p:sp>
      <p:sp>
        <p:nvSpPr>
          <p:cNvPr id="10243" name="Slide Number Placeholder 5"/>
          <p:cNvSpPr>
            <a:spLocks noGrp="1"/>
          </p:cNvSpPr>
          <p:nvPr>
            <p:ph type="sldNum" sz="quarter" idx="12"/>
          </p:nvPr>
        </p:nvSpPr>
        <p:spPr>
          <a:noFill/>
        </p:spPr>
        <p:txBody>
          <a:bodyPr/>
          <a:lstStyle/>
          <a:p>
            <a:fld id="{402D75D3-66EB-40FC-A6B3-E95159922009}" type="slidenum">
              <a:rPr lang="en-US" smtClean="0"/>
              <a:pPr/>
              <a:t>12</a:t>
            </a:fld>
            <a:endParaRPr lang="en-US" smtClean="0"/>
          </a:p>
        </p:txBody>
      </p:sp>
      <p:sp>
        <p:nvSpPr>
          <p:cNvPr id="10244" name="Rectangle 1026"/>
          <p:cNvSpPr>
            <a:spLocks noGrp="1" noChangeArrowheads="1"/>
          </p:cNvSpPr>
          <p:nvPr>
            <p:ph type="title"/>
          </p:nvPr>
        </p:nvSpPr>
        <p:spPr/>
        <p:txBody>
          <a:bodyPr/>
          <a:lstStyle/>
          <a:p>
            <a:pPr algn="l" eaLnBrk="1" hangingPunct="1"/>
            <a:r>
              <a:rPr lang="en-US" smtClean="0"/>
              <a:t>Emotion/Sentiment Triangle</a:t>
            </a:r>
          </a:p>
        </p:txBody>
      </p:sp>
      <p:sp>
        <p:nvSpPr>
          <p:cNvPr id="6" name="Isosceles Triangle 5"/>
          <p:cNvSpPr/>
          <p:nvPr/>
        </p:nvSpPr>
        <p:spPr bwMode="auto">
          <a:xfrm>
            <a:off x="3124200" y="2819400"/>
            <a:ext cx="3733800" cy="2819400"/>
          </a:xfrm>
          <a:prstGeom prst="triangl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lstStyle/>
          <a:p>
            <a:pPr>
              <a:defRPr/>
            </a:pPr>
            <a:endParaRPr lang="en-IN">
              <a:solidFill>
                <a:schemeClr val="tx1"/>
              </a:solidFill>
            </a:endParaRPr>
          </a:p>
        </p:txBody>
      </p:sp>
      <p:sp>
        <p:nvSpPr>
          <p:cNvPr id="10248" name="TextBox 7"/>
          <p:cNvSpPr txBox="1">
            <a:spLocks noChangeArrowheads="1"/>
          </p:cNvSpPr>
          <p:nvPr/>
        </p:nvSpPr>
        <p:spPr bwMode="auto">
          <a:xfrm>
            <a:off x="4267200" y="2286000"/>
            <a:ext cx="1676400" cy="461963"/>
          </a:xfrm>
          <a:prstGeom prst="rect">
            <a:avLst/>
          </a:prstGeom>
          <a:noFill/>
          <a:ln w="9525">
            <a:noFill/>
            <a:miter lim="800000"/>
            <a:headEnd/>
            <a:tailEnd/>
          </a:ln>
        </p:spPr>
        <p:txBody>
          <a:bodyPr>
            <a:spAutoFit/>
          </a:bodyPr>
          <a:lstStyle/>
          <a:p>
            <a:r>
              <a:rPr lang="en-US">
                <a:solidFill>
                  <a:srgbClr val="009900"/>
                </a:solidFill>
              </a:rPr>
              <a:t>Expression</a:t>
            </a:r>
            <a:endParaRPr lang="en-IN">
              <a:solidFill>
                <a:srgbClr val="009900"/>
              </a:solidFill>
            </a:endParaRPr>
          </a:p>
        </p:txBody>
      </p:sp>
      <p:sp>
        <p:nvSpPr>
          <p:cNvPr id="10249" name="TextBox 8"/>
          <p:cNvSpPr txBox="1">
            <a:spLocks noChangeArrowheads="1"/>
          </p:cNvSpPr>
          <p:nvPr/>
        </p:nvSpPr>
        <p:spPr bwMode="auto">
          <a:xfrm>
            <a:off x="2057400" y="5715000"/>
            <a:ext cx="1295400" cy="461963"/>
          </a:xfrm>
          <a:prstGeom prst="rect">
            <a:avLst/>
          </a:prstGeom>
          <a:noFill/>
          <a:ln w="9525">
            <a:noFill/>
            <a:miter lim="800000"/>
            <a:headEnd/>
            <a:tailEnd/>
          </a:ln>
        </p:spPr>
        <p:txBody>
          <a:bodyPr>
            <a:spAutoFit/>
          </a:bodyPr>
          <a:lstStyle/>
          <a:p>
            <a:r>
              <a:rPr lang="en-US"/>
              <a:t> </a:t>
            </a:r>
            <a:r>
              <a:rPr lang="en-US">
                <a:solidFill>
                  <a:srgbClr val="00B0F0"/>
                </a:solidFill>
              </a:rPr>
              <a:t>Holder</a:t>
            </a:r>
            <a:endParaRPr lang="en-IN">
              <a:solidFill>
                <a:srgbClr val="00B0F0"/>
              </a:solidFill>
            </a:endParaRPr>
          </a:p>
        </p:txBody>
      </p:sp>
      <p:sp>
        <p:nvSpPr>
          <p:cNvPr id="10250" name="TextBox 9"/>
          <p:cNvSpPr txBox="1">
            <a:spLocks noChangeArrowheads="1"/>
          </p:cNvSpPr>
          <p:nvPr/>
        </p:nvSpPr>
        <p:spPr bwMode="auto">
          <a:xfrm>
            <a:off x="6477000" y="5715000"/>
            <a:ext cx="1219200" cy="461963"/>
          </a:xfrm>
          <a:prstGeom prst="rect">
            <a:avLst/>
          </a:prstGeom>
          <a:noFill/>
          <a:ln w="9525">
            <a:noFill/>
            <a:miter lim="800000"/>
            <a:headEnd/>
            <a:tailEnd/>
          </a:ln>
        </p:spPr>
        <p:txBody>
          <a:bodyPr>
            <a:spAutoFit/>
          </a:bodyPr>
          <a:lstStyle/>
          <a:p>
            <a:r>
              <a:rPr lang="en-US">
                <a:solidFill>
                  <a:srgbClr val="FF9900"/>
                </a:solidFill>
              </a:rPr>
              <a:t>Topic</a:t>
            </a:r>
            <a:endParaRPr lang="en-IN">
              <a:solidFill>
                <a:srgbClr val="FF9900"/>
              </a:solidFill>
            </a:endParaRPr>
          </a:p>
        </p:txBody>
      </p:sp>
      <p:pic>
        <p:nvPicPr>
          <p:cNvPr id="10251"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
        <p:nvSpPr>
          <p:cNvPr id="10252" name="TextBox 9"/>
          <p:cNvSpPr txBox="1">
            <a:spLocks noChangeArrowheads="1"/>
          </p:cNvSpPr>
          <p:nvPr/>
        </p:nvSpPr>
        <p:spPr bwMode="auto">
          <a:xfrm>
            <a:off x="3124200" y="3733800"/>
            <a:ext cx="3810000" cy="1200329"/>
          </a:xfrm>
          <a:prstGeom prst="rect">
            <a:avLst/>
          </a:prstGeom>
          <a:noFill/>
          <a:ln w="9525">
            <a:noFill/>
            <a:miter lim="800000"/>
            <a:headEnd/>
            <a:tailEnd/>
          </a:ln>
        </p:spPr>
        <p:txBody>
          <a:bodyPr>
            <a:spAutoFit/>
          </a:bodyPr>
          <a:lstStyle/>
          <a:p>
            <a:pPr algn="ctr"/>
            <a:r>
              <a:rPr lang="en-US" dirty="0">
                <a:solidFill>
                  <a:srgbClr val="660066"/>
                </a:solidFill>
              </a:rPr>
              <a:t>Where from do we start </a:t>
            </a:r>
            <a:r>
              <a:rPr lang="en-US" dirty="0" smtClean="0">
                <a:solidFill>
                  <a:srgbClr val="660066"/>
                </a:solidFill>
              </a:rPr>
              <a:t>?</a:t>
            </a:r>
          </a:p>
          <a:p>
            <a:pPr algn="ctr"/>
            <a:endParaRPr lang="en-US" dirty="0" smtClean="0">
              <a:solidFill>
                <a:srgbClr val="660066"/>
              </a:solidFill>
            </a:endParaRPr>
          </a:p>
          <a:p>
            <a:pPr algn="ctr"/>
            <a:r>
              <a:rPr lang="en-US" dirty="0" smtClean="0">
                <a:solidFill>
                  <a:srgbClr val="660066"/>
                </a:solidFill>
              </a:rPr>
              <a:t>Lexicon and Corpus !</a:t>
            </a:r>
            <a:endParaRPr lang="en-IN" dirty="0">
              <a:solidFill>
                <a:srgbClr val="66006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p>
            <a:fld id="{02126F39-A380-4B45-949E-F3C942D580DA}" type="slidenum">
              <a:rPr lang="en-US" smtClean="0"/>
              <a:pPr/>
              <a:t>13</a:t>
            </a:fld>
            <a:endParaRPr lang="en-US" smtClean="0"/>
          </a:p>
        </p:txBody>
      </p:sp>
      <p:sp>
        <p:nvSpPr>
          <p:cNvPr id="12291" name="Rectangle 2"/>
          <p:cNvSpPr>
            <a:spLocks noGrp="1" noChangeArrowheads="1"/>
          </p:cNvSpPr>
          <p:nvPr>
            <p:ph type="title" idx="4294967295"/>
          </p:nvPr>
        </p:nvSpPr>
        <p:spPr/>
        <p:txBody>
          <a:bodyPr/>
          <a:lstStyle/>
          <a:p>
            <a:pPr algn="l"/>
            <a:r>
              <a:rPr lang="en-US" sz="3200" smtClean="0">
                <a:solidFill>
                  <a:srgbClr val="660066"/>
                </a:solidFill>
              </a:rPr>
              <a:t>Emotion lexicon</a:t>
            </a:r>
          </a:p>
        </p:txBody>
      </p:sp>
      <p:sp>
        <p:nvSpPr>
          <p:cNvPr id="185347" name="Rectangle 3"/>
          <p:cNvSpPr>
            <a:spLocks noGrp="1" noChangeArrowheads="1"/>
          </p:cNvSpPr>
          <p:nvPr>
            <p:ph type="body" idx="4294967295"/>
          </p:nvPr>
        </p:nvSpPr>
        <p:spPr>
          <a:xfrm>
            <a:off x="1514475" y="2035175"/>
            <a:ext cx="6594475" cy="3736975"/>
          </a:xfrm>
        </p:spPr>
        <p:txBody>
          <a:bodyPr/>
          <a:lstStyle/>
          <a:p>
            <a:pPr>
              <a:lnSpc>
                <a:spcPct val="90000"/>
              </a:lnSpc>
              <a:defRPr/>
            </a:pPr>
            <a:r>
              <a:rPr lang="en-US" dirty="0" smtClean="0">
                <a:cs typeface="Mangal" pitchFamily="18" charset="0"/>
              </a:rPr>
              <a:t>Existing </a:t>
            </a:r>
            <a:r>
              <a:rPr lang="en-US" dirty="0">
                <a:cs typeface="Mangal" pitchFamily="18" charset="0"/>
              </a:rPr>
              <a:t>Resources</a:t>
            </a:r>
          </a:p>
          <a:p>
            <a:pPr>
              <a:lnSpc>
                <a:spcPct val="90000"/>
              </a:lnSpc>
              <a:defRPr/>
            </a:pPr>
            <a:r>
              <a:rPr lang="en-US" dirty="0">
                <a:solidFill>
                  <a:schemeClr val="bg1">
                    <a:lumMod val="50000"/>
                  </a:schemeClr>
                </a:solidFill>
                <a:cs typeface="Mangal" pitchFamily="18" charset="0"/>
              </a:rPr>
              <a:t>Development</a:t>
            </a:r>
          </a:p>
          <a:p>
            <a:pPr>
              <a:lnSpc>
                <a:spcPct val="90000"/>
              </a:lnSpc>
              <a:buFont typeface="Wingdings" pitchFamily="2" charset="2"/>
              <a:buNone/>
              <a:defRPr/>
            </a:pPr>
            <a:r>
              <a:rPr lang="en-US" dirty="0">
                <a:solidFill>
                  <a:schemeClr val="bg1">
                    <a:lumMod val="50000"/>
                  </a:schemeClr>
                </a:solidFill>
                <a:cs typeface="Mangal" pitchFamily="18" charset="0"/>
              </a:rPr>
              <a:t>   </a:t>
            </a:r>
            <a:r>
              <a:rPr lang="en-US" sz="2400" dirty="0">
                <a:solidFill>
                  <a:schemeClr val="bg1">
                    <a:lumMod val="50000"/>
                  </a:schemeClr>
                </a:solidFill>
                <a:cs typeface="Mangal" pitchFamily="18" charset="0"/>
              </a:rPr>
              <a:t>- Updating</a:t>
            </a:r>
          </a:p>
          <a:p>
            <a:pPr>
              <a:lnSpc>
                <a:spcPct val="90000"/>
              </a:lnSpc>
              <a:buFont typeface="Wingdings" pitchFamily="2" charset="2"/>
              <a:buNone/>
              <a:defRPr/>
            </a:pPr>
            <a:r>
              <a:rPr lang="en-US" sz="2400" dirty="0">
                <a:solidFill>
                  <a:schemeClr val="bg1">
                    <a:lumMod val="50000"/>
                  </a:schemeClr>
                </a:solidFill>
                <a:cs typeface="Mangal" pitchFamily="18" charset="0"/>
              </a:rPr>
              <a:t>    - Translation</a:t>
            </a:r>
          </a:p>
          <a:p>
            <a:pPr>
              <a:lnSpc>
                <a:spcPct val="90000"/>
              </a:lnSpc>
              <a:buFont typeface="Wingdings" pitchFamily="2" charset="2"/>
              <a:buNone/>
              <a:defRPr/>
            </a:pPr>
            <a:r>
              <a:rPr lang="en-US" sz="2400" dirty="0">
                <a:solidFill>
                  <a:schemeClr val="bg1">
                    <a:lumMod val="50000"/>
                  </a:schemeClr>
                </a:solidFill>
                <a:cs typeface="Mangal" pitchFamily="18" charset="0"/>
              </a:rPr>
              <a:t>    - Sense Disambiguation</a:t>
            </a:r>
            <a:endParaRPr lang="en-US" dirty="0">
              <a:solidFill>
                <a:schemeClr val="bg1">
                  <a:lumMod val="50000"/>
                </a:schemeClr>
              </a:solidFill>
              <a:cs typeface="Mangal" pitchFamily="18" charset="0"/>
            </a:endParaRPr>
          </a:p>
          <a:p>
            <a:pPr>
              <a:lnSpc>
                <a:spcPct val="90000"/>
              </a:lnSpc>
              <a:defRPr/>
            </a:pPr>
            <a:r>
              <a:rPr lang="en-US" dirty="0" smtClean="0">
                <a:solidFill>
                  <a:schemeClr val="bg1">
                    <a:lumMod val="50000"/>
                  </a:schemeClr>
                </a:solidFill>
              </a:rPr>
              <a:t>Evaluation</a:t>
            </a:r>
            <a:endParaRPr lang="en-US" dirty="0">
              <a:solidFill>
                <a:schemeClr val="bg1">
                  <a:lumMod val="50000"/>
                </a:schemeClr>
              </a:solidFill>
            </a:endParaRPr>
          </a:p>
        </p:txBody>
      </p:sp>
      <p:pic>
        <p:nvPicPr>
          <p:cNvPr id="12293"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
        <p:nvSpPr>
          <p:cNvPr id="12294" name="Date Placeholder 3"/>
          <p:cNvSpPr>
            <a:spLocks noGrp="1"/>
          </p:cNvSpPr>
          <p:nvPr>
            <p:ph type="dt" sz="quarter" idx="10"/>
          </p:nvPr>
        </p:nvSpPr>
        <p:spPr>
          <a:noFill/>
        </p:spPr>
        <p:txBody>
          <a:bodyPr/>
          <a:lstStyle/>
          <a:p>
            <a:fld id="{606FEAAC-0C1E-4CC6-80BB-1BC6256A1D4D}"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p>
            <a:fld id="{702A7C03-8D89-48D6-89D3-5CB884863AAF}" type="slidenum">
              <a:rPr lang="en-US" smtClean="0"/>
              <a:pPr/>
              <a:t>14</a:t>
            </a:fld>
            <a:endParaRPr lang="en-US" smtClean="0"/>
          </a:p>
        </p:txBody>
      </p:sp>
      <p:sp>
        <p:nvSpPr>
          <p:cNvPr id="13315" name="Rectangle 2"/>
          <p:cNvSpPr>
            <a:spLocks noGrp="1" noChangeArrowheads="1"/>
          </p:cNvSpPr>
          <p:nvPr>
            <p:ph type="title" idx="4294967295"/>
          </p:nvPr>
        </p:nvSpPr>
        <p:spPr/>
        <p:txBody>
          <a:bodyPr/>
          <a:lstStyle/>
          <a:p>
            <a:pPr algn="l"/>
            <a:r>
              <a:rPr lang="en-US" sz="3200" dirty="0" smtClean="0">
                <a:solidFill>
                  <a:srgbClr val="660066"/>
                </a:solidFill>
              </a:rPr>
              <a:t>Existing Resources</a:t>
            </a:r>
            <a:br>
              <a:rPr lang="en-US" sz="3200" dirty="0" smtClean="0">
                <a:solidFill>
                  <a:srgbClr val="660066"/>
                </a:solidFill>
              </a:rPr>
            </a:br>
            <a:r>
              <a:rPr lang="en-US" sz="3200" dirty="0" smtClean="0">
                <a:solidFill>
                  <a:srgbClr val="660066"/>
                </a:solidFill>
              </a:rPr>
              <a:t>(English)</a:t>
            </a:r>
          </a:p>
        </p:txBody>
      </p:sp>
      <p:sp>
        <p:nvSpPr>
          <p:cNvPr id="179203" name="Rectangle 3"/>
          <p:cNvSpPr>
            <a:spLocks noGrp="1" noChangeArrowheads="1"/>
          </p:cNvSpPr>
          <p:nvPr>
            <p:ph type="body" idx="4294967295"/>
          </p:nvPr>
        </p:nvSpPr>
        <p:spPr>
          <a:xfrm>
            <a:off x="838200" y="2057400"/>
            <a:ext cx="8305800" cy="4419600"/>
          </a:xfrm>
        </p:spPr>
        <p:txBody>
          <a:bodyPr/>
          <a:lstStyle/>
          <a:p>
            <a:pPr algn="just">
              <a:lnSpc>
                <a:spcPct val="90000"/>
              </a:lnSpc>
              <a:defRPr/>
            </a:pPr>
            <a:r>
              <a:rPr lang="en-US" sz="2000" dirty="0" err="1"/>
              <a:t>WordNet</a:t>
            </a:r>
            <a:r>
              <a:rPr lang="en-US" sz="2000" dirty="0"/>
              <a:t> (Miller, 1995)</a:t>
            </a:r>
          </a:p>
          <a:p>
            <a:pPr algn="just">
              <a:lnSpc>
                <a:spcPct val="90000"/>
              </a:lnSpc>
              <a:buFont typeface="Wingdings" pitchFamily="2" charset="2"/>
              <a:buNone/>
              <a:defRPr/>
            </a:pPr>
            <a:r>
              <a:rPr lang="en-US" sz="2500" dirty="0"/>
              <a:t>	</a:t>
            </a:r>
            <a:r>
              <a:rPr lang="en-US" sz="1800" dirty="0"/>
              <a:t>- Contains no emotion specific information</a:t>
            </a:r>
          </a:p>
          <a:p>
            <a:pPr algn="just">
              <a:lnSpc>
                <a:spcPct val="90000"/>
              </a:lnSpc>
              <a:defRPr/>
            </a:pPr>
            <a:r>
              <a:rPr lang="en-US" sz="2000" dirty="0" err="1">
                <a:latin typeface="+mj-lt"/>
              </a:rPr>
              <a:t>WordNet</a:t>
            </a:r>
            <a:r>
              <a:rPr lang="en-US" sz="2000" dirty="0">
                <a:latin typeface="+mj-lt"/>
              </a:rPr>
              <a:t> Affect (</a:t>
            </a:r>
            <a:r>
              <a:rPr lang="en-AU" altLang="zh-CN" sz="2000" dirty="0" err="1">
                <a:latin typeface="+mj-lt"/>
                <a:ea typeface="SimSun" pitchFamily="2" charset="-122"/>
              </a:rPr>
              <a:t>Strapparava</a:t>
            </a:r>
            <a:r>
              <a:rPr lang="en-AU" altLang="zh-CN" sz="2000" dirty="0">
                <a:latin typeface="+mj-lt"/>
                <a:ea typeface="SimSun" pitchFamily="2" charset="-122"/>
              </a:rPr>
              <a:t> and </a:t>
            </a:r>
            <a:r>
              <a:rPr lang="en-AU" altLang="zh-CN" sz="2000" dirty="0" err="1">
                <a:latin typeface="+mj-lt"/>
                <a:ea typeface="SimSun" pitchFamily="2" charset="-122"/>
              </a:rPr>
              <a:t>Valitutti</a:t>
            </a:r>
            <a:r>
              <a:rPr lang="en-AU" altLang="zh-CN" sz="2000" dirty="0">
                <a:latin typeface="+mj-lt"/>
                <a:ea typeface="SimSun" pitchFamily="2" charset="-122"/>
              </a:rPr>
              <a:t>, 2004)</a:t>
            </a:r>
          </a:p>
          <a:p>
            <a:pPr algn="just">
              <a:lnSpc>
                <a:spcPct val="90000"/>
              </a:lnSpc>
              <a:buFont typeface="Wingdings" pitchFamily="2" charset="2"/>
              <a:buNone/>
              <a:defRPr/>
            </a:pPr>
            <a:r>
              <a:rPr lang="en-US" sz="2500" dirty="0"/>
              <a:t>	</a:t>
            </a:r>
            <a:r>
              <a:rPr lang="en-US" sz="1800" dirty="0">
                <a:latin typeface="+mj-lt"/>
              </a:rPr>
              <a:t>- A resource for SemEval-2007 shared task of  “Affective Text”. </a:t>
            </a:r>
          </a:p>
          <a:p>
            <a:pPr algn="just">
              <a:lnSpc>
                <a:spcPct val="90000"/>
              </a:lnSpc>
              <a:buFont typeface="Wingdings" pitchFamily="2" charset="2"/>
              <a:buNone/>
              <a:defRPr/>
            </a:pPr>
            <a:r>
              <a:rPr lang="en-US" sz="1800" dirty="0">
                <a:latin typeface="+mj-lt"/>
              </a:rPr>
              <a:t>     - </a:t>
            </a:r>
            <a:r>
              <a:rPr lang="en-US" sz="1800" dirty="0" smtClean="0">
                <a:latin typeface="+mj-lt"/>
              </a:rPr>
              <a:t>In SemEval-2007, a set of words from </a:t>
            </a:r>
            <a:r>
              <a:rPr lang="en-US" sz="1800" i="1" dirty="0" err="1" smtClean="0">
                <a:latin typeface="+mj-lt"/>
              </a:rPr>
              <a:t>WordNet</a:t>
            </a:r>
            <a:r>
              <a:rPr lang="en-US" sz="1800" i="1" dirty="0" smtClean="0">
                <a:latin typeface="+mj-lt"/>
              </a:rPr>
              <a:t> Affect</a:t>
            </a:r>
            <a:r>
              <a:rPr lang="en-US" sz="1800" dirty="0" smtClean="0">
                <a:latin typeface="+mj-lt"/>
              </a:rPr>
              <a:t> relevant to the </a:t>
            </a:r>
            <a:r>
              <a:rPr lang="en-US" sz="1800" dirty="0" err="1" smtClean="0">
                <a:latin typeface="+mj-lt"/>
              </a:rPr>
              <a:t>Ekman’s</a:t>
            </a:r>
            <a:r>
              <a:rPr lang="en-US" sz="1800" dirty="0" smtClean="0">
                <a:latin typeface="+mj-lt"/>
              </a:rPr>
              <a:t> </a:t>
            </a:r>
            <a:r>
              <a:rPr lang="en-US" sz="1800" dirty="0">
                <a:latin typeface="+mj-lt"/>
              </a:rPr>
              <a:t>(1993) six emotional labels (</a:t>
            </a:r>
            <a:r>
              <a:rPr lang="en-US" sz="1800" i="1" dirty="0">
                <a:latin typeface="+mj-lt"/>
              </a:rPr>
              <a:t>joy, fear, anger, sadness, disgust, surprise</a:t>
            </a:r>
            <a:r>
              <a:rPr lang="en-US" sz="1800" dirty="0">
                <a:latin typeface="+mj-lt"/>
              </a:rPr>
              <a:t>)</a:t>
            </a:r>
            <a:r>
              <a:rPr lang="en-US" sz="1800" i="1" dirty="0">
                <a:latin typeface="+mj-lt"/>
              </a:rPr>
              <a:t> </a:t>
            </a:r>
          </a:p>
          <a:p>
            <a:pPr algn="just">
              <a:lnSpc>
                <a:spcPct val="90000"/>
              </a:lnSpc>
              <a:defRPr/>
            </a:pPr>
            <a:r>
              <a:rPr lang="en-US" sz="2000" smtClean="0"/>
              <a:t>SentiWordNet</a:t>
            </a:r>
            <a:r>
              <a:rPr lang="en-US" sz="2000" dirty="0" smtClean="0"/>
              <a:t> (</a:t>
            </a:r>
            <a:r>
              <a:rPr lang="en-AU" altLang="zh-CN" sz="2000" dirty="0" err="1" smtClean="0">
                <a:ea typeface="SimSun" pitchFamily="2" charset="-122"/>
              </a:rPr>
              <a:t>Esuli</a:t>
            </a:r>
            <a:r>
              <a:rPr lang="en-AU" altLang="zh-CN" sz="2000" dirty="0" smtClean="0">
                <a:ea typeface="SimSun" pitchFamily="2" charset="-122"/>
              </a:rPr>
              <a:t> and </a:t>
            </a:r>
            <a:r>
              <a:rPr lang="en-AU" altLang="zh-CN" sz="2000" dirty="0" err="1" smtClean="0">
                <a:ea typeface="SimSun" pitchFamily="2" charset="-122"/>
              </a:rPr>
              <a:t>Sebastiani</a:t>
            </a:r>
            <a:r>
              <a:rPr lang="en-AU" altLang="zh-CN" sz="2000" dirty="0" smtClean="0">
                <a:ea typeface="SimSun" pitchFamily="2" charset="-122"/>
              </a:rPr>
              <a:t>, 2006)</a:t>
            </a:r>
            <a:r>
              <a:rPr lang="en-US" altLang="zh-CN" sz="2000" dirty="0" smtClean="0">
                <a:ea typeface="SimSun" pitchFamily="2" charset="-122"/>
              </a:rPr>
              <a:t> </a:t>
            </a:r>
          </a:p>
          <a:p>
            <a:pPr algn="just">
              <a:lnSpc>
                <a:spcPct val="90000"/>
              </a:lnSpc>
              <a:buFont typeface="Wingdings" pitchFamily="2" charset="2"/>
              <a:buNone/>
              <a:defRPr/>
            </a:pPr>
            <a:r>
              <a:rPr lang="en-US" sz="2000" dirty="0" smtClean="0"/>
              <a:t>	</a:t>
            </a:r>
            <a:r>
              <a:rPr lang="en-US" sz="1800" dirty="0" smtClean="0"/>
              <a:t>-</a:t>
            </a:r>
            <a:r>
              <a:rPr lang="en-AU" altLang="zh-CN" sz="1800" dirty="0" smtClean="0">
                <a:ea typeface="SimSun" pitchFamily="2" charset="-122"/>
              </a:rPr>
              <a:t> Assigns three sentiment scores such as </a:t>
            </a:r>
            <a:r>
              <a:rPr lang="en-AU" altLang="zh-CN" sz="1800" i="1" dirty="0" smtClean="0">
                <a:ea typeface="SimSun" pitchFamily="2" charset="-122"/>
              </a:rPr>
              <a:t>positive</a:t>
            </a:r>
            <a:r>
              <a:rPr lang="en-AU" altLang="zh-CN" sz="1800" dirty="0" smtClean="0">
                <a:ea typeface="SimSun" pitchFamily="2" charset="-122"/>
              </a:rPr>
              <a:t>, </a:t>
            </a:r>
            <a:r>
              <a:rPr lang="en-AU" altLang="zh-CN" sz="1800" i="1" dirty="0" smtClean="0">
                <a:ea typeface="SimSun" pitchFamily="2" charset="-122"/>
              </a:rPr>
              <a:t>negative</a:t>
            </a:r>
            <a:r>
              <a:rPr lang="en-AU" altLang="zh-CN" sz="1800" dirty="0" smtClean="0">
                <a:ea typeface="SimSun" pitchFamily="2" charset="-122"/>
              </a:rPr>
              <a:t> and </a:t>
            </a:r>
            <a:r>
              <a:rPr lang="en-AU" altLang="zh-CN" sz="1800" i="1" dirty="0" smtClean="0">
                <a:ea typeface="SimSun" pitchFamily="2" charset="-122"/>
              </a:rPr>
              <a:t>objective</a:t>
            </a:r>
            <a:r>
              <a:rPr lang="en-AU" altLang="zh-CN" sz="1800" dirty="0" smtClean="0">
                <a:ea typeface="SimSun" pitchFamily="2" charset="-122"/>
              </a:rPr>
              <a:t> to each </a:t>
            </a:r>
            <a:r>
              <a:rPr lang="en-AU" altLang="zh-CN" sz="1800" dirty="0" err="1" smtClean="0">
                <a:ea typeface="SimSun" pitchFamily="2" charset="-122"/>
              </a:rPr>
              <a:t>synset</a:t>
            </a:r>
            <a:r>
              <a:rPr lang="en-AU" altLang="zh-CN" sz="1800" dirty="0" smtClean="0">
                <a:ea typeface="SimSun" pitchFamily="2" charset="-122"/>
              </a:rPr>
              <a:t> of </a:t>
            </a:r>
            <a:r>
              <a:rPr lang="en-AU" altLang="zh-CN" sz="1800" i="1" dirty="0" err="1" smtClean="0">
                <a:ea typeface="SimSun" pitchFamily="2" charset="-122"/>
              </a:rPr>
              <a:t>WordNet</a:t>
            </a:r>
            <a:r>
              <a:rPr lang="en-AU" altLang="zh-CN" sz="1800" dirty="0" smtClean="0">
                <a:ea typeface="SimSun" pitchFamily="2" charset="-122"/>
              </a:rPr>
              <a:t>  </a:t>
            </a:r>
            <a:r>
              <a:rPr lang="en-US" altLang="zh-CN" sz="1800" dirty="0" smtClean="0">
                <a:ea typeface="SimSun" pitchFamily="2" charset="-122"/>
              </a:rPr>
              <a:t>	</a:t>
            </a:r>
          </a:p>
          <a:p>
            <a:pPr algn="just">
              <a:lnSpc>
                <a:spcPct val="90000"/>
              </a:lnSpc>
              <a:defRPr/>
            </a:pPr>
            <a:r>
              <a:rPr lang="en-US" sz="2000" dirty="0" smtClean="0"/>
              <a:t>Subjectivity Wordlist (</a:t>
            </a:r>
            <a:r>
              <a:rPr lang="en-AU" altLang="zh-CN" sz="2000" dirty="0" err="1" smtClean="0">
                <a:ea typeface="SimSun" pitchFamily="2" charset="-122"/>
              </a:rPr>
              <a:t>Banea</a:t>
            </a:r>
            <a:r>
              <a:rPr lang="en-US" altLang="zh-CN" sz="2000" dirty="0" smtClean="0">
                <a:ea typeface="SimSun" pitchFamily="2" charset="-122"/>
              </a:rPr>
              <a:t> </a:t>
            </a:r>
            <a:r>
              <a:rPr lang="en-US" altLang="zh-CN" sz="2000" i="1" dirty="0" smtClean="0">
                <a:ea typeface="SimSun" pitchFamily="2" charset="-122"/>
              </a:rPr>
              <a:t>et al.</a:t>
            </a:r>
            <a:r>
              <a:rPr lang="en-US" altLang="zh-CN" sz="2000" dirty="0" smtClean="0">
                <a:ea typeface="SimSun" pitchFamily="2" charset="-122"/>
              </a:rPr>
              <a:t>, 2008)</a:t>
            </a:r>
          </a:p>
          <a:p>
            <a:pPr algn="just">
              <a:lnSpc>
                <a:spcPct val="90000"/>
              </a:lnSpc>
              <a:buFont typeface="Wingdings" pitchFamily="2" charset="2"/>
              <a:buNone/>
              <a:defRPr/>
            </a:pPr>
            <a:r>
              <a:rPr lang="en-US" altLang="zh-CN" sz="2500" dirty="0" smtClean="0">
                <a:ea typeface="SimSun" pitchFamily="2" charset="-122"/>
              </a:rPr>
              <a:t>	</a:t>
            </a:r>
            <a:r>
              <a:rPr lang="en-US" altLang="zh-CN" sz="1800" dirty="0" smtClean="0">
                <a:ea typeface="SimSun" pitchFamily="2" charset="-122"/>
              </a:rPr>
              <a:t>-</a:t>
            </a:r>
            <a:r>
              <a:rPr lang="en-AU" altLang="zh-CN" sz="1800" dirty="0" smtClean="0">
                <a:ea typeface="SimSun" pitchFamily="2" charset="-122"/>
              </a:rPr>
              <a:t> Assigns words with strong or weak subjectivity and prior polarities of types </a:t>
            </a:r>
            <a:r>
              <a:rPr lang="en-AU" altLang="zh-CN" sz="1800" i="1" dirty="0" smtClean="0">
                <a:ea typeface="SimSun" pitchFamily="2" charset="-122"/>
              </a:rPr>
              <a:t>positive</a:t>
            </a:r>
            <a:r>
              <a:rPr lang="en-AU" altLang="zh-CN" sz="1800" dirty="0" smtClean="0">
                <a:ea typeface="SimSun" pitchFamily="2" charset="-122"/>
              </a:rPr>
              <a:t>, </a:t>
            </a:r>
            <a:r>
              <a:rPr lang="en-AU" altLang="zh-CN" sz="1800" i="1" dirty="0" smtClean="0">
                <a:ea typeface="SimSun" pitchFamily="2" charset="-122"/>
              </a:rPr>
              <a:t>negative</a:t>
            </a:r>
            <a:r>
              <a:rPr lang="en-AU" altLang="zh-CN" sz="1800" dirty="0" smtClean="0">
                <a:ea typeface="SimSun" pitchFamily="2" charset="-122"/>
              </a:rPr>
              <a:t> and </a:t>
            </a:r>
            <a:r>
              <a:rPr lang="en-AU" altLang="zh-CN" sz="1800" i="1" dirty="0" smtClean="0">
                <a:ea typeface="SimSun" pitchFamily="2" charset="-122"/>
              </a:rPr>
              <a:t>neutral</a:t>
            </a:r>
            <a:r>
              <a:rPr lang="en-US" altLang="zh-CN" sz="1800" dirty="0" smtClean="0">
                <a:ea typeface="SimSun" pitchFamily="2" charset="-122"/>
              </a:rPr>
              <a:t> </a:t>
            </a:r>
            <a:r>
              <a:rPr lang="en-US" sz="2500" dirty="0"/>
              <a:t>	</a:t>
            </a:r>
          </a:p>
        </p:txBody>
      </p:sp>
      <p:pic>
        <p:nvPicPr>
          <p:cNvPr id="13317"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
        <p:nvSpPr>
          <p:cNvPr id="13318" name="Date Placeholder 3"/>
          <p:cNvSpPr>
            <a:spLocks noGrp="1"/>
          </p:cNvSpPr>
          <p:nvPr>
            <p:ph type="dt" sz="quarter" idx="10"/>
          </p:nvPr>
        </p:nvSpPr>
        <p:spPr>
          <a:noFill/>
        </p:spPr>
        <p:txBody>
          <a:bodyPr/>
          <a:lstStyle/>
          <a:p>
            <a:fld id="{0AC1AF1B-8E09-4D23-80AE-B47CBECE6185}"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D92D4789-0265-4959-BB66-083DAADE73B7}" type="slidenum">
              <a:rPr lang="en-US" smtClean="0"/>
              <a:pPr/>
              <a:t>15</a:t>
            </a:fld>
            <a:endParaRPr lang="en-US" smtClean="0"/>
          </a:p>
        </p:txBody>
      </p:sp>
      <p:sp>
        <p:nvSpPr>
          <p:cNvPr id="14339" name="Rectangle 2"/>
          <p:cNvSpPr>
            <a:spLocks noGrp="1" noChangeArrowheads="1"/>
          </p:cNvSpPr>
          <p:nvPr>
            <p:ph type="title" idx="4294967295"/>
          </p:nvPr>
        </p:nvSpPr>
        <p:spPr/>
        <p:txBody>
          <a:bodyPr/>
          <a:lstStyle/>
          <a:p>
            <a:pPr algn="l"/>
            <a:r>
              <a:rPr lang="en-US" sz="3200" smtClean="0">
                <a:solidFill>
                  <a:srgbClr val="660066"/>
                </a:solidFill>
              </a:rPr>
              <a:t>Emotion lexicon</a:t>
            </a:r>
          </a:p>
        </p:txBody>
      </p:sp>
      <p:sp>
        <p:nvSpPr>
          <p:cNvPr id="185347" name="Rectangle 3"/>
          <p:cNvSpPr>
            <a:spLocks noGrp="1" noChangeArrowheads="1"/>
          </p:cNvSpPr>
          <p:nvPr>
            <p:ph type="body" idx="4294967295"/>
          </p:nvPr>
        </p:nvSpPr>
        <p:spPr>
          <a:xfrm>
            <a:off x="1514475" y="2035175"/>
            <a:ext cx="6594475" cy="3736975"/>
          </a:xfrm>
        </p:spPr>
        <p:txBody>
          <a:bodyPr/>
          <a:lstStyle/>
          <a:p>
            <a:pPr>
              <a:lnSpc>
                <a:spcPct val="90000"/>
              </a:lnSpc>
              <a:defRPr/>
            </a:pPr>
            <a:r>
              <a:rPr lang="en-US" dirty="0" smtClean="0">
                <a:solidFill>
                  <a:schemeClr val="bg1">
                    <a:lumMod val="65000"/>
                  </a:schemeClr>
                </a:solidFill>
                <a:cs typeface="Mangal" pitchFamily="18" charset="0"/>
              </a:rPr>
              <a:t>Existing </a:t>
            </a:r>
            <a:r>
              <a:rPr lang="en-US" dirty="0">
                <a:solidFill>
                  <a:schemeClr val="bg1">
                    <a:lumMod val="65000"/>
                  </a:schemeClr>
                </a:solidFill>
                <a:cs typeface="Mangal" pitchFamily="18" charset="0"/>
              </a:rPr>
              <a:t>Resources</a:t>
            </a:r>
          </a:p>
          <a:p>
            <a:pPr>
              <a:lnSpc>
                <a:spcPct val="90000"/>
              </a:lnSpc>
              <a:defRPr/>
            </a:pPr>
            <a:r>
              <a:rPr lang="en-US" dirty="0">
                <a:solidFill>
                  <a:srgbClr val="002060"/>
                </a:solidFill>
                <a:cs typeface="Mangal" pitchFamily="18" charset="0"/>
              </a:rPr>
              <a:t>Development</a:t>
            </a:r>
          </a:p>
          <a:p>
            <a:pPr>
              <a:lnSpc>
                <a:spcPct val="90000"/>
              </a:lnSpc>
              <a:buFont typeface="Wingdings" pitchFamily="2" charset="2"/>
              <a:buNone/>
              <a:defRPr/>
            </a:pPr>
            <a:r>
              <a:rPr lang="en-US" dirty="0">
                <a:solidFill>
                  <a:srgbClr val="002060"/>
                </a:solidFill>
                <a:cs typeface="Mangal" pitchFamily="18" charset="0"/>
              </a:rPr>
              <a:t>   </a:t>
            </a:r>
            <a:r>
              <a:rPr lang="en-US" sz="2400" dirty="0">
                <a:solidFill>
                  <a:srgbClr val="002060"/>
                </a:solidFill>
                <a:cs typeface="Mangal" pitchFamily="18" charset="0"/>
              </a:rPr>
              <a:t>- Updating</a:t>
            </a:r>
          </a:p>
          <a:p>
            <a:pPr>
              <a:lnSpc>
                <a:spcPct val="90000"/>
              </a:lnSpc>
              <a:buFont typeface="Wingdings" pitchFamily="2" charset="2"/>
              <a:buNone/>
              <a:defRPr/>
            </a:pPr>
            <a:r>
              <a:rPr lang="en-US" sz="2400" dirty="0">
                <a:solidFill>
                  <a:schemeClr val="bg1">
                    <a:lumMod val="50000"/>
                  </a:schemeClr>
                </a:solidFill>
                <a:cs typeface="Mangal" pitchFamily="18" charset="0"/>
              </a:rPr>
              <a:t>    - Translation</a:t>
            </a:r>
          </a:p>
          <a:p>
            <a:pPr>
              <a:lnSpc>
                <a:spcPct val="90000"/>
              </a:lnSpc>
              <a:buFont typeface="Wingdings" pitchFamily="2" charset="2"/>
              <a:buNone/>
              <a:defRPr/>
            </a:pPr>
            <a:r>
              <a:rPr lang="en-US" sz="2400" dirty="0">
                <a:solidFill>
                  <a:schemeClr val="bg1">
                    <a:lumMod val="50000"/>
                  </a:schemeClr>
                </a:solidFill>
                <a:cs typeface="Mangal" pitchFamily="18" charset="0"/>
              </a:rPr>
              <a:t>    - Sense Disambiguation</a:t>
            </a:r>
            <a:endParaRPr lang="en-US" dirty="0">
              <a:solidFill>
                <a:schemeClr val="bg1">
                  <a:lumMod val="50000"/>
                </a:schemeClr>
              </a:solidFill>
              <a:cs typeface="Mangal" pitchFamily="18" charset="0"/>
            </a:endParaRPr>
          </a:p>
          <a:p>
            <a:pPr>
              <a:lnSpc>
                <a:spcPct val="90000"/>
              </a:lnSpc>
              <a:defRPr/>
            </a:pPr>
            <a:r>
              <a:rPr lang="en-US" dirty="0" smtClean="0">
                <a:solidFill>
                  <a:schemeClr val="bg1">
                    <a:lumMod val="50000"/>
                  </a:schemeClr>
                </a:solidFill>
              </a:rPr>
              <a:t>Evaluation</a:t>
            </a:r>
            <a:endParaRPr lang="en-US" dirty="0">
              <a:solidFill>
                <a:schemeClr val="bg1">
                  <a:lumMod val="50000"/>
                </a:schemeClr>
              </a:solidFill>
            </a:endParaRPr>
          </a:p>
        </p:txBody>
      </p:sp>
      <p:pic>
        <p:nvPicPr>
          <p:cNvPr id="14341"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
        <p:nvSpPr>
          <p:cNvPr id="14342" name="Date Placeholder 3"/>
          <p:cNvSpPr>
            <a:spLocks noGrp="1"/>
          </p:cNvSpPr>
          <p:nvPr>
            <p:ph type="dt" sz="quarter" idx="10"/>
          </p:nvPr>
        </p:nvSpPr>
        <p:spPr>
          <a:noFill/>
        </p:spPr>
        <p:txBody>
          <a:bodyPr/>
          <a:lstStyle/>
          <a:p>
            <a:fld id="{FE23EF50-9427-432D-A1E2-6D9A7C4E9D6E}"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DB46990B-E941-4CA1-A6E6-F402736E4989}" type="slidenum">
              <a:rPr lang="en-US" smtClean="0"/>
              <a:pPr/>
              <a:t>16</a:t>
            </a:fld>
            <a:endParaRPr lang="en-US" smtClean="0"/>
          </a:p>
        </p:txBody>
      </p:sp>
      <p:sp>
        <p:nvSpPr>
          <p:cNvPr id="17411" name="Rectangle 1053"/>
          <p:cNvSpPr>
            <a:spLocks noGrp="1" noChangeArrowheads="1"/>
          </p:cNvSpPr>
          <p:nvPr>
            <p:ph type="title"/>
          </p:nvPr>
        </p:nvSpPr>
        <p:spPr/>
        <p:txBody>
          <a:bodyPr/>
          <a:lstStyle/>
          <a:p>
            <a:pPr algn="l"/>
            <a:r>
              <a:rPr lang="en-US" sz="3200" dirty="0" smtClean="0">
                <a:solidFill>
                  <a:srgbClr val="660066"/>
                </a:solidFill>
              </a:rPr>
              <a:t>Updating (1/4)</a:t>
            </a:r>
            <a:endParaRPr lang="en-US" sz="3200" dirty="0" smtClean="0"/>
          </a:p>
        </p:txBody>
      </p:sp>
      <p:sp>
        <p:nvSpPr>
          <p:cNvPr id="17412" name="Rectangle 1054"/>
          <p:cNvSpPr>
            <a:spLocks noGrp="1" noChangeArrowheads="1"/>
          </p:cNvSpPr>
          <p:nvPr>
            <p:ph type="body" idx="1"/>
          </p:nvPr>
        </p:nvSpPr>
        <p:spPr>
          <a:xfrm>
            <a:off x="1447800" y="2362200"/>
            <a:ext cx="7313613" cy="3887788"/>
          </a:xfrm>
          <a:noFill/>
        </p:spPr>
        <p:txBody>
          <a:bodyPr/>
          <a:lstStyle/>
          <a:p>
            <a:pPr algn="just">
              <a:lnSpc>
                <a:spcPct val="90000"/>
              </a:lnSpc>
            </a:pPr>
            <a:r>
              <a:rPr lang="en-AU" altLang="zh-CN" sz="1400" i="1" dirty="0" smtClean="0">
                <a:ea typeface="SimSun" pitchFamily="2" charset="-122"/>
              </a:rPr>
              <a:t>/* </a:t>
            </a:r>
            <a:r>
              <a:rPr lang="en-AU" altLang="zh-CN" sz="1400" i="1" dirty="0" err="1" smtClean="0">
                <a:ea typeface="SimSun" pitchFamily="2" charset="-122"/>
              </a:rPr>
              <a:t>WordNet</a:t>
            </a:r>
            <a:r>
              <a:rPr lang="en-AU" altLang="zh-CN" sz="1400" i="1" dirty="0" smtClean="0">
                <a:ea typeface="SimSun" pitchFamily="2" charset="-122"/>
              </a:rPr>
              <a:t> Affect </a:t>
            </a:r>
            <a:r>
              <a:rPr lang="en-AU" altLang="zh-CN" sz="1400" i="1" dirty="0" err="1" smtClean="0">
                <a:ea typeface="SimSun" pitchFamily="2" charset="-122"/>
              </a:rPr>
              <a:t>Synset</a:t>
            </a:r>
            <a:r>
              <a:rPr lang="en-AU" altLang="zh-CN" sz="1400" i="1" dirty="0" smtClean="0">
                <a:ea typeface="SimSun" pitchFamily="2" charset="-122"/>
              </a:rPr>
              <a:t> */  </a:t>
            </a:r>
          </a:p>
          <a:p>
            <a:pPr algn="just">
              <a:lnSpc>
                <a:spcPct val="90000"/>
              </a:lnSpc>
              <a:buFont typeface="Wingdings" pitchFamily="2" charset="2"/>
              <a:buNone/>
            </a:pPr>
            <a:r>
              <a:rPr lang="en-AU" altLang="zh-CN" sz="1400" i="1" dirty="0" smtClean="0">
                <a:ea typeface="SimSun" pitchFamily="2" charset="-122"/>
              </a:rPr>
              <a:t>		n#10337658 fit(A) scene(B) tantrum</a:t>
            </a:r>
          </a:p>
          <a:p>
            <a:pPr algn="just">
              <a:lnSpc>
                <a:spcPct val="90000"/>
              </a:lnSpc>
              <a:buFont typeface="Wingdings" pitchFamily="2" charset="2"/>
              <a:buNone/>
            </a:pPr>
            <a:endParaRPr lang="en-AU" altLang="zh-CN" sz="1400" i="1" dirty="0" smtClean="0">
              <a:ea typeface="SimSun" pitchFamily="2" charset="-122"/>
            </a:endParaRPr>
          </a:p>
          <a:p>
            <a:pPr algn="just">
              <a:lnSpc>
                <a:spcPct val="90000"/>
              </a:lnSpc>
            </a:pPr>
            <a:r>
              <a:rPr lang="en-AU" altLang="zh-CN" sz="1400" i="1" dirty="0" smtClean="0">
                <a:ea typeface="SimSun" pitchFamily="2" charset="-122"/>
              </a:rPr>
              <a:t>/* </a:t>
            </a:r>
            <a:r>
              <a:rPr lang="en-AU" altLang="zh-CN" sz="1400" i="1" dirty="0" err="1" smtClean="0">
                <a:ea typeface="SimSun" pitchFamily="2" charset="-122"/>
              </a:rPr>
              <a:t>SentiWordNet</a:t>
            </a:r>
            <a:r>
              <a:rPr lang="en-AU" altLang="zh-CN" sz="1400" i="1" dirty="0" smtClean="0">
                <a:ea typeface="SimSun" pitchFamily="2" charset="-122"/>
              </a:rPr>
              <a:t> </a:t>
            </a:r>
            <a:r>
              <a:rPr lang="en-AU" altLang="zh-CN" sz="1400" i="1" dirty="0" err="1" smtClean="0">
                <a:ea typeface="SimSun" pitchFamily="2" charset="-122"/>
              </a:rPr>
              <a:t>Synset</a:t>
            </a:r>
            <a:r>
              <a:rPr lang="en-AU" altLang="zh-CN" sz="1400" i="1" dirty="0" smtClean="0">
                <a:ea typeface="SimSun" pitchFamily="2" charset="-122"/>
              </a:rPr>
              <a:t> for A</a:t>
            </a:r>
            <a:r>
              <a:rPr lang="en-US" altLang="zh-CN" sz="1400" i="1" dirty="0" smtClean="0">
                <a:ea typeface="SimSun" pitchFamily="2" charset="-122"/>
              </a:rPr>
              <a:t>’</a:t>
            </a:r>
            <a:r>
              <a:rPr lang="en-AU" altLang="zh-CN" sz="1400" i="1" dirty="0" smtClean="0">
                <a:ea typeface="SimSun" pitchFamily="2" charset="-122"/>
              </a:rPr>
              <a:t>*/</a:t>
            </a:r>
          </a:p>
          <a:p>
            <a:pPr algn="just">
              <a:lnSpc>
                <a:spcPct val="90000"/>
              </a:lnSpc>
              <a:buFont typeface="Wingdings" pitchFamily="2" charset="2"/>
              <a:buNone/>
            </a:pPr>
            <a:r>
              <a:rPr lang="en-AU" altLang="zh-CN" sz="1400" i="1" dirty="0" smtClean="0">
                <a:ea typeface="SimSun" pitchFamily="2" charset="-122"/>
              </a:rPr>
              <a:t>  tantrum/scene/conniption/fit/burst/</a:t>
            </a:r>
            <a:r>
              <a:rPr lang="en-AU" altLang="zh-CN" sz="1400" i="1" dirty="0" err="1" smtClean="0">
                <a:ea typeface="SimSun" pitchFamily="2" charset="-122"/>
              </a:rPr>
              <a:t>fit_out</a:t>
            </a:r>
            <a:r>
              <a:rPr lang="en-AU" altLang="zh-CN" sz="1400" i="1" dirty="0" smtClean="0">
                <a:ea typeface="SimSun" pitchFamily="2" charset="-122"/>
              </a:rPr>
              <a:t>/equip/outfit/tally/jibe/match/correspond/gibe/agree/check/</a:t>
            </a:r>
            <a:r>
              <a:rPr lang="en-AU" altLang="zh-CN" sz="1400" i="1" dirty="0" err="1" smtClean="0">
                <a:ea typeface="SimSun" pitchFamily="2" charset="-122"/>
              </a:rPr>
              <a:t>conform_to</a:t>
            </a:r>
            <a:r>
              <a:rPr lang="en-AU" altLang="zh-CN" sz="1400" i="1" dirty="0" smtClean="0">
                <a:ea typeface="SimSun" pitchFamily="2" charset="-122"/>
              </a:rPr>
              <a:t>/meet/set/primed/</a:t>
            </a:r>
            <a:r>
              <a:rPr lang="en-AU" altLang="zh-CN" sz="1400" i="1" dirty="0" err="1" smtClean="0">
                <a:ea typeface="SimSun" pitchFamily="2" charset="-122"/>
              </a:rPr>
              <a:t>fit_to</a:t>
            </a:r>
            <a:r>
              <a:rPr lang="en-AU" altLang="zh-CN" sz="1400" i="1" dirty="0" smtClean="0">
                <a:ea typeface="SimSun" pitchFamily="2" charset="-122"/>
              </a:rPr>
              <a:t>/</a:t>
            </a:r>
            <a:r>
              <a:rPr lang="en-AU" altLang="zh-CN" sz="1400" i="1" dirty="0" err="1" smtClean="0">
                <a:ea typeface="SimSun" pitchFamily="2" charset="-122"/>
              </a:rPr>
              <a:t>fit_for</a:t>
            </a:r>
            <a:r>
              <a:rPr lang="en-AU" altLang="zh-CN" sz="1400" i="1" dirty="0" smtClean="0">
                <a:ea typeface="SimSun" pitchFamily="2" charset="-122"/>
              </a:rPr>
              <a:t>/convulsion/paroxysm  </a:t>
            </a:r>
          </a:p>
          <a:p>
            <a:pPr algn="just">
              <a:lnSpc>
                <a:spcPct val="90000"/>
              </a:lnSpc>
              <a:buFont typeface="Wingdings" pitchFamily="2" charset="2"/>
              <a:buNone/>
            </a:pPr>
            <a:r>
              <a:rPr lang="en-AU" altLang="zh-CN" sz="1400" i="1" dirty="0" smtClean="0">
                <a:ea typeface="SimSun" pitchFamily="2" charset="-122"/>
              </a:rPr>
              <a:t> </a:t>
            </a:r>
          </a:p>
          <a:p>
            <a:pPr algn="just">
              <a:lnSpc>
                <a:spcPct val="90000"/>
              </a:lnSpc>
            </a:pPr>
            <a:r>
              <a:rPr lang="en-AU" altLang="zh-CN" sz="1400" i="1" dirty="0" smtClean="0">
                <a:ea typeface="SimSun" pitchFamily="2" charset="-122"/>
              </a:rPr>
              <a:t>/* </a:t>
            </a:r>
            <a:r>
              <a:rPr lang="en-AU" altLang="zh-CN" sz="1400" i="1" dirty="0" err="1" smtClean="0">
                <a:ea typeface="SimSun" pitchFamily="2" charset="-122"/>
              </a:rPr>
              <a:t>SentiWordNet</a:t>
            </a:r>
            <a:r>
              <a:rPr lang="en-AU" altLang="zh-CN" sz="1400" i="1" dirty="0" smtClean="0">
                <a:ea typeface="SimSun" pitchFamily="2" charset="-122"/>
              </a:rPr>
              <a:t> </a:t>
            </a:r>
            <a:r>
              <a:rPr lang="en-AU" altLang="zh-CN" sz="1400" i="1" dirty="0" err="1" smtClean="0">
                <a:ea typeface="SimSun" pitchFamily="2" charset="-122"/>
              </a:rPr>
              <a:t>Synset</a:t>
            </a:r>
            <a:r>
              <a:rPr lang="en-AU" altLang="zh-CN" sz="1400" i="1" dirty="0" smtClean="0">
                <a:ea typeface="SimSun" pitchFamily="2" charset="-122"/>
              </a:rPr>
              <a:t> for B’ */</a:t>
            </a:r>
          </a:p>
          <a:p>
            <a:pPr algn="just">
              <a:lnSpc>
                <a:spcPct val="90000"/>
              </a:lnSpc>
              <a:buFont typeface="Wingdings" pitchFamily="2" charset="2"/>
              <a:buNone/>
            </a:pPr>
            <a:endParaRPr lang="en-AU" altLang="zh-CN" sz="1400" i="1" dirty="0" smtClean="0">
              <a:ea typeface="SimSun" pitchFamily="2" charset="-122"/>
            </a:endParaRPr>
          </a:p>
          <a:p>
            <a:pPr algn="just">
              <a:lnSpc>
                <a:spcPct val="90000"/>
              </a:lnSpc>
              <a:buFont typeface="Wingdings" pitchFamily="2" charset="2"/>
              <a:buNone/>
            </a:pPr>
            <a:r>
              <a:rPr lang="en-AU" altLang="zh-CN" sz="1400" i="1" dirty="0" smtClean="0">
                <a:ea typeface="SimSun" pitchFamily="2" charset="-122"/>
              </a:rPr>
              <a:t>	tantrum/scene/conniption/fit/scenery/view/prospect/vista/panorama/aspect/shot </a:t>
            </a:r>
          </a:p>
          <a:p>
            <a:pPr algn="just">
              <a:lnSpc>
                <a:spcPct val="90000"/>
              </a:lnSpc>
              <a:buFont typeface="Wingdings" pitchFamily="2" charset="2"/>
              <a:buNone/>
            </a:pPr>
            <a:r>
              <a:rPr lang="en-AU" altLang="zh-CN" sz="1400" i="1" dirty="0" smtClean="0">
                <a:ea typeface="SimSun" pitchFamily="2" charset="-122"/>
              </a:rPr>
              <a:t> </a:t>
            </a:r>
          </a:p>
          <a:p>
            <a:pPr algn="just">
              <a:lnSpc>
                <a:spcPct val="90000"/>
              </a:lnSpc>
            </a:pPr>
            <a:r>
              <a:rPr lang="en-AU" altLang="zh-CN" sz="1400" i="1" dirty="0" smtClean="0">
                <a:ea typeface="SimSun" pitchFamily="2" charset="-122"/>
              </a:rPr>
              <a:t>/* Updated </a:t>
            </a:r>
            <a:r>
              <a:rPr lang="en-AU" altLang="zh-CN" sz="1400" i="1" dirty="0" err="1" smtClean="0">
                <a:ea typeface="SimSun" pitchFamily="2" charset="-122"/>
              </a:rPr>
              <a:t>Synset</a:t>
            </a:r>
            <a:r>
              <a:rPr lang="en-AU" altLang="zh-CN" sz="1400" i="1" dirty="0" smtClean="0">
                <a:ea typeface="SimSun" pitchFamily="2" charset="-122"/>
              </a:rPr>
              <a:t> E’ */</a:t>
            </a:r>
          </a:p>
          <a:p>
            <a:pPr algn="just">
              <a:lnSpc>
                <a:spcPct val="90000"/>
              </a:lnSpc>
              <a:buFont typeface="Wingdings" pitchFamily="2" charset="2"/>
              <a:buNone/>
            </a:pPr>
            <a:r>
              <a:rPr lang="en-AU" altLang="zh-CN" sz="1400" i="1" dirty="0" smtClean="0">
                <a:ea typeface="SimSun" pitchFamily="2" charset="-122"/>
              </a:rPr>
              <a:t> </a:t>
            </a:r>
          </a:p>
          <a:p>
            <a:pPr algn="just">
              <a:lnSpc>
                <a:spcPct val="90000"/>
              </a:lnSpc>
              <a:buFont typeface="Wingdings" pitchFamily="2" charset="2"/>
              <a:buNone/>
            </a:pPr>
            <a:r>
              <a:rPr lang="en-AU" altLang="zh-CN" sz="1400" i="1" dirty="0" smtClean="0">
                <a:ea typeface="SimSun" pitchFamily="2" charset="-122"/>
              </a:rPr>
              <a:t>	tantrum/scene/conniption/fit/burst/</a:t>
            </a:r>
            <a:r>
              <a:rPr lang="en-AU" altLang="zh-CN" sz="1400" i="1" dirty="0" err="1" smtClean="0">
                <a:ea typeface="SimSun" pitchFamily="2" charset="-122"/>
              </a:rPr>
              <a:t>fit_out</a:t>
            </a:r>
            <a:r>
              <a:rPr lang="en-AU" altLang="zh-CN" sz="1400" i="1" dirty="0" smtClean="0">
                <a:ea typeface="SimSun" pitchFamily="2" charset="-122"/>
              </a:rPr>
              <a:t>/equip/outfit/tally/jibe/match/correspond/gibe/agree/check/</a:t>
            </a:r>
            <a:r>
              <a:rPr lang="en-AU" altLang="zh-CN" sz="1400" i="1" dirty="0" err="1" smtClean="0">
                <a:ea typeface="SimSun" pitchFamily="2" charset="-122"/>
              </a:rPr>
              <a:t>conform_to</a:t>
            </a:r>
            <a:r>
              <a:rPr lang="en-AU" altLang="zh-CN" sz="1400" i="1" dirty="0" smtClean="0">
                <a:ea typeface="SimSun" pitchFamily="2" charset="-122"/>
              </a:rPr>
              <a:t>/meet/set/primed/</a:t>
            </a:r>
            <a:r>
              <a:rPr lang="en-AU" altLang="zh-CN" sz="1400" i="1" dirty="0" err="1" smtClean="0">
                <a:ea typeface="SimSun" pitchFamily="2" charset="-122"/>
              </a:rPr>
              <a:t>fit_to</a:t>
            </a:r>
            <a:r>
              <a:rPr lang="en-AU" altLang="zh-CN" sz="1400" i="1" dirty="0" smtClean="0">
                <a:ea typeface="SimSun" pitchFamily="2" charset="-122"/>
              </a:rPr>
              <a:t>/</a:t>
            </a:r>
            <a:r>
              <a:rPr lang="en-AU" altLang="zh-CN" sz="1400" i="1" dirty="0" err="1" smtClean="0">
                <a:ea typeface="SimSun" pitchFamily="2" charset="-122"/>
              </a:rPr>
              <a:t>fit_for</a:t>
            </a:r>
            <a:r>
              <a:rPr lang="en-AU" altLang="zh-CN" sz="1400" i="1" dirty="0" smtClean="0">
                <a:ea typeface="SimSun" pitchFamily="2" charset="-122"/>
              </a:rPr>
              <a:t>/convulsion/paroxysm/scenery/view/prospect/vista/panorama/aspect/shot</a:t>
            </a:r>
          </a:p>
          <a:p>
            <a:pPr algn="just">
              <a:lnSpc>
                <a:spcPct val="90000"/>
              </a:lnSpc>
              <a:buFont typeface="Wingdings" pitchFamily="2" charset="2"/>
              <a:buNone/>
            </a:pPr>
            <a:endParaRPr lang="en-US" sz="1400" dirty="0" smtClean="0"/>
          </a:p>
        </p:txBody>
      </p:sp>
      <p:sp>
        <p:nvSpPr>
          <p:cNvPr id="17413" name="Date Placeholder 3"/>
          <p:cNvSpPr>
            <a:spLocks noGrp="1"/>
          </p:cNvSpPr>
          <p:nvPr>
            <p:ph type="dt" sz="quarter" idx="10"/>
          </p:nvPr>
        </p:nvSpPr>
        <p:spPr>
          <a:noFill/>
        </p:spPr>
        <p:txBody>
          <a:bodyPr/>
          <a:lstStyle/>
          <a:p>
            <a:fld id="{1EF96376-C3E7-4E7C-8B79-37C587C91CF0}"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p>
            <a:fld id="{F86C6C05-DC92-465C-9DEE-49D82E86E0E5}" type="slidenum">
              <a:rPr lang="en-US" smtClean="0"/>
              <a:pPr/>
              <a:t>17</a:t>
            </a:fld>
            <a:endParaRPr lang="en-US" smtClean="0"/>
          </a:p>
        </p:txBody>
      </p:sp>
      <p:sp>
        <p:nvSpPr>
          <p:cNvPr id="15363" name="Rectangle 2"/>
          <p:cNvSpPr>
            <a:spLocks noGrp="1" noChangeArrowheads="1"/>
          </p:cNvSpPr>
          <p:nvPr>
            <p:ph type="title" idx="4294967295"/>
          </p:nvPr>
        </p:nvSpPr>
        <p:spPr/>
        <p:txBody>
          <a:bodyPr/>
          <a:lstStyle/>
          <a:p>
            <a:pPr algn="l"/>
            <a:r>
              <a:rPr lang="en-US" sz="3200" dirty="0" smtClean="0">
                <a:solidFill>
                  <a:srgbClr val="660066"/>
                </a:solidFill>
              </a:rPr>
              <a:t>Updating (2/4)</a:t>
            </a:r>
          </a:p>
        </p:txBody>
      </p:sp>
      <p:sp>
        <p:nvSpPr>
          <p:cNvPr id="15364" name="Rectangle 3"/>
          <p:cNvSpPr>
            <a:spLocks noGrp="1" noChangeArrowheads="1"/>
          </p:cNvSpPr>
          <p:nvPr>
            <p:ph type="body" idx="4294967295"/>
          </p:nvPr>
        </p:nvSpPr>
        <p:spPr>
          <a:xfrm>
            <a:off x="990600" y="2133600"/>
            <a:ext cx="8153400" cy="4114800"/>
          </a:xfrm>
        </p:spPr>
        <p:txBody>
          <a:bodyPr/>
          <a:lstStyle/>
          <a:p>
            <a:r>
              <a:rPr lang="en-US" sz="2000" dirty="0" smtClean="0"/>
              <a:t>Updating Using </a:t>
            </a:r>
            <a:r>
              <a:rPr lang="en-US" sz="2000" dirty="0" err="1" smtClean="0"/>
              <a:t>SentiWordNet</a:t>
            </a:r>
            <a:r>
              <a:rPr lang="en-US" sz="2000" dirty="0" smtClean="0"/>
              <a:t> (</a:t>
            </a:r>
            <a:r>
              <a:rPr lang="en-US" sz="2000" i="1" dirty="0" smtClean="0"/>
              <a:t>SW</a:t>
            </a:r>
            <a:r>
              <a:rPr lang="en-US" sz="2000" dirty="0" smtClean="0"/>
              <a:t>) (</a:t>
            </a:r>
            <a:r>
              <a:rPr lang="en-AU" altLang="zh-CN" sz="2000" dirty="0" err="1" smtClean="0">
                <a:ea typeface="SimSun" pitchFamily="2" charset="-122"/>
              </a:rPr>
              <a:t>Esuli</a:t>
            </a:r>
            <a:r>
              <a:rPr lang="en-AU" altLang="zh-CN" sz="2000" dirty="0" smtClean="0">
                <a:ea typeface="SimSun" pitchFamily="2" charset="-122"/>
              </a:rPr>
              <a:t> and </a:t>
            </a:r>
            <a:r>
              <a:rPr lang="en-AU" altLang="zh-CN" sz="2000" dirty="0" err="1" smtClean="0">
                <a:ea typeface="SimSun" pitchFamily="2" charset="-122"/>
              </a:rPr>
              <a:t>Sebastiani</a:t>
            </a:r>
            <a:r>
              <a:rPr lang="en-AU" altLang="zh-CN" sz="2000" dirty="0" smtClean="0">
                <a:ea typeface="SimSun" pitchFamily="2" charset="-122"/>
              </a:rPr>
              <a:t>, 2006)</a:t>
            </a:r>
            <a:r>
              <a:rPr lang="en-US" altLang="zh-CN" sz="2000" dirty="0" smtClean="0">
                <a:ea typeface="SimSun" pitchFamily="2" charset="-122"/>
              </a:rPr>
              <a:t> </a:t>
            </a:r>
            <a:endParaRPr lang="en-US" sz="2000" dirty="0" smtClean="0"/>
          </a:p>
          <a:p>
            <a:pPr>
              <a:buFont typeface="Wingdings" pitchFamily="2" charset="2"/>
              <a:buNone/>
            </a:pPr>
            <a:r>
              <a:rPr lang="en-US" sz="1600" dirty="0" smtClean="0"/>
              <a:t>    - Replace e</a:t>
            </a:r>
            <a:r>
              <a:rPr lang="en-AU" altLang="zh-CN" sz="1600" dirty="0" smtClean="0">
                <a:ea typeface="SimSun" pitchFamily="2" charset="-122"/>
              </a:rPr>
              <a:t>ach word in the </a:t>
            </a:r>
            <a:r>
              <a:rPr lang="en-AU" altLang="zh-CN" sz="1600" dirty="0" err="1" smtClean="0">
                <a:ea typeface="SimSun" pitchFamily="2" charset="-122"/>
              </a:rPr>
              <a:t>WordNet</a:t>
            </a:r>
            <a:r>
              <a:rPr lang="en-AU" altLang="zh-CN" sz="1600" dirty="0" smtClean="0">
                <a:ea typeface="SimSun" pitchFamily="2" charset="-122"/>
              </a:rPr>
              <a:t> Affect by equivalent retrieved </a:t>
            </a:r>
            <a:r>
              <a:rPr lang="en-AU" altLang="zh-CN" sz="1600" dirty="0" err="1" smtClean="0">
                <a:ea typeface="SimSun" pitchFamily="2" charset="-122"/>
              </a:rPr>
              <a:t>synsets</a:t>
            </a:r>
            <a:r>
              <a:rPr lang="en-AU" altLang="zh-CN" sz="1600" dirty="0" smtClean="0">
                <a:ea typeface="SimSun" pitchFamily="2" charset="-122"/>
              </a:rPr>
              <a:t> of </a:t>
            </a:r>
            <a:r>
              <a:rPr lang="en-AU" altLang="zh-CN" sz="1600" dirty="0" err="1" smtClean="0">
                <a:ea typeface="SimSun" pitchFamily="2" charset="-122"/>
              </a:rPr>
              <a:t>SentiWordNet</a:t>
            </a:r>
            <a:r>
              <a:rPr lang="en-AU" altLang="zh-CN" sz="1600" dirty="0" smtClean="0">
                <a:ea typeface="SimSun" pitchFamily="2" charset="-122"/>
              </a:rPr>
              <a:t> if the </a:t>
            </a:r>
            <a:r>
              <a:rPr lang="en-AU" altLang="zh-CN" sz="1600" dirty="0" err="1" smtClean="0">
                <a:ea typeface="SimSun" pitchFamily="2" charset="-122"/>
              </a:rPr>
              <a:t>synsets</a:t>
            </a:r>
            <a:r>
              <a:rPr lang="en-AU" altLang="zh-CN" sz="1600" dirty="0" smtClean="0">
                <a:ea typeface="SimSun" pitchFamily="2" charset="-122"/>
              </a:rPr>
              <a:t> contain that emotion word</a:t>
            </a:r>
          </a:p>
          <a:p>
            <a:pPr>
              <a:buFont typeface="Wingdings" pitchFamily="2" charset="2"/>
              <a:buNone/>
            </a:pPr>
            <a:r>
              <a:rPr lang="en-AU" altLang="zh-CN" sz="1600" dirty="0" smtClean="0">
                <a:ea typeface="SimSun" pitchFamily="2" charset="-122"/>
              </a:rPr>
              <a:t>    - Part of speech (POS) information considered</a:t>
            </a:r>
          </a:p>
          <a:p>
            <a:pPr>
              <a:buFont typeface="Wingdings" pitchFamily="2" charset="2"/>
              <a:buNone/>
            </a:pPr>
            <a:r>
              <a:rPr lang="en-AU" altLang="zh-CN" sz="1600" dirty="0" smtClean="0">
                <a:ea typeface="SimSun" pitchFamily="2" charset="-122"/>
              </a:rPr>
              <a:t>    - Subjective score is not considered </a:t>
            </a:r>
          </a:p>
          <a:p>
            <a:r>
              <a:rPr lang="en-US" sz="2000" dirty="0" smtClean="0"/>
              <a:t>Updating Using </a:t>
            </a:r>
            <a:r>
              <a:rPr lang="en-US" sz="2000" dirty="0" err="1" smtClean="0"/>
              <a:t>VerbNet</a:t>
            </a:r>
            <a:r>
              <a:rPr lang="en-US" sz="2000" dirty="0" smtClean="0"/>
              <a:t> (</a:t>
            </a:r>
            <a:r>
              <a:rPr lang="en-US" sz="2000" i="1" dirty="0" smtClean="0"/>
              <a:t>VN</a:t>
            </a:r>
            <a:r>
              <a:rPr lang="en-US" sz="2000" dirty="0" smtClean="0"/>
              <a:t>) </a:t>
            </a:r>
            <a:r>
              <a:rPr lang="en-US" sz="2000" i="1" dirty="0" smtClean="0"/>
              <a:t>(</a:t>
            </a:r>
            <a:r>
              <a:rPr lang="en-AU" altLang="zh-CN" sz="2000" dirty="0" smtClean="0">
                <a:ea typeface="SimSun" pitchFamily="2" charset="-122"/>
              </a:rPr>
              <a:t>Kipper-Schuler, 2005)</a:t>
            </a:r>
            <a:r>
              <a:rPr lang="en-US" altLang="zh-CN" sz="2000" dirty="0" smtClean="0">
                <a:ea typeface="SimSun" pitchFamily="2" charset="-122"/>
              </a:rPr>
              <a:t> </a:t>
            </a:r>
            <a:endParaRPr lang="en-US" sz="2000" dirty="0" smtClean="0"/>
          </a:p>
          <a:p>
            <a:pPr algn="just">
              <a:buFont typeface="Wingdings" pitchFamily="2" charset="2"/>
              <a:buNone/>
            </a:pPr>
            <a:r>
              <a:rPr lang="en-US" sz="1600" dirty="0" smtClean="0"/>
              <a:t>      - L</a:t>
            </a:r>
            <a:r>
              <a:rPr lang="en-AU" altLang="zh-CN" sz="1600" dirty="0" err="1" smtClean="0">
                <a:ea typeface="SimSun" pitchFamily="2" charset="-122"/>
              </a:rPr>
              <a:t>argest</a:t>
            </a:r>
            <a:r>
              <a:rPr lang="en-AU" altLang="zh-CN" sz="1600" dirty="0" smtClean="0">
                <a:ea typeface="SimSun" pitchFamily="2" charset="-122"/>
              </a:rPr>
              <a:t> online verb lexicon with explicitly stated syntactic and semantic information based on Levin’s verb classification </a:t>
            </a:r>
          </a:p>
          <a:p>
            <a:pPr algn="just">
              <a:buFont typeface="Wingdings" pitchFamily="2" charset="2"/>
              <a:buNone/>
            </a:pPr>
            <a:r>
              <a:rPr lang="en-US" altLang="zh-CN" sz="1600" dirty="0" smtClean="0">
                <a:ea typeface="MS Mincho" pitchFamily="49" charset="-128"/>
              </a:rPr>
              <a:t>	- </a:t>
            </a:r>
            <a:r>
              <a:rPr lang="en-US" altLang="zh-CN" sz="1600" dirty="0" err="1" smtClean="0">
                <a:ea typeface="MS Mincho" pitchFamily="49" charset="-128"/>
              </a:rPr>
              <a:t>VerbNet</a:t>
            </a:r>
            <a:r>
              <a:rPr lang="en-US" altLang="zh-CN" sz="1600" dirty="0" smtClean="0">
                <a:ea typeface="MS Mincho" pitchFamily="49" charset="-128"/>
              </a:rPr>
              <a:t> files that are stored in an XML format contain member verbs with similar sense</a:t>
            </a:r>
          </a:p>
          <a:p>
            <a:pPr>
              <a:buFont typeface="Wingdings" pitchFamily="2" charset="2"/>
              <a:buNone/>
            </a:pPr>
            <a:r>
              <a:rPr lang="en-US" altLang="zh-CN" sz="1600" dirty="0" smtClean="0">
                <a:ea typeface="MS Mincho" pitchFamily="49" charset="-128"/>
              </a:rPr>
              <a:t>	- M</a:t>
            </a:r>
            <a:r>
              <a:rPr lang="en-AU" altLang="zh-CN" sz="1600" dirty="0" smtClean="0">
                <a:ea typeface="SimSun" pitchFamily="2" charset="-122"/>
              </a:rPr>
              <a:t>ember verbs present for a specific class are sense based synonymous verbs and create verb </a:t>
            </a:r>
            <a:r>
              <a:rPr lang="en-AU" altLang="zh-CN" sz="1600" dirty="0" err="1" smtClean="0">
                <a:ea typeface="SimSun" pitchFamily="2" charset="-122"/>
              </a:rPr>
              <a:t>synsets</a:t>
            </a:r>
            <a:r>
              <a:rPr lang="en-AU" altLang="zh-CN" sz="1600" dirty="0" smtClean="0">
                <a:ea typeface="SimSun" pitchFamily="2" charset="-122"/>
              </a:rPr>
              <a:t> from each </a:t>
            </a:r>
            <a:r>
              <a:rPr lang="en-AU" altLang="zh-CN" sz="1600" dirty="0" err="1" smtClean="0">
                <a:ea typeface="SimSun" pitchFamily="2" charset="-122"/>
              </a:rPr>
              <a:t>VerbNet</a:t>
            </a:r>
            <a:r>
              <a:rPr lang="en-AU" altLang="zh-CN" sz="1600" dirty="0" smtClean="0">
                <a:ea typeface="SimSun" pitchFamily="2" charset="-122"/>
              </a:rPr>
              <a:t> class</a:t>
            </a:r>
          </a:p>
          <a:p>
            <a:pPr>
              <a:buFont typeface="Wingdings" pitchFamily="2" charset="2"/>
              <a:buNone/>
            </a:pPr>
            <a:r>
              <a:rPr lang="en-AU" altLang="zh-CN" sz="1600" dirty="0" smtClean="0">
                <a:ea typeface="SimSun" pitchFamily="2" charset="-122"/>
              </a:rPr>
              <a:t>       - Each word present in a verb </a:t>
            </a:r>
            <a:r>
              <a:rPr lang="en-AU" altLang="zh-CN" sz="1600" dirty="0" err="1" smtClean="0">
                <a:ea typeface="SimSun" pitchFamily="2" charset="-122"/>
              </a:rPr>
              <a:t>synset</a:t>
            </a:r>
            <a:r>
              <a:rPr lang="en-AU" altLang="zh-CN" sz="1600" dirty="0" smtClean="0">
                <a:ea typeface="SimSun" pitchFamily="2" charset="-122"/>
              </a:rPr>
              <a:t> (identified by “v” POS category in </a:t>
            </a:r>
            <a:r>
              <a:rPr lang="en-AU" altLang="zh-CN" sz="1600" i="1" dirty="0" err="1" smtClean="0">
                <a:ea typeface="SimSun" pitchFamily="2" charset="-122"/>
              </a:rPr>
              <a:t>Wordnet</a:t>
            </a:r>
            <a:r>
              <a:rPr lang="en-AU" altLang="zh-CN" sz="1600" i="1" dirty="0" smtClean="0">
                <a:ea typeface="SimSun" pitchFamily="2" charset="-122"/>
              </a:rPr>
              <a:t> Affect lists</a:t>
            </a:r>
            <a:r>
              <a:rPr lang="en-AU" altLang="zh-CN" sz="1600" dirty="0" smtClean="0">
                <a:ea typeface="SimSun" pitchFamily="2" charset="-122"/>
              </a:rPr>
              <a:t>) is updated with </a:t>
            </a:r>
            <a:r>
              <a:rPr lang="en-AU" altLang="zh-CN" sz="1600" dirty="0" err="1" smtClean="0">
                <a:ea typeface="SimSun" pitchFamily="2" charset="-122"/>
              </a:rPr>
              <a:t>VerbNet</a:t>
            </a:r>
            <a:r>
              <a:rPr lang="en-AU" altLang="zh-CN" sz="1600" dirty="0" smtClean="0">
                <a:ea typeface="SimSun" pitchFamily="2" charset="-122"/>
              </a:rPr>
              <a:t> </a:t>
            </a:r>
            <a:r>
              <a:rPr lang="en-AU" altLang="zh-CN" sz="1600" dirty="0" err="1" smtClean="0">
                <a:ea typeface="SimSun" pitchFamily="2" charset="-122"/>
              </a:rPr>
              <a:t>synset</a:t>
            </a:r>
            <a:endParaRPr lang="en-AU" altLang="zh-CN" sz="1600" dirty="0" smtClean="0">
              <a:ea typeface="SimSun" pitchFamily="2" charset="-122"/>
            </a:endParaRPr>
          </a:p>
          <a:p>
            <a:pPr>
              <a:buFont typeface="Wingdings" pitchFamily="2" charset="2"/>
              <a:buNone/>
            </a:pPr>
            <a:r>
              <a:rPr lang="en-AU" altLang="zh-CN" sz="1600" dirty="0" smtClean="0">
                <a:ea typeface="SimSun" pitchFamily="2" charset="-122"/>
              </a:rPr>
              <a:t>	- Duplicate Removal Strategy</a:t>
            </a:r>
          </a:p>
          <a:p>
            <a:pPr>
              <a:buFont typeface="Wingdings" pitchFamily="2" charset="2"/>
              <a:buNone/>
            </a:pPr>
            <a:endParaRPr lang="en-AU" altLang="zh-CN" sz="1800" dirty="0" smtClean="0">
              <a:ea typeface="SimSun" pitchFamily="2" charset="-122"/>
            </a:endParaRPr>
          </a:p>
          <a:p>
            <a:pPr>
              <a:buFont typeface="Wingdings" pitchFamily="2" charset="2"/>
              <a:buNone/>
            </a:pPr>
            <a:endParaRPr lang="en-AU" altLang="zh-CN" sz="1800" dirty="0" smtClean="0">
              <a:ea typeface="SimSun" pitchFamily="2" charset="-122"/>
            </a:endParaRPr>
          </a:p>
          <a:p>
            <a:pPr>
              <a:buFont typeface="Wingdings" pitchFamily="2" charset="2"/>
              <a:buNone/>
            </a:pPr>
            <a:endParaRPr lang="en-AU" altLang="zh-CN" sz="2400" dirty="0" smtClean="0">
              <a:ea typeface="SimSun" pitchFamily="2" charset="-122"/>
            </a:endParaRPr>
          </a:p>
          <a:p>
            <a:pPr>
              <a:buFont typeface="Wingdings" pitchFamily="2" charset="2"/>
              <a:buNone/>
            </a:pPr>
            <a:r>
              <a:rPr lang="en-AU" altLang="zh-CN" sz="2000" dirty="0" smtClean="0">
                <a:ea typeface="SimSun" pitchFamily="2" charset="-122"/>
              </a:rPr>
              <a:t>    </a:t>
            </a:r>
            <a:endParaRPr lang="en-US" sz="2000" dirty="0" smtClean="0"/>
          </a:p>
        </p:txBody>
      </p:sp>
      <p:pic>
        <p:nvPicPr>
          <p:cNvPr id="15365"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
        <p:nvSpPr>
          <p:cNvPr id="15366" name="Date Placeholder 3"/>
          <p:cNvSpPr>
            <a:spLocks noGrp="1"/>
          </p:cNvSpPr>
          <p:nvPr>
            <p:ph type="dt" sz="quarter" idx="10"/>
          </p:nvPr>
        </p:nvSpPr>
        <p:spPr>
          <a:noFill/>
        </p:spPr>
        <p:txBody>
          <a:bodyPr/>
          <a:lstStyle/>
          <a:p>
            <a:fld id="{D1D60A8E-9BA3-4C09-B8A3-22E9E38CD00E}"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3CF5E964-D07A-4665-B81A-1ABDBD06C0E7}" type="slidenum">
              <a:rPr lang="en-US" smtClean="0"/>
              <a:pPr/>
              <a:t>18</a:t>
            </a:fld>
            <a:endParaRPr lang="en-US" smtClean="0"/>
          </a:p>
        </p:txBody>
      </p:sp>
      <p:sp>
        <p:nvSpPr>
          <p:cNvPr id="16387" name="Rectangle 2"/>
          <p:cNvSpPr>
            <a:spLocks noGrp="1" noChangeArrowheads="1"/>
          </p:cNvSpPr>
          <p:nvPr>
            <p:ph type="title"/>
          </p:nvPr>
        </p:nvSpPr>
        <p:spPr>
          <a:xfrm>
            <a:off x="1295400" y="838200"/>
            <a:ext cx="7313613" cy="835025"/>
          </a:xfrm>
        </p:spPr>
        <p:txBody>
          <a:bodyPr/>
          <a:lstStyle/>
          <a:p>
            <a:pPr algn="l"/>
            <a:r>
              <a:rPr lang="en-US" sz="3200" dirty="0" smtClean="0">
                <a:solidFill>
                  <a:srgbClr val="660066"/>
                </a:solidFill>
              </a:rPr>
              <a:t>Updating (3/4)</a:t>
            </a:r>
            <a:endParaRPr lang="en-US" sz="3200" dirty="0" smtClean="0"/>
          </a:p>
        </p:txBody>
      </p:sp>
      <p:sp>
        <p:nvSpPr>
          <p:cNvPr id="16388" name="Rectangle 3"/>
          <p:cNvSpPr>
            <a:spLocks noGrp="1" noChangeArrowheads="1"/>
          </p:cNvSpPr>
          <p:nvPr>
            <p:ph type="body" idx="1"/>
          </p:nvPr>
        </p:nvSpPr>
        <p:spPr/>
        <p:txBody>
          <a:bodyPr/>
          <a:lstStyle/>
          <a:p>
            <a:r>
              <a:rPr lang="en-AU" altLang="zh-CN" sz="2400" smtClean="0">
                <a:ea typeface="SimSun" pitchFamily="2" charset="-122"/>
              </a:rPr>
              <a:t>Duplicate Removal</a:t>
            </a:r>
          </a:p>
          <a:p>
            <a:pPr>
              <a:buFont typeface="Wingdings" pitchFamily="2" charset="2"/>
              <a:buNone/>
            </a:pPr>
            <a:r>
              <a:rPr lang="en-AU" altLang="zh-CN" sz="1600" smtClean="0">
                <a:ea typeface="SimSun" pitchFamily="2" charset="-122"/>
              </a:rPr>
              <a:t>              If the words “A” and “B” in </a:t>
            </a:r>
            <a:r>
              <a:rPr lang="en-AU" altLang="zh-CN" sz="1600" i="1" smtClean="0">
                <a:ea typeface="SimSun" pitchFamily="2" charset="-122"/>
              </a:rPr>
              <a:t>WordNet</a:t>
            </a:r>
            <a:r>
              <a:rPr lang="en-AU" altLang="zh-CN" sz="1600" smtClean="0">
                <a:ea typeface="SimSun" pitchFamily="2" charset="-122"/>
              </a:rPr>
              <a:t> </a:t>
            </a:r>
            <a:r>
              <a:rPr lang="en-AU" altLang="zh-CN" sz="1600" i="1" smtClean="0">
                <a:ea typeface="SimSun" pitchFamily="2" charset="-122"/>
              </a:rPr>
              <a:t>Affect</a:t>
            </a:r>
            <a:r>
              <a:rPr lang="en-AU" altLang="zh-CN" sz="1600" smtClean="0">
                <a:ea typeface="SimSun" pitchFamily="2" charset="-122"/>
              </a:rPr>
              <a:t> entry “E” are replaced by the retrieved </a:t>
            </a:r>
            <a:r>
              <a:rPr lang="en-AU" altLang="zh-CN" sz="1600" i="1" smtClean="0">
                <a:ea typeface="SimSun" pitchFamily="2" charset="-122"/>
              </a:rPr>
              <a:t>SentiWordNet</a:t>
            </a:r>
            <a:r>
              <a:rPr lang="en-AU" altLang="zh-CN" sz="1600" smtClean="0">
                <a:ea typeface="SimSun" pitchFamily="2" charset="-122"/>
              </a:rPr>
              <a:t> synsets A’ and B’ such that A1, A2, A3, B3 є A’ and B1, B2, B3, A3 є B’</a:t>
            </a:r>
          </a:p>
          <a:p>
            <a:pPr>
              <a:buFont typeface="Wingdings" pitchFamily="2" charset="2"/>
              <a:buNone/>
            </a:pPr>
            <a:r>
              <a:rPr lang="en-AU" altLang="zh-CN" sz="1600" smtClean="0">
                <a:ea typeface="SimSun" pitchFamily="2" charset="-122"/>
              </a:rPr>
              <a:t>               then the updated entry E’ = (A’ – B’ ) + (B’ – A’) + (A’ </a:t>
            </a:r>
            <a:r>
              <a:rPr lang="en-AU" altLang="zh-CN" sz="1600" b="1" smtClean="0">
                <a:ea typeface="SimSun" pitchFamily="2" charset="-122"/>
              </a:rPr>
              <a:t>∩</a:t>
            </a:r>
            <a:r>
              <a:rPr lang="en-AU" altLang="zh-CN" sz="1600" smtClean="0">
                <a:ea typeface="SimSun" pitchFamily="2" charset="-122"/>
              </a:rPr>
              <a:t> B’ ). The A1, A2 and A3 are the words present in the retrieved synset A’ and B1, B2, B3 are in retrieved synset B’ as extracted from </a:t>
            </a:r>
            <a:r>
              <a:rPr lang="en-AU" altLang="zh-CN" sz="1600" i="1" smtClean="0">
                <a:ea typeface="SimSun" pitchFamily="2" charset="-122"/>
              </a:rPr>
              <a:t>SentiWordNet</a:t>
            </a:r>
            <a:endParaRPr lang="en-AU" altLang="zh-CN" sz="1600" smtClean="0">
              <a:ea typeface="SimSun" pitchFamily="2" charset="-122"/>
            </a:endParaRPr>
          </a:p>
          <a:p>
            <a:pPr>
              <a:buFont typeface="Wingdings" pitchFamily="2" charset="2"/>
              <a:buNone/>
            </a:pPr>
            <a:endParaRPr lang="en-US" sz="1600" smtClean="0"/>
          </a:p>
        </p:txBody>
      </p:sp>
      <p:sp>
        <p:nvSpPr>
          <p:cNvPr id="16389" name="Oval 4"/>
          <p:cNvSpPr>
            <a:spLocks noChangeArrowheads="1"/>
          </p:cNvSpPr>
          <p:nvPr/>
        </p:nvSpPr>
        <p:spPr bwMode="auto">
          <a:xfrm>
            <a:off x="3886200" y="4419600"/>
            <a:ext cx="1371600" cy="1143000"/>
          </a:xfrm>
          <a:prstGeom prst="ellipse">
            <a:avLst/>
          </a:prstGeom>
          <a:solidFill>
            <a:srgbClr val="00FF00"/>
          </a:solidFill>
          <a:ln w="9525">
            <a:solidFill>
              <a:schemeClr val="tx1"/>
            </a:solidFill>
            <a:round/>
            <a:headEnd/>
            <a:tailEnd/>
          </a:ln>
        </p:spPr>
        <p:txBody>
          <a:bodyPr wrap="none" anchor="ctr"/>
          <a:lstStyle/>
          <a:p>
            <a:endParaRPr lang="en-IN"/>
          </a:p>
        </p:txBody>
      </p:sp>
      <p:sp>
        <p:nvSpPr>
          <p:cNvPr id="16390" name="Oval 5"/>
          <p:cNvSpPr>
            <a:spLocks noChangeArrowheads="1"/>
          </p:cNvSpPr>
          <p:nvPr/>
        </p:nvSpPr>
        <p:spPr bwMode="auto">
          <a:xfrm>
            <a:off x="4800600" y="4419600"/>
            <a:ext cx="1371600" cy="1143000"/>
          </a:xfrm>
          <a:prstGeom prst="ellipse">
            <a:avLst/>
          </a:prstGeom>
          <a:solidFill>
            <a:srgbClr val="FF9900">
              <a:alpha val="50195"/>
            </a:srgbClr>
          </a:solidFill>
          <a:ln w="9525">
            <a:solidFill>
              <a:schemeClr val="tx1"/>
            </a:solidFill>
            <a:round/>
            <a:headEnd/>
            <a:tailEnd/>
          </a:ln>
        </p:spPr>
        <p:txBody>
          <a:bodyPr wrap="none" anchor="ctr"/>
          <a:lstStyle/>
          <a:p>
            <a:endParaRPr lang="en-IN"/>
          </a:p>
        </p:txBody>
      </p:sp>
      <p:sp>
        <p:nvSpPr>
          <p:cNvPr id="16391" name="Text Box 8"/>
          <p:cNvSpPr txBox="1">
            <a:spLocks noChangeArrowheads="1"/>
          </p:cNvSpPr>
          <p:nvPr/>
        </p:nvSpPr>
        <p:spPr bwMode="auto">
          <a:xfrm>
            <a:off x="4191000" y="4648200"/>
            <a:ext cx="457200" cy="214313"/>
          </a:xfrm>
          <a:prstGeom prst="rect">
            <a:avLst/>
          </a:prstGeom>
          <a:noFill/>
          <a:ln w="9525">
            <a:noFill/>
            <a:miter lim="800000"/>
            <a:headEnd/>
            <a:tailEnd/>
          </a:ln>
        </p:spPr>
        <p:txBody>
          <a:bodyPr>
            <a:spAutoFit/>
          </a:bodyPr>
          <a:lstStyle/>
          <a:p>
            <a:pPr>
              <a:spcBef>
                <a:spcPct val="50000"/>
              </a:spcBef>
            </a:pPr>
            <a:r>
              <a:rPr lang="en-US" sz="800"/>
              <a:t>A1</a:t>
            </a:r>
          </a:p>
        </p:txBody>
      </p:sp>
      <p:sp>
        <p:nvSpPr>
          <p:cNvPr id="16392" name="Text Box 10"/>
          <p:cNvSpPr txBox="1">
            <a:spLocks noChangeArrowheads="1"/>
          </p:cNvSpPr>
          <p:nvPr/>
        </p:nvSpPr>
        <p:spPr bwMode="auto">
          <a:xfrm>
            <a:off x="4267200" y="4876800"/>
            <a:ext cx="381000" cy="214313"/>
          </a:xfrm>
          <a:prstGeom prst="rect">
            <a:avLst/>
          </a:prstGeom>
          <a:noFill/>
          <a:ln w="9525">
            <a:noFill/>
            <a:miter lim="800000"/>
            <a:headEnd/>
            <a:tailEnd/>
          </a:ln>
        </p:spPr>
        <p:txBody>
          <a:bodyPr>
            <a:spAutoFit/>
          </a:bodyPr>
          <a:lstStyle/>
          <a:p>
            <a:pPr>
              <a:spcBef>
                <a:spcPct val="50000"/>
              </a:spcBef>
            </a:pPr>
            <a:r>
              <a:rPr lang="en-US" sz="800"/>
              <a:t>A2</a:t>
            </a:r>
          </a:p>
        </p:txBody>
      </p:sp>
      <p:sp>
        <p:nvSpPr>
          <p:cNvPr id="16393" name="Text Box 11"/>
          <p:cNvSpPr txBox="1">
            <a:spLocks noChangeArrowheads="1"/>
          </p:cNvSpPr>
          <p:nvPr/>
        </p:nvSpPr>
        <p:spPr bwMode="auto">
          <a:xfrm>
            <a:off x="4876800" y="5029200"/>
            <a:ext cx="381000" cy="214313"/>
          </a:xfrm>
          <a:prstGeom prst="rect">
            <a:avLst/>
          </a:prstGeom>
          <a:noFill/>
          <a:ln w="9525">
            <a:noFill/>
            <a:miter lim="800000"/>
            <a:headEnd/>
            <a:tailEnd/>
          </a:ln>
        </p:spPr>
        <p:txBody>
          <a:bodyPr>
            <a:spAutoFit/>
          </a:bodyPr>
          <a:lstStyle/>
          <a:p>
            <a:pPr>
              <a:spcBef>
                <a:spcPct val="50000"/>
              </a:spcBef>
            </a:pPr>
            <a:r>
              <a:rPr lang="en-US" sz="800"/>
              <a:t>A3</a:t>
            </a:r>
          </a:p>
        </p:txBody>
      </p:sp>
      <p:sp>
        <p:nvSpPr>
          <p:cNvPr id="16394" name="Text Box 12"/>
          <p:cNvSpPr txBox="1">
            <a:spLocks noChangeArrowheads="1"/>
          </p:cNvSpPr>
          <p:nvPr/>
        </p:nvSpPr>
        <p:spPr bwMode="auto">
          <a:xfrm>
            <a:off x="7543800" y="4495800"/>
            <a:ext cx="457200" cy="214313"/>
          </a:xfrm>
          <a:prstGeom prst="rect">
            <a:avLst/>
          </a:prstGeom>
          <a:noFill/>
          <a:ln w="9525">
            <a:noFill/>
            <a:miter lim="800000"/>
            <a:headEnd/>
            <a:tailEnd/>
          </a:ln>
        </p:spPr>
        <p:txBody>
          <a:bodyPr>
            <a:spAutoFit/>
          </a:bodyPr>
          <a:lstStyle/>
          <a:p>
            <a:pPr>
              <a:spcBef>
                <a:spcPct val="50000"/>
              </a:spcBef>
            </a:pPr>
            <a:r>
              <a:rPr lang="en-US" sz="800"/>
              <a:t>B1</a:t>
            </a:r>
          </a:p>
        </p:txBody>
      </p:sp>
      <p:sp>
        <p:nvSpPr>
          <p:cNvPr id="16395" name="Text Box 13"/>
          <p:cNvSpPr txBox="1">
            <a:spLocks noChangeArrowheads="1"/>
          </p:cNvSpPr>
          <p:nvPr/>
        </p:nvSpPr>
        <p:spPr bwMode="auto">
          <a:xfrm>
            <a:off x="7772400" y="4724400"/>
            <a:ext cx="381000" cy="214313"/>
          </a:xfrm>
          <a:prstGeom prst="rect">
            <a:avLst/>
          </a:prstGeom>
          <a:noFill/>
          <a:ln w="9525">
            <a:noFill/>
            <a:miter lim="800000"/>
            <a:headEnd/>
            <a:tailEnd/>
          </a:ln>
        </p:spPr>
        <p:txBody>
          <a:bodyPr>
            <a:spAutoFit/>
          </a:bodyPr>
          <a:lstStyle/>
          <a:p>
            <a:pPr>
              <a:spcBef>
                <a:spcPct val="50000"/>
              </a:spcBef>
            </a:pPr>
            <a:r>
              <a:rPr lang="en-US" sz="800"/>
              <a:t>B2</a:t>
            </a:r>
          </a:p>
        </p:txBody>
      </p:sp>
      <p:sp>
        <p:nvSpPr>
          <p:cNvPr id="16396" name="Text Box 14"/>
          <p:cNvSpPr txBox="1">
            <a:spLocks noChangeArrowheads="1"/>
          </p:cNvSpPr>
          <p:nvPr/>
        </p:nvSpPr>
        <p:spPr bwMode="auto">
          <a:xfrm>
            <a:off x="4876800" y="4724400"/>
            <a:ext cx="381000" cy="214313"/>
          </a:xfrm>
          <a:prstGeom prst="rect">
            <a:avLst/>
          </a:prstGeom>
          <a:noFill/>
          <a:ln w="9525">
            <a:noFill/>
            <a:miter lim="800000"/>
            <a:headEnd/>
            <a:tailEnd/>
          </a:ln>
        </p:spPr>
        <p:txBody>
          <a:bodyPr>
            <a:spAutoFit/>
          </a:bodyPr>
          <a:lstStyle/>
          <a:p>
            <a:pPr>
              <a:spcBef>
                <a:spcPct val="50000"/>
              </a:spcBef>
            </a:pPr>
            <a:r>
              <a:rPr lang="en-US" sz="800"/>
              <a:t>B3</a:t>
            </a:r>
          </a:p>
        </p:txBody>
      </p:sp>
      <p:sp>
        <p:nvSpPr>
          <p:cNvPr id="16397" name="Oval 15"/>
          <p:cNvSpPr>
            <a:spLocks noChangeArrowheads="1"/>
          </p:cNvSpPr>
          <p:nvPr/>
        </p:nvSpPr>
        <p:spPr bwMode="auto">
          <a:xfrm>
            <a:off x="3657600" y="4267200"/>
            <a:ext cx="2667000" cy="1600200"/>
          </a:xfrm>
          <a:prstGeom prst="ellipse">
            <a:avLst/>
          </a:prstGeom>
          <a:noFill/>
          <a:ln w="9525">
            <a:solidFill>
              <a:schemeClr val="tx1"/>
            </a:solidFill>
            <a:round/>
            <a:headEnd/>
            <a:tailEnd/>
          </a:ln>
        </p:spPr>
        <p:txBody>
          <a:bodyPr wrap="none" anchor="ctr"/>
          <a:lstStyle/>
          <a:p>
            <a:endParaRPr lang="en-IN"/>
          </a:p>
        </p:txBody>
      </p:sp>
      <p:sp>
        <p:nvSpPr>
          <p:cNvPr id="16398" name="Text Box 16"/>
          <p:cNvSpPr txBox="1">
            <a:spLocks noChangeArrowheads="1"/>
          </p:cNvSpPr>
          <p:nvPr/>
        </p:nvSpPr>
        <p:spPr bwMode="auto">
          <a:xfrm>
            <a:off x="7391400" y="4724400"/>
            <a:ext cx="457200" cy="214313"/>
          </a:xfrm>
          <a:prstGeom prst="rect">
            <a:avLst/>
          </a:prstGeom>
          <a:noFill/>
          <a:ln w="9525">
            <a:noFill/>
            <a:miter lim="800000"/>
            <a:headEnd/>
            <a:tailEnd/>
          </a:ln>
        </p:spPr>
        <p:txBody>
          <a:bodyPr>
            <a:spAutoFit/>
          </a:bodyPr>
          <a:lstStyle/>
          <a:p>
            <a:pPr>
              <a:spcBef>
                <a:spcPct val="50000"/>
              </a:spcBef>
            </a:pPr>
            <a:r>
              <a:rPr lang="en-US" sz="800"/>
              <a:t>A1</a:t>
            </a:r>
          </a:p>
        </p:txBody>
      </p:sp>
      <p:sp>
        <p:nvSpPr>
          <p:cNvPr id="16399" name="Text Box 17"/>
          <p:cNvSpPr txBox="1">
            <a:spLocks noChangeArrowheads="1"/>
          </p:cNvSpPr>
          <p:nvPr/>
        </p:nvSpPr>
        <p:spPr bwMode="auto">
          <a:xfrm>
            <a:off x="7543800" y="4953000"/>
            <a:ext cx="381000" cy="214313"/>
          </a:xfrm>
          <a:prstGeom prst="rect">
            <a:avLst/>
          </a:prstGeom>
          <a:noFill/>
          <a:ln w="9525">
            <a:noFill/>
            <a:miter lim="800000"/>
            <a:headEnd/>
            <a:tailEnd/>
          </a:ln>
        </p:spPr>
        <p:txBody>
          <a:bodyPr>
            <a:spAutoFit/>
          </a:bodyPr>
          <a:lstStyle/>
          <a:p>
            <a:pPr>
              <a:spcBef>
                <a:spcPct val="50000"/>
              </a:spcBef>
            </a:pPr>
            <a:r>
              <a:rPr lang="en-US" sz="800"/>
              <a:t>A2</a:t>
            </a:r>
          </a:p>
        </p:txBody>
      </p:sp>
      <p:sp>
        <p:nvSpPr>
          <p:cNvPr id="16400" name="Text Box 18"/>
          <p:cNvSpPr txBox="1">
            <a:spLocks noChangeArrowheads="1"/>
          </p:cNvSpPr>
          <p:nvPr/>
        </p:nvSpPr>
        <p:spPr bwMode="auto">
          <a:xfrm>
            <a:off x="7772400" y="5181600"/>
            <a:ext cx="381000" cy="214313"/>
          </a:xfrm>
          <a:prstGeom prst="rect">
            <a:avLst/>
          </a:prstGeom>
          <a:noFill/>
          <a:ln w="9525">
            <a:noFill/>
            <a:miter lim="800000"/>
            <a:headEnd/>
            <a:tailEnd/>
          </a:ln>
        </p:spPr>
        <p:txBody>
          <a:bodyPr>
            <a:spAutoFit/>
          </a:bodyPr>
          <a:lstStyle/>
          <a:p>
            <a:pPr>
              <a:spcBef>
                <a:spcPct val="50000"/>
              </a:spcBef>
            </a:pPr>
            <a:r>
              <a:rPr lang="en-US" sz="800"/>
              <a:t>A3</a:t>
            </a:r>
          </a:p>
        </p:txBody>
      </p:sp>
      <p:sp>
        <p:nvSpPr>
          <p:cNvPr id="16401" name="Text Box 19"/>
          <p:cNvSpPr txBox="1">
            <a:spLocks noChangeArrowheads="1"/>
          </p:cNvSpPr>
          <p:nvPr/>
        </p:nvSpPr>
        <p:spPr bwMode="auto">
          <a:xfrm>
            <a:off x="5562600" y="4648200"/>
            <a:ext cx="457200" cy="214313"/>
          </a:xfrm>
          <a:prstGeom prst="rect">
            <a:avLst/>
          </a:prstGeom>
          <a:noFill/>
          <a:ln w="9525">
            <a:noFill/>
            <a:miter lim="800000"/>
            <a:headEnd/>
            <a:tailEnd/>
          </a:ln>
        </p:spPr>
        <p:txBody>
          <a:bodyPr>
            <a:spAutoFit/>
          </a:bodyPr>
          <a:lstStyle/>
          <a:p>
            <a:pPr>
              <a:spcBef>
                <a:spcPct val="50000"/>
              </a:spcBef>
            </a:pPr>
            <a:r>
              <a:rPr lang="en-US" sz="800"/>
              <a:t>B1</a:t>
            </a:r>
          </a:p>
        </p:txBody>
      </p:sp>
      <p:sp>
        <p:nvSpPr>
          <p:cNvPr id="16402" name="Text Box 20"/>
          <p:cNvSpPr txBox="1">
            <a:spLocks noChangeArrowheads="1"/>
          </p:cNvSpPr>
          <p:nvPr/>
        </p:nvSpPr>
        <p:spPr bwMode="auto">
          <a:xfrm>
            <a:off x="5486400" y="5029200"/>
            <a:ext cx="381000" cy="214313"/>
          </a:xfrm>
          <a:prstGeom prst="rect">
            <a:avLst/>
          </a:prstGeom>
          <a:noFill/>
          <a:ln w="9525">
            <a:noFill/>
            <a:miter lim="800000"/>
            <a:headEnd/>
            <a:tailEnd/>
          </a:ln>
        </p:spPr>
        <p:txBody>
          <a:bodyPr>
            <a:spAutoFit/>
          </a:bodyPr>
          <a:lstStyle/>
          <a:p>
            <a:pPr>
              <a:spcBef>
                <a:spcPct val="50000"/>
              </a:spcBef>
            </a:pPr>
            <a:r>
              <a:rPr lang="en-US" sz="800"/>
              <a:t>B2</a:t>
            </a:r>
          </a:p>
        </p:txBody>
      </p:sp>
      <p:sp>
        <p:nvSpPr>
          <p:cNvPr id="16403" name="Text Box 21"/>
          <p:cNvSpPr txBox="1">
            <a:spLocks noChangeArrowheads="1"/>
          </p:cNvSpPr>
          <p:nvPr/>
        </p:nvSpPr>
        <p:spPr bwMode="auto">
          <a:xfrm>
            <a:off x="8001000" y="4953000"/>
            <a:ext cx="381000" cy="214313"/>
          </a:xfrm>
          <a:prstGeom prst="rect">
            <a:avLst/>
          </a:prstGeom>
          <a:noFill/>
          <a:ln w="9525">
            <a:noFill/>
            <a:miter lim="800000"/>
            <a:headEnd/>
            <a:tailEnd/>
          </a:ln>
        </p:spPr>
        <p:txBody>
          <a:bodyPr>
            <a:spAutoFit/>
          </a:bodyPr>
          <a:lstStyle/>
          <a:p>
            <a:pPr>
              <a:spcBef>
                <a:spcPct val="50000"/>
              </a:spcBef>
            </a:pPr>
            <a:r>
              <a:rPr lang="en-US" sz="800"/>
              <a:t>B3</a:t>
            </a:r>
          </a:p>
        </p:txBody>
      </p:sp>
      <p:sp>
        <p:nvSpPr>
          <p:cNvPr id="16404" name="Text Box 22"/>
          <p:cNvSpPr txBox="1">
            <a:spLocks noChangeArrowheads="1"/>
          </p:cNvSpPr>
          <p:nvPr/>
        </p:nvSpPr>
        <p:spPr bwMode="auto">
          <a:xfrm>
            <a:off x="4191000" y="5181600"/>
            <a:ext cx="381000" cy="400050"/>
          </a:xfrm>
          <a:prstGeom prst="rect">
            <a:avLst/>
          </a:prstGeom>
          <a:noFill/>
          <a:ln w="9525">
            <a:noFill/>
            <a:miter lim="800000"/>
            <a:headEnd/>
            <a:tailEnd/>
          </a:ln>
        </p:spPr>
        <p:txBody>
          <a:bodyPr>
            <a:spAutoFit/>
          </a:bodyPr>
          <a:lstStyle/>
          <a:p>
            <a:pPr>
              <a:spcBef>
                <a:spcPct val="50000"/>
              </a:spcBef>
            </a:pPr>
            <a:r>
              <a:rPr lang="en-AU" altLang="zh-CN" sz="2000">
                <a:ea typeface="SimSun" pitchFamily="2" charset="-122"/>
              </a:rPr>
              <a:t>A</a:t>
            </a:r>
            <a:r>
              <a:rPr lang="en-US" altLang="zh-CN" sz="2000">
                <a:ea typeface="SimSun" pitchFamily="2" charset="-122"/>
              </a:rPr>
              <a:t>’</a:t>
            </a:r>
            <a:endParaRPr lang="en-US" sz="2000">
              <a:ea typeface="SimSun" pitchFamily="2" charset="-122"/>
            </a:endParaRPr>
          </a:p>
        </p:txBody>
      </p:sp>
      <p:sp>
        <p:nvSpPr>
          <p:cNvPr id="16405" name="Text Box 23"/>
          <p:cNvSpPr txBox="1">
            <a:spLocks noChangeArrowheads="1"/>
          </p:cNvSpPr>
          <p:nvPr/>
        </p:nvSpPr>
        <p:spPr bwMode="auto">
          <a:xfrm>
            <a:off x="5715000" y="4876800"/>
            <a:ext cx="381000" cy="400050"/>
          </a:xfrm>
          <a:prstGeom prst="rect">
            <a:avLst/>
          </a:prstGeom>
          <a:noFill/>
          <a:ln w="9525">
            <a:noFill/>
            <a:miter lim="800000"/>
            <a:headEnd/>
            <a:tailEnd/>
          </a:ln>
        </p:spPr>
        <p:txBody>
          <a:bodyPr>
            <a:spAutoFit/>
          </a:bodyPr>
          <a:lstStyle/>
          <a:p>
            <a:pPr>
              <a:spcBef>
                <a:spcPct val="50000"/>
              </a:spcBef>
            </a:pPr>
            <a:r>
              <a:rPr lang="en-US" altLang="zh-CN" sz="2000">
                <a:ea typeface="SimSun" pitchFamily="2" charset="-122"/>
              </a:rPr>
              <a:t>B’</a:t>
            </a:r>
            <a:endParaRPr lang="en-US" sz="2000">
              <a:ea typeface="SimSun" pitchFamily="2" charset="-122"/>
            </a:endParaRPr>
          </a:p>
        </p:txBody>
      </p:sp>
      <p:sp>
        <p:nvSpPr>
          <p:cNvPr id="16406" name="Text Box 24"/>
          <p:cNvSpPr txBox="1">
            <a:spLocks noChangeArrowheads="1"/>
          </p:cNvSpPr>
          <p:nvPr/>
        </p:nvSpPr>
        <p:spPr bwMode="auto">
          <a:xfrm>
            <a:off x="7162800" y="5562600"/>
            <a:ext cx="381000" cy="400050"/>
          </a:xfrm>
          <a:prstGeom prst="rect">
            <a:avLst/>
          </a:prstGeom>
          <a:noFill/>
          <a:ln w="9525">
            <a:noFill/>
            <a:miter lim="800000"/>
            <a:headEnd/>
            <a:tailEnd/>
          </a:ln>
        </p:spPr>
        <p:txBody>
          <a:bodyPr>
            <a:spAutoFit/>
          </a:bodyPr>
          <a:lstStyle/>
          <a:p>
            <a:pPr>
              <a:spcBef>
                <a:spcPct val="50000"/>
              </a:spcBef>
            </a:pPr>
            <a:r>
              <a:rPr lang="en-US" altLang="zh-CN" sz="2000">
                <a:ea typeface="SimSun" pitchFamily="2" charset="-122"/>
              </a:rPr>
              <a:t>E’</a:t>
            </a:r>
            <a:endParaRPr lang="en-US" sz="2000">
              <a:ea typeface="SimSun" pitchFamily="2" charset="-122"/>
            </a:endParaRPr>
          </a:p>
        </p:txBody>
      </p:sp>
      <p:sp>
        <p:nvSpPr>
          <p:cNvPr id="16407" name="Oval 25"/>
          <p:cNvSpPr>
            <a:spLocks noChangeArrowheads="1"/>
          </p:cNvSpPr>
          <p:nvPr/>
        </p:nvSpPr>
        <p:spPr bwMode="auto">
          <a:xfrm>
            <a:off x="1600200" y="4648200"/>
            <a:ext cx="1143000" cy="990600"/>
          </a:xfrm>
          <a:prstGeom prst="ellipse">
            <a:avLst/>
          </a:prstGeom>
          <a:noFill/>
          <a:ln w="9525">
            <a:solidFill>
              <a:schemeClr val="tx1"/>
            </a:solidFill>
            <a:round/>
            <a:headEnd/>
            <a:tailEnd/>
          </a:ln>
        </p:spPr>
        <p:txBody>
          <a:bodyPr wrap="none" anchor="ctr"/>
          <a:lstStyle/>
          <a:p>
            <a:endParaRPr lang="en-IN"/>
          </a:p>
        </p:txBody>
      </p:sp>
      <p:sp>
        <p:nvSpPr>
          <p:cNvPr id="16408" name="Text Box 26"/>
          <p:cNvSpPr txBox="1">
            <a:spLocks noChangeArrowheads="1"/>
          </p:cNvSpPr>
          <p:nvPr/>
        </p:nvSpPr>
        <p:spPr bwMode="auto">
          <a:xfrm>
            <a:off x="2133600" y="5638800"/>
            <a:ext cx="381000" cy="396875"/>
          </a:xfrm>
          <a:prstGeom prst="rect">
            <a:avLst/>
          </a:prstGeom>
          <a:noFill/>
          <a:ln w="9525">
            <a:noFill/>
            <a:miter lim="800000"/>
            <a:headEnd/>
            <a:tailEnd/>
          </a:ln>
        </p:spPr>
        <p:txBody>
          <a:bodyPr>
            <a:spAutoFit/>
          </a:bodyPr>
          <a:lstStyle/>
          <a:p>
            <a:pPr>
              <a:spcBef>
                <a:spcPct val="50000"/>
              </a:spcBef>
            </a:pPr>
            <a:r>
              <a:rPr lang="en-US" altLang="zh-CN" sz="2000">
                <a:ea typeface="SimSun" pitchFamily="2" charset="-122"/>
              </a:rPr>
              <a:t>E</a:t>
            </a:r>
            <a:endParaRPr lang="en-US" sz="2000">
              <a:ea typeface="SimSun" pitchFamily="2" charset="-122"/>
            </a:endParaRPr>
          </a:p>
        </p:txBody>
      </p:sp>
      <p:sp>
        <p:nvSpPr>
          <p:cNvPr id="16409" name="AutoShape 28"/>
          <p:cNvSpPr>
            <a:spLocks noChangeArrowheads="1"/>
          </p:cNvSpPr>
          <p:nvPr/>
        </p:nvSpPr>
        <p:spPr bwMode="auto">
          <a:xfrm>
            <a:off x="2971800" y="5029200"/>
            <a:ext cx="457200" cy="228600"/>
          </a:xfrm>
          <a:prstGeom prst="rightArrow">
            <a:avLst>
              <a:gd name="adj1" fmla="val 50000"/>
              <a:gd name="adj2" fmla="val 50000"/>
            </a:avLst>
          </a:prstGeom>
          <a:noFill/>
          <a:ln w="9525">
            <a:solidFill>
              <a:schemeClr val="tx1"/>
            </a:solidFill>
            <a:miter lim="800000"/>
            <a:headEnd/>
            <a:tailEnd/>
          </a:ln>
        </p:spPr>
        <p:txBody>
          <a:bodyPr wrap="none" anchor="ctr"/>
          <a:lstStyle/>
          <a:p>
            <a:endParaRPr lang="en-IN"/>
          </a:p>
        </p:txBody>
      </p:sp>
      <p:sp>
        <p:nvSpPr>
          <p:cNvPr id="16410" name="Text Box 29"/>
          <p:cNvSpPr txBox="1">
            <a:spLocks noChangeArrowheads="1"/>
          </p:cNvSpPr>
          <p:nvPr/>
        </p:nvSpPr>
        <p:spPr bwMode="auto">
          <a:xfrm>
            <a:off x="1752600" y="4953000"/>
            <a:ext cx="381000" cy="366713"/>
          </a:xfrm>
          <a:prstGeom prst="rect">
            <a:avLst/>
          </a:prstGeom>
          <a:noFill/>
          <a:ln w="9525">
            <a:noFill/>
            <a:miter lim="800000"/>
            <a:headEnd/>
            <a:tailEnd/>
          </a:ln>
        </p:spPr>
        <p:txBody>
          <a:bodyPr>
            <a:spAutoFit/>
          </a:bodyPr>
          <a:lstStyle/>
          <a:p>
            <a:pPr>
              <a:spcBef>
                <a:spcPct val="50000"/>
              </a:spcBef>
            </a:pPr>
            <a:r>
              <a:rPr lang="en-US"/>
              <a:t>A</a:t>
            </a:r>
          </a:p>
        </p:txBody>
      </p:sp>
      <p:sp>
        <p:nvSpPr>
          <p:cNvPr id="16411" name="Text Box 30"/>
          <p:cNvSpPr txBox="1">
            <a:spLocks noChangeArrowheads="1"/>
          </p:cNvSpPr>
          <p:nvPr/>
        </p:nvSpPr>
        <p:spPr bwMode="auto">
          <a:xfrm>
            <a:off x="2286000" y="4953000"/>
            <a:ext cx="609600" cy="366713"/>
          </a:xfrm>
          <a:prstGeom prst="rect">
            <a:avLst/>
          </a:prstGeom>
          <a:noFill/>
          <a:ln w="9525">
            <a:noFill/>
            <a:miter lim="800000"/>
            <a:headEnd/>
            <a:tailEnd/>
          </a:ln>
        </p:spPr>
        <p:txBody>
          <a:bodyPr>
            <a:spAutoFit/>
          </a:bodyPr>
          <a:lstStyle/>
          <a:p>
            <a:pPr>
              <a:spcBef>
                <a:spcPct val="50000"/>
              </a:spcBef>
            </a:pPr>
            <a:r>
              <a:rPr lang="en-US"/>
              <a:t>B</a:t>
            </a:r>
          </a:p>
        </p:txBody>
      </p:sp>
      <p:sp>
        <p:nvSpPr>
          <p:cNvPr id="16412" name="Oval 32"/>
          <p:cNvSpPr>
            <a:spLocks noChangeArrowheads="1"/>
          </p:cNvSpPr>
          <p:nvPr/>
        </p:nvSpPr>
        <p:spPr bwMode="auto">
          <a:xfrm>
            <a:off x="7086600" y="4267200"/>
            <a:ext cx="1447800" cy="1371600"/>
          </a:xfrm>
          <a:prstGeom prst="ellipse">
            <a:avLst/>
          </a:prstGeom>
          <a:noFill/>
          <a:ln w="9525">
            <a:solidFill>
              <a:schemeClr val="tx1"/>
            </a:solidFill>
            <a:round/>
            <a:headEnd/>
            <a:tailEnd/>
          </a:ln>
        </p:spPr>
        <p:txBody>
          <a:bodyPr wrap="none" anchor="ctr"/>
          <a:lstStyle/>
          <a:p>
            <a:endParaRPr lang="en-IN"/>
          </a:p>
        </p:txBody>
      </p:sp>
      <p:sp>
        <p:nvSpPr>
          <p:cNvPr id="16413" name="AutoShape 33"/>
          <p:cNvSpPr>
            <a:spLocks noChangeArrowheads="1"/>
          </p:cNvSpPr>
          <p:nvPr/>
        </p:nvSpPr>
        <p:spPr bwMode="auto">
          <a:xfrm>
            <a:off x="6553200" y="4876800"/>
            <a:ext cx="457200" cy="228600"/>
          </a:xfrm>
          <a:prstGeom prst="rightArrow">
            <a:avLst>
              <a:gd name="adj1" fmla="val 50000"/>
              <a:gd name="adj2" fmla="val 50000"/>
            </a:avLst>
          </a:prstGeom>
          <a:noFill/>
          <a:ln w="9525">
            <a:solidFill>
              <a:schemeClr val="tx1"/>
            </a:solidFill>
            <a:miter lim="800000"/>
            <a:headEnd/>
            <a:tailEnd/>
          </a:ln>
        </p:spPr>
        <p:txBody>
          <a:bodyPr wrap="none" anchor="ctr"/>
          <a:lstStyle/>
          <a:p>
            <a:endParaRPr lang="en-IN"/>
          </a:p>
        </p:txBody>
      </p:sp>
      <p:sp>
        <p:nvSpPr>
          <p:cNvPr id="16414" name="Date Placeholder 3"/>
          <p:cNvSpPr>
            <a:spLocks noGrp="1"/>
          </p:cNvSpPr>
          <p:nvPr>
            <p:ph type="dt" sz="quarter" idx="10"/>
          </p:nvPr>
        </p:nvSpPr>
        <p:spPr>
          <a:noFill/>
        </p:spPr>
        <p:txBody>
          <a:bodyPr/>
          <a:lstStyle/>
          <a:p>
            <a:fld id="{513B7718-93E1-4160-BD20-8F07760373E6}"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112F4C7A-1B01-465A-A8F0-6C7D550A8F41}" type="slidenum">
              <a:rPr lang="en-US" smtClean="0"/>
              <a:pPr/>
              <a:t>19</a:t>
            </a:fld>
            <a:endParaRPr lang="en-US" smtClean="0"/>
          </a:p>
        </p:txBody>
      </p:sp>
      <p:sp>
        <p:nvSpPr>
          <p:cNvPr id="18435" name="Rectangle 2"/>
          <p:cNvSpPr>
            <a:spLocks noGrp="1" noChangeArrowheads="1"/>
          </p:cNvSpPr>
          <p:nvPr>
            <p:ph type="title"/>
          </p:nvPr>
        </p:nvSpPr>
        <p:spPr/>
        <p:txBody>
          <a:bodyPr/>
          <a:lstStyle/>
          <a:p>
            <a:pPr algn="l"/>
            <a:r>
              <a:rPr lang="en-US" sz="3200" smtClean="0">
                <a:solidFill>
                  <a:srgbClr val="660066"/>
                </a:solidFill>
              </a:rPr>
              <a:t>Updating (4/4)</a:t>
            </a:r>
            <a:endParaRPr lang="en-US" sz="3200" smtClean="0"/>
          </a:p>
        </p:txBody>
      </p:sp>
      <p:sp>
        <p:nvSpPr>
          <p:cNvPr id="18436" name="Rectangle 3"/>
          <p:cNvSpPr>
            <a:spLocks noGrp="1" noChangeArrowheads="1"/>
          </p:cNvSpPr>
          <p:nvPr>
            <p:ph type="body" idx="1"/>
          </p:nvPr>
        </p:nvSpPr>
        <p:spPr>
          <a:xfrm>
            <a:off x="1066800" y="5791200"/>
            <a:ext cx="7543800" cy="304800"/>
          </a:xfrm>
          <a:noFill/>
        </p:spPr>
        <p:txBody>
          <a:bodyPr/>
          <a:lstStyle/>
          <a:p>
            <a:pPr>
              <a:lnSpc>
                <a:spcPct val="90000"/>
              </a:lnSpc>
              <a:buFont typeface="Wingdings" pitchFamily="2" charset="2"/>
              <a:buNone/>
            </a:pPr>
            <a:r>
              <a:rPr lang="en-US" sz="1800" smtClean="0">
                <a:ea typeface="SimSun" pitchFamily="2" charset="-122"/>
              </a:rPr>
              <a:t>Table 1: Update of English WordNet Affect using SentiWordNet and VerbNet</a:t>
            </a:r>
          </a:p>
          <a:p>
            <a:pPr>
              <a:lnSpc>
                <a:spcPct val="90000"/>
              </a:lnSpc>
              <a:buFont typeface="Wingdings" pitchFamily="2" charset="2"/>
              <a:buNone/>
            </a:pPr>
            <a:endParaRPr lang="en-US" sz="1800" smtClean="0">
              <a:ea typeface="SimSun" pitchFamily="2" charset="-122"/>
            </a:endParaRPr>
          </a:p>
        </p:txBody>
      </p:sp>
      <p:graphicFrame>
        <p:nvGraphicFramePr>
          <p:cNvPr id="202826" name="Group 74"/>
          <p:cNvGraphicFramePr>
            <a:graphicFrameLocks noGrp="1"/>
          </p:cNvGraphicFramePr>
          <p:nvPr/>
        </p:nvGraphicFramePr>
        <p:xfrm>
          <a:off x="1371600" y="2286000"/>
          <a:ext cx="6858000" cy="3238278"/>
        </p:xfrm>
        <a:graphic>
          <a:graphicData uri="http://schemas.openxmlformats.org/drawingml/2006/table">
            <a:tbl>
              <a:tblPr/>
              <a:tblGrid>
                <a:gridCol w="1714500"/>
                <a:gridCol w="1714500"/>
                <a:gridCol w="1714500"/>
                <a:gridCol w="1714500"/>
              </a:tblGrid>
              <a:tr h="98015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chemeClr val="tx1"/>
                          </a:solidFill>
                          <a:effectLst/>
                          <a:latin typeface="Verdana" pitchFamily="34" charset="0"/>
                          <a:cs typeface="Arial" pitchFamily="34" charset="0"/>
                        </a:rPr>
                        <a:t>WAL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chemeClr val="tx1"/>
                          </a:solidFill>
                          <a:effectLst/>
                          <a:latin typeface="Verdana" pitchFamily="34" charset="0"/>
                          <a:cs typeface="Arial" pitchFamily="34" charset="0"/>
                        </a:rPr>
                        <a:t>Before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chemeClr val="tx1"/>
                          </a:solidFill>
                          <a:effectLst/>
                          <a:latin typeface="Verdana" pitchFamily="34" charset="0"/>
                          <a:cs typeface="Arial" pitchFamily="34" charset="0"/>
                        </a:rPr>
                        <a:t>Update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chemeClr val="tx1"/>
                          </a:solidFill>
                          <a:effectLst/>
                          <a:latin typeface="Verdana" pitchFamily="34" charset="0"/>
                          <a:cs typeface="Arial" pitchFamily="34" charset="0"/>
                        </a:rPr>
                        <a:t>Words (</a:t>
                      </a:r>
                      <a:r>
                        <a:rPr kumimoji="0" lang="en-US" sz="1400" b="0" i="0" u="none" strike="noStrike" cap="none" normalizeH="0" baseline="0" dirty="0" err="1" smtClean="0">
                          <a:ln>
                            <a:noFill/>
                          </a:ln>
                          <a:solidFill>
                            <a:schemeClr val="tx1"/>
                          </a:solidFill>
                          <a:effectLst/>
                          <a:latin typeface="Verdana" pitchFamily="34" charset="0"/>
                          <a:cs typeface="Arial" pitchFamily="34" charset="0"/>
                        </a:rPr>
                        <a:t>Synsets</a:t>
                      </a:r>
                      <a:r>
                        <a:rPr kumimoji="0" lang="en-US" sz="1400" b="0" i="0" u="none" strike="noStrike" cap="none" normalizeH="0" baseline="0" dirty="0" smtClean="0">
                          <a:ln>
                            <a:noFill/>
                          </a:ln>
                          <a:solidFill>
                            <a:schemeClr val="tx1"/>
                          </a:solidFill>
                          <a:effectLst/>
                          <a:latin typeface="Verdana"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chemeClr val="tx1"/>
                          </a:solidFill>
                          <a:effectLst/>
                          <a:latin typeface="Verdana" pitchFamily="34" charset="0"/>
                          <a:cs typeface="Arial" pitchFamily="34" charset="0"/>
                        </a:rPr>
                        <a:t>After Update using SW</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chemeClr val="tx1"/>
                          </a:solidFill>
                          <a:effectLst/>
                          <a:latin typeface="Verdana" pitchFamily="34" charset="0"/>
                          <a:cs typeface="Arial" pitchFamily="34" charset="0"/>
                        </a:rPr>
                        <a:t>Words (Verb </a:t>
                      </a:r>
                      <a:r>
                        <a:rPr kumimoji="0" lang="en-US" sz="1400" b="0" i="0" u="none" strike="noStrike" cap="none" normalizeH="0" baseline="0" dirty="0" err="1" smtClean="0">
                          <a:ln>
                            <a:noFill/>
                          </a:ln>
                          <a:solidFill>
                            <a:schemeClr val="tx1"/>
                          </a:solidFill>
                          <a:effectLst/>
                          <a:latin typeface="Verdana" pitchFamily="34" charset="0"/>
                          <a:cs typeface="Arial" pitchFamily="34" charset="0"/>
                        </a:rPr>
                        <a:t>Synsets</a:t>
                      </a:r>
                      <a:r>
                        <a:rPr kumimoji="0" lang="en-US" sz="1400" b="0" i="0" u="none" strike="noStrike" cap="none" normalizeH="0" baseline="0" dirty="0" smtClean="0">
                          <a:ln>
                            <a:noFill/>
                          </a:ln>
                          <a:solidFill>
                            <a:schemeClr val="tx1"/>
                          </a:solidFill>
                          <a:effectLst/>
                          <a:latin typeface="Verdana"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chemeClr val="tx1"/>
                          </a:solidFill>
                          <a:effectLst/>
                          <a:latin typeface="Verdana" pitchFamily="34" charset="0"/>
                          <a:cs typeface="Arial" pitchFamily="34" charset="0"/>
                        </a:rPr>
                        <a:t>After Update using VN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chemeClr val="tx1"/>
                          </a:solidFill>
                          <a:effectLst/>
                          <a:latin typeface="Verdana" pitchFamily="34" charset="0"/>
                          <a:cs typeface="Arial" pitchFamily="34" charset="0"/>
                        </a:rPr>
                        <a:t>Words (Verb </a:t>
                      </a:r>
                      <a:r>
                        <a:rPr kumimoji="0" lang="en-US" sz="1400" b="0" i="0" u="none" strike="noStrike" cap="none" normalizeH="0" baseline="0" dirty="0" err="1" smtClean="0">
                          <a:ln>
                            <a:noFill/>
                          </a:ln>
                          <a:solidFill>
                            <a:schemeClr val="tx1"/>
                          </a:solidFill>
                          <a:effectLst/>
                          <a:latin typeface="Verdana" pitchFamily="34" charset="0"/>
                          <a:cs typeface="Arial" pitchFamily="34" charset="0"/>
                        </a:rPr>
                        <a:t>Synsets</a:t>
                      </a:r>
                      <a:r>
                        <a:rPr kumimoji="0" lang="en-US" sz="1400" b="0" i="0" u="none" strike="noStrike" cap="none" normalizeH="0" baseline="0" dirty="0" smtClean="0">
                          <a:ln>
                            <a:noFill/>
                          </a:ln>
                          <a:solidFill>
                            <a:schemeClr val="tx1"/>
                          </a:solidFill>
                          <a:effectLst/>
                          <a:latin typeface="Verdana"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12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pitchFamily="34" charset="0"/>
                        </a:rPr>
                        <a:t>Anger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AU" altLang="zh-CN"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318 (128)</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544 (39)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AU" altLang="zh-CN" sz="1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765 (56)</a:t>
                      </a:r>
                      <a:endParaRPr kumimoji="0" lang="en-US" sz="14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12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pitchFamily="34" charset="0"/>
                        </a:rPr>
                        <a:t>Disgust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AU" altLang="zh-CN"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72 (20)</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104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AU" altLang="zh-CN" sz="1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195 (25)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12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pitchFamily="34" charset="0"/>
                        </a:rPr>
                        <a:t>Fear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208 (83)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371 (32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AU" altLang="zh-CN" sz="1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566 (51)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12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pitchFamily="34" charset="0"/>
                        </a:rPr>
                        <a:t>Joy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539 (228)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904 (44)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AU" altLang="zh-CN"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1824 (69)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12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pitchFamily="34" charset="0"/>
                        </a:rPr>
                        <a:t>Sad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309 (124)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309 (28)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AU" altLang="zh-CN"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852 (39)</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12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pitchFamily="34" charset="0"/>
                        </a:rPr>
                        <a:t>Surprise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90 (29)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99 (28)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AU" altLang="zh-CN"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260 (53)</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79" name="Date Placeholder 3"/>
          <p:cNvSpPr>
            <a:spLocks noGrp="1"/>
          </p:cNvSpPr>
          <p:nvPr>
            <p:ph type="dt" sz="quarter" idx="10"/>
          </p:nvPr>
        </p:nvSpPr>
        <p:spPr>
          <a:noFill/>
        </p:spPr>
        <p:txBody>
          <a:bodyPr/>
          <a:lstStyle/>
          <a:p>
            <a:fld id="{8E180C45-F882-40AA-BF2A-6A97652D97A9}"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Development in NLP</a:t>
            </a:r>
            <a:endParaRPr lang="en-US" dirty="0"/>
          </a:p>
        </p:txBody>
      </p:sp>
      <p:sp>
        <p:nvSpPr>
          <p:cNvPr id="3" name="Content Placeholder 2"/>
          <p:cNvSpPr>
            <a:spLocks noGrp="1"/>
          </p:cNvSpPr>
          <p:nvPr>
            <p:ph idx="1"/>
          </p:nvPr>
        </p:nvSpPr>
        <p:spPr/>
        <p:txBody>
          <a:bodyPr/>
          <a:lstStyle/>
          <a:p>
            <a:r>
              <a:rPr lang="en-US" dirty="0" smtClean="0"/>
              <a:t>International Projects</a:t>
            </a:r>
          </a:p>
          <a:p>
            <a:pPr lvl="1"/>
            <a:r>
              <a:rPr lang="en-US" dirty="0" smtClean="0"/>
              <a:t>"Strategic India-Japan Cooperative </a:t>
            </a:r>
            <a:r>
              <a:rPr lang="en-US" dirty="0" err="1" smtClean="0"/>
              <a:t>Programme</a:t>
            </a:r>
            <a:r>
              <a:rPr lang="en-US" dirty="0" smtClean="0"/>
              <a:t>-Project" in the area of multidisciplinary ICT,</a:t>
            </a:r>
            <a:br>
              <a:rPr lang="en-US" dirty="0" smtClean="0"/>
            </a:br>
            <a:r>
              <a:rPr lang="en-US" dirty="0" smtClean="0"/>
              <a:t>Project Entitled:: "</a:t>
            </a:r>
            <a:r>
              <a:rPr lang="en-US" b="1" i="1" dirty="0" smtClean="0"/>
              <a:t>Sentiment Analysis where AI meets Psychology</a:t>
            </a:r>
            <a:r>
              <a:rPr lang="en-US" dirty="0" smtClean="0"/>
              <a:t>" </a:t>
            </a:r>
            <a:br>
              <a:rPr lang="en-US" dirty="0" smtClean="0"/>
            </a:br>
            <a:r>
              <a:rPr lang="en-US" dirty="0" smtClean="0"/>
              <a:t>Research Leader in Japan:: Professor Manabu Okumura, Precision and Intelligence Laboratory; Tokyo Institute of Technology, Japan </a:t>
            </a:r>
            <a:br>
              <a:rPr lang="en-US" dirty="0" smtClean="0"/>
            </a:br>
            <a:endParaRPr lang="en-US" dirty="0"/>
          </a:p>
        </p:txBody>
      </p:sp>
      <p:sp>
        <p:nvSpPr>
          <p:cNvPr id="4" name="Date Placeholder 3"/>
          <p:cNvSpPr>
            <a:spLocks noGrp="1"/>
          </p:cNvSpPr>
          <p:nvPr>
            <p:ph type="dt" sz="half" idx="10"/>
          </p:nvPr>
        </p:nvSpPr>
        <p:spPr/>
        <p:txBody>
          <a:bodyPr/>
          <a:lstStyle/>
          <a:p>
            <a:pPr>
              <a:defRPr/>
            </a:pPr>
            <a:fld id="{3DDDC4BB-55FD-44C5-8064-5A6786C43C91}" type="datetime1">
              <a:rPr lang="en-US" smtClean="0"/>
              <a:pPr>
                <a:defRPr/>
              </a:pPr>
              <a:t>5/20/2011</a:t>
            </a:fld>
            <a:endParaRPr lang="en-US"/>
          </a:p>
        </p:txBody>
      </p:sp>
      <p:sp>
        <p:nvSpPr>
          <p:cNvPr id="5" name="Slide Number Placeholder 4"/>
          <p:cNvSpPr>
            <a:spLocks noGrp="1"/>
          </p:cNvSpPr>
          <p:nvPr>
            <p:ph type="sldNum" sz="quarter" idx="12"/>
          </p:nvPr>
        </p:nvSpPr>
        <p:spPr/>
        <p:txBody>
          <a:bodyPr/>
          <a:lstStyle/>
          <a:p>
            <a:pPr>
              <a:defRPr/>
            </a:pPr>
            <a:fld id="{D5311F40-7EA4-47E3-8A15-6C553880E2F9}"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F6F5094C-E5DB-4C6A-BE2D-0BBDB3A84015}" type="slidenum">
              <a:rPr lang="en-US" smtClean="0"/>
              <a:pPr/>
              <a:t>20</a:t>
            </a:fld>
            <a:endParaRPr lang="en-US" smtClean="0"/>
          </a:p>
        </p:txBody>
      </p:sp>
      <p:sp>
        <p:nvSpPr>
          <p:cNvPr id="19459" name="Rectangle 2"/>
          <p:cNvSpPr>
            <a:spLocks noGrp="1" noChangeArrowheads="1"/>
          </p:cNvSpPr>
          <p:nvPr>
            <p:ph type="title" idx="4294967295"/>
          </p:nvPr>
        </p:nvSpPr>
        <p:spPr/>
        <p:txBody>
          <a:bodyPr/>
          <a:lstStyle/>
          <a:p>
            <a:pPr algn="l"/>
            <a:r>
              <a:rPr lang="en-US" sz="3200" smtClean="0">
                <a:solidFill>
                  <a:srgbClr val="660066"/>
                </a:solidFill>
              </a:rPr>
              <a:t>Emotion lexicon</a:t>
            </a:r>
          </a:p>
        </p:txBody>
      </p:sp>
      <p:sp>
        <p:nvSpPr>
          <p:cNvPr id="185347" name="Rectangle 3"/>
          <p:cNvSpPr>
            <a:spLocks noGrp="1" noChangeArrowheads="1"/>
          </p:cNvSpPr>
          <p:nvPr>
            <p:ph type="body" idx="4294967295"/>
          </p:nvPr>
        </p:nvSpPr>
        <p:spPr>
          <a:xfrm>
            <a:off x="1514475" y="2035175"/>
            <a:ext cx="6594475" cy="3736975"/>
          </a:xfrm>
        </p:spPr>
        <p:txBody>
          <a:bodyPr/>
          <a:lstStyle/>
          <a:p>
            <a:pPr>
              <a:lnSpc>
                <a:spcPct val="90000"/>
              </a:lnSpc>
              <a:defRPr/>
            </a:pPr>
            <a:r>
              <a:rPr lang="en-US" dirty="0" smtClean="0">
                <a:solidFill>
                  <a:schemeClr val="bg1">
                    <a:lumMod val="65000"/>
                  </a:schemeClr>
                </a:solidFill>
                <a:cs typeface="Mangal" pitchFamily="18" charset="0"/>
              </a:rPr>
              <a:t>Existing </a:t>
            </a:r>
            <a:r>
              <a:rPr lang="en-US" dirty="0">
                <a:solidFill>
                  <a:schemeClr val="bg1">
                    <a:lumMod val="65000"/>
                  </a:schemeClr>
                </a:solidFill>
                <a:cs typeface="Mangal" pitchFamily="18" charset="0"/>
              </a:rPr>
              <a:t>Resources</a:t>
            </a:r>
          </a:p>
          <a:p>
            <a:pPr>
              <a:lnSpc>
                <a:spcPct val="90000"/>
              </a:lnSpc>
              <a:defRPr/>
            </a:pPr>
            <a:r>
              <a:rPr lang="en-US" dirty="0">
                <a:solidFill>
                  <a:srgbClr val="002060"/>
                </a:solidFill>
                <a:cs typeface="Mangal" pitchFamily="18" charset="0"/>
              </a:rPr>
              <a:t>Development</a:t>
            </a:r>
          </a:p>
          <a:p>
            <a:pPr>
              <a:lnSpc>
                <a:spcPct val="90000"/>
              </a:lnSpc>
              <a:buFont typeface="Wingdings" pitchFamily="2" charset="2"/>
              <a:buNone/>
              <a:defRPr/>
            </a:pPr>
            <a:r>
              <a:rPr lang="en-US" dirty="0">
                <a:solidFill>
                  <a:schemeClr val="bg1">
                    <a:lumMod val="65000"/>
                  </a:schemeClr>
                </a:solidFill>
                <a:cs typeface="Mangal" pitchFamily="18" charset="0"/>
              </a:rPr>
              <a:t>   </a:t>
            </a:r>
            <a:r>
              <a:rPr lang="en-US" sz="2400" dirty="0">
                <a:solidFill>
                  <a:schemeClr val="bg1">
                    <a:lumMod val="65000"/>
                  </a:schemeClr>
                </a:solidFill>
                <a:cs typeface="Mangal" pitchFamily="18" charset="0"/>
              </a:rPr>
              <a:t>- Updating</a:t>
            </a:r>
          </a:p>
          <a:p>
            <a:pPr>
              <a:lnSpc>
                <a:spcPct val="90000"/>
              </a:lnSpc>
              <a:buFont typeface="Wingdings" pitchFamily="2" charset="2"/>
              <a:buNone/>
              <a:defRPr/>
            </a:pPr>
            <a:r>
              <a:rPr lang="en-US" sz="2400" dirty="0">
                <a:solidFill>
                  <a:srgbClr val="002060"/>
                </a:solidFill>
                <a:cs typeface="Mangal" pitchFamily="18" charset="0"/>
              </a:rPr>
              <a:t>    - Translation</a:t>
            </a:r>
          </a:p>
          <a:p>
            <a:pPr>
              <a:lnSpc>
                <a:spcPct val="90000"/>
              </a:lnSpc>
              <a:buFont typeface="Wingdings" pitchFamily="2" charset="2"/>
              <a:buNone/>
              <a:defRPr/>
            </a:pPr>
            <a:r>
              <a:rPr lang="en-US" sz="2400" dirty="0">
                <a:solidFill>
                  <a:schemeClr val="bg1">
                    <a:lumMod val="50000"/>
                  </a:schemeClr>
                </a:solidFill>
                <a:cs typeface="Mangal" pitchFamily="18" charset="0"/>
              </a:rPr>
              <a:t>    - Sense Disambiguation</a:t>
            </a:r>
            <a:endParaRPr lang="en-US" dirty="0">
              <a:solidFill>
                <a:schemeClr val="bg1">
                  <a:lumMod val="50000"/>
                </a:schemeClr>
              </a:solidFill>
              <a:cs typeface="Mangal" pitchFamily="18" charset="0"/>
            </a:endParaRPr>
          </a:p>
          <a:p>
            <a:pPr>
              <a:lnSpc>
                <a:spcPct val="90000"/>
              </a:lnSpc>
              <a:defRPr/>
            </a:pPr>
            <a:r>
              <a:rPr lang="en-US" dirty="0" smtClean="0">
                <a:solidFill>
                  <a:schemeClr val="bg1">
                    <a:lumMod val="50000"/>
                  </a:schemeClr>
                </a:solidFill>
              </a:rPr>
              <a:t>Evaluation</a:t>
            </a:r>
            <a:endParaRPr lang="en-US" dirty="0">
              <a:solidFill>
                <a:schemeClr val="bg1">
                  <a:lumMod val="50000"/>
                </a:schemeClr>
              </a:solidFill>
            </a:endParaRPr>
          </a:p>
        </p:txBody>
      </p:sp>
      <p:pic>
        <p:nvPicPr>
          <p:cNvPr id="19461"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
        <p:nvSpPr>
          <p:cNvPr id="19462" name="Date Placeholder 3"/>
          <p:cNvSpPr>
            <a:spLocks noGrp="1"/>
          </p:cNvSpPr>
          <p:nvPr>
            <p:ph type="dt" sz="quarter" idx="10"/>
          </p:nvPr>
        </p:nvSpPr>
        <p:spPr>
          <a:noFill/>
        </p:spPr>
        <p:txBody>
          <a:bodyPr/>
          <a:lstStyle/>
          <a:p>
            <a:fld id="{2FBA3D60-8501-4F4B-B088-77A31CCEF44C}"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6EBA9733-5695-4DAE-9543-38EFA82B4D75}" type="slidenum">
              <a:rPr lang="en-US" smtClean="0"/>
              <a:pPr/>
              <a:t>21</a:t>
            </a:fld>
            <a:endParaRPr lang="en-US" smtClean="0"/>
          </a:p>
        </p:txBody>
      </p:sp>
      <p:sp>
        <p:nvSpPr>
          <p:cNvPr id="20483" name="Rectangle 2"/>
          <p:cNvSpPr>
            <a:spLocks noGrp="1" noChangeArrowheads="1"/>
          </p:cNvSpPr>
          <p:nvPr>
            <p:ph type="title"/>
          </p:nvPr>
        </p:nvSpPr>
        <p:spPr/>
        <p:txBody>
          <a:bodyPr/>
          <a:lstStyle/>
          <a:p>
            <a:pPr algn="l"/>
            <a:r>
              <a:rPr lang="en-US" sz="3200" smtClean="0">
                <a:solidFill>
                  <a:srgbClr val="660066"/>
                </a:solidFill>
              </a:rPr>
              <a:t>Translation (1/2)</a:t>
            </a:r>
          </a:p>
        </p:txBody>
      </p:sp>
      <p:sp>
        <p:nvSpPr>
          <p:cNvPr id="20484" name="Rectangle 3"/>
          <p:cNvSpPr>
            <a:spLocks noGrp="1" noChangeArrowheads="1"/>
          </p:cNvSpPr>
          <p:nvPr>
            <p:ph type="body" idx="1"/>
          </p:nvPr>
        </p:nvSpPr>
        <p:spPr>
          <a:xfrm>
            <a:off x="1066800" y="1981200"/>
            <a:ext cx="7543800" cy="4572000"/>
          </a:xfrm>
          <a:noFill/>
        </p:spPr>
        <p:txBody>
          <a:bodyPr/>
          <a:lstStyle/>
          <a:p>
            <a:pPr algn="just">
              <a:lnSpc>
                <a:spcPct val="90000"/>
              </a:lnSpc>
            </a:pPr>
            <a:r>
              <a:rPr lang="en-AU" altLang="zh-CN" sz="1800" dirty="0" err="1" smtClean="0">
                <a:ea typeface="SimSun" pitchFamily="2" charset="-122"/>
              </a:rPr>
              <a:t>Samsad</a:t>
            </a:r>
            <a:r>
              <a:rPr lang="en-AU" altLang="zh-CN" sz="1800" dirty="0" smtClean="0">
                <a:ea typeface="SimSun" pitchFamily="2" charset="-122"/>
              </a:rPr>
              <a:t> Bengali to English bilingual dictionary is available </a:t>
            </a:r>
          </a:p>
          <a:p>
            <a:pPr algn="just">
              <a:lnSpc>
                <a:spcPct val="90000"/>
              </a:lnSpc>
              <a:buFont typeface="Wingdings" pitchFamily="2" charset="2"/>
              <a:buNone/>
            </a:pPr>
            <a:r>
              <a:rPr lang="en-AU" altLang="zh-CN" sz="1800" dirty="0" smtClean="0">
                <a:ea typeface="SimSun" pitchFamily="2" charset="-122"/>
              </a:rPr>
              <a:t>    (</a:t>
            </a:r>
            <a:r>
              <a:rPr lang="en-US" altLang="zh-CN" sz="1800" dirty="0" smtClean="0">
                <a:ea typeface="SimSun" pitchFamily="2" charset="-122"/>
              </a:rPr>
              <a:t>http://home.uchicago.edu/~cbs2/banglainstruction.html)</a:t>
            </a:r>
            <a:endParaRPr lang="en-US" altLang="zh-CN" sz="1800" dirty="0" smtClean="0">
              <a:latin typeface="Times" charset="0"/>
              <a:ea typeface="SimSun" pitchFamily="2" charset="-122"/>
            </a:endParaRPr>
          </a:p>
          <a:p>
            <a:pPr algn="just">
              <a:lnSpc>
                <a:spcPct val="90000"/>
              </a:lnSpc>
              <a:buFont typeface="Wingdings" pitchFamily="2" charset="2"/>
              <a:buNone/>
            </a:pPr>
            <a:endParaRPr lang="en-AU" altLang="zh-CN" sz="1800" dirty="0" smtClean="0">
              <a:ea typeface="SimSun" pitchFamily="2" charset="-122"/>
            </a:endParaRPr>
          </a:p>
          <a:p>
            <a:pPr algn="just">
              <a:lnSpc>
                <a:spcPct val="90000"/>
              </a:lnSpc>
            </a:pPr>
            <a:r>
              <a:rPr lang="en-AU" altLang="zh-CN" sz="1800" dirty="0" smtClean="0">
                <a:ea typeface="SimSun" pitchFamily="2" charset="-122"/>
              </a:rPr>
              <a:t>English-to-Bengali bilingual </a:t>
            </a:r>
            <a:r>
              <a:rPr lang="en-AU" altLang="zh-CN" sz="1800" dirty="0" err="1" smtClean="0">
                <a:ea typeface="SimSun" pitchFamily="2" charset="-122"/>
              </a:rPr>
              <a:t>synset</a:t>
            </a:r>
            <a:r>
              <a:rPr lang="en-AU" altLang="zh-CN" sz="1800" dirty="0" smtClean="0">
                <a:ea typeface="SimSun" pitchFamily="2" charset="-122"/>
              </a:rPr>
              <a:t> based dictionary containing approximately 1,02,119 entries is being developed as part of the EILMT project </a:t>
            </a:r>
          </a:p>
          <a:p>
            <a:pPr algn="just">
              <a:lnSpc>
                <a:spcPct val="90000"/>
              </a:lnSpc>
              <a:buFont typeface="Wingdings" pitchFamily="2" charset="2"/>
              <a:buNone/>
            </a:pPr>
            <a:r>
              <a:rPr lang="en-AU" altLang="zh-CN" sz="1800" dirty="0" smtClean="0">
                <a:ea typeface="SimSun" pitchFamily="2" charset="-122"/>
              </a:rPr>
              <a:t>      (English to Indian Languages Machine Translation (EILMT) is a TDIL project undertaken by the consortium of different premier institutes and sponsored by MCIT, Govt. of India)</a:t>
            </a:r>
          </a:p>
          <a:p>
            <a:pPr algn="just">
              <a:lnSpc>
                <a:spcPct val="90000"/>
              </a:lnSpc>
            </a:pPr>
            <a:r>
              <a:rPr lang="en-AU" altLang="zh-CN" sz="1800" dirty="0" smtClean="0">
                <a:ea typeface="SimSun" pitchFamily="2" charset="-122"/>
              </a:rPr>
              <a:t>Convert the Affect word lists into Bengali using the dictionary  followed by manual updates</a:t>
            </a:r>
          </a:p>
          <a:p>
            <a:pPr algn="just">
              <a:lnSpc>
                <a:spcPct val="90000"/>
              </a:lnSpc>
            </a:pPr>
            <a:r>
              <a:rPr lang="en-AU" altLang="zh-CN" sz="1800" dirty="0" smtClean="0">
                <a:ea typeface="SimSun" pitchFamily="2" charset="-122"/>
              </a:rPr>
              <a:t>Word combinations or idioms are not translated automatically</a:t>
            </a:r>
          </a:p>
          <a:p>
            <a:pPr algn="just">
              <a:lnSpc>
                <a:spcPct val="90000"/>
              </a:lnSpc>
            </a:pPr>
            <a:r>
              <a:rPr lang="en-AU" altLang="zh-CN" sz="1800" dirty="0" smtClean="0">
                <a:ea typeface="SimSun" pitchFamily="2" charset="-122"/>
              </a:rPr>
              <a:t>Total number of non-translated words in the six emotion lists is 210 </a:t>
            </a:r>
          </a:p>
          <a:p>
            <a:pPr algn="just">
              <a:lnSpc>
                <a:spcPct val="90000"/>
              </a:lnSpc>
              <a:buFont typeface="Wingdings" pitchFamily="2" charset="2"/>
              <a:buNone/>
            </a:pPr>
            <a:r>
              <a:rPr lang="en-AU" altLang="zh-CN" sz="1800" dirty="0" smtClean="0">
                <a:ea typeface="SimSun" pitchFamily="2" charset="-122"/>
                <a:sym typeface="Wingdings" pitchFamily="2" charset="2"/>
              </a:rPr>
              <a:t>      figure is </a:t>
            </a:r>
            <a:r>
              <a:rPr lang="en-AU" altLang="zh-CN" sz="1800" dirty="0" smtClean="0">
                <a:ea typeface="SimSun" pitchFamily="2" charset="-122"/>
              </a:rPr>
              <a:t>comprehensible for manual translation </a:t>
            </a:r>
            <a:endParaRPr lang="en-US" sz="1800" dirty="0" smtClean="0"/>
          </a:p>
        </p:txBody>
      </p:sp>
      <p:sp>
        <p:nvSpPr>
          <p:cNvPr id="20485" name="Date Placeholder 3"/>
          <p:cNvSpPr>
            <a:spLocks noGrp="1"/>
          </p:cNvSpPr>
          <p:nvPr>
            <p:ph type="dt" sz="quarter" idx="10"/>
          </p:nvPr>
        </p:nvSpPr>
        <p:spPr>
          <a:noFill/>
        </p:spPr>
        <p:txBody>
          <a:bodyPr/>
          <a:lstStyle/>
          <a:p>
            <a:fld id="{48DD29A0-E096-4EDA-AFEE-D73E592714E7}"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fld id="{5947976B-83A1-46BF-B845-6839D88AF35D}" type="slidenum">
              <a:rPr lang="en-US" smtClean="0"/>
              <a:pPr/>
              <a:t>22</a:t>
            </a:fld>
            <a:endParaRPr lang="en-US" smtClean="0"/>
          </a:p>
        </p:txBody>
      </p:sp>
      <p:sp>
        <p:nvSpPr>
          <p:cNvPr id="1028" name="Rectangle 2"/>
          <p:cNvSpPr>
            <a:spLocks noGrp="1" noChangeArrowheads="1"/>
          </p:cNvSpPr>
          <p:nvPr>
            <p:ph type="title"/>
          </p:nvPr>
        </p:nvSpPr>
        <p:spPr/>
        <p:txBody>
          <a:bodyPr/>
          <a:lstStyle/>
          <a:p>
            <a:pPr algn="l"/>
            <a:r>
              <a:rPr lang="en-US" sz="3200" smtClean="0">
                <a:solidFill>
                  <a:srgbClr val="660066"/>
                </a:solidFill>
              </a:rPr>
              <a:t>Translation (2/2)</a:t>
            </a:r>
          </a:p>
        </p:txBody>
      </p:sp>
      <p:sp>
        <p:nvSpPr>
          <p:cNvPr id="1029" name="Rectangle 3"/>
          <p:cNvSpPr>
            <a:spLocks noGrp="1" noChangeArrowheads="1"/>
          </p:cNvSpPr>
          <p:nvPr>
            <p:ph type="body" idx="1"/>
          </p:nvPr>
        </p:nvSpPr>
        <p:spPr>
          <a:xfrm>
            <a:off x="1447800" y="2209800"/>
            <a:ext cx="3657600" cy="228600"/>
          </a:xfrm>
          <a:noFill/>
        </p:spPr>
        <p:txBody>
          <a:bodyPr/>
          <a:lstStyle/>
          <a:p>
            <a:pPr algn="ctr">
              <a:lnSpc>
                <a:spcPct val="90000"/>
              </a:lnSpc>
              <a:buFont typeface="Wingdings" pitchFamily="2" charset="2"/>
              <a:buNone/>
            </a:pPr>
            <a:r>
              <a:rPr lang="en-US" sz="1600" smtClean="0"/>
              <a:t>Example of a Translated Synset</a:t>
            </a:r>
          </a:p>
          <a:p>
            <a:pPr algn="ctr">
              <a:lnSpc>
                <a:spcPct val="90000"/>
              </a:lnSpc>
              <a:buFont typeface="Wingdings" pitchFamily="2" charset="2"/>
              <a:buNone/>
            </a:pPr>
            <a:endParaRPr lang="en-US" sz="1600" smtClean="0"/>
          </a:p>
        </p:txBody>
      </p:sp>
      <p:sp>
        <p:nvSpPr>
          <p:cNvPr id="1030" name="Rectangle 5"/>
          <p:cNvSpPr>
            <a:spLocks noChangeArrowheads="1"/>
          </p:cNvSpPr>
          <p:nvPr/>
        </p:nvSpPr>
        <p:spPr bwMode="auto">
          <a:xfrm>
            <a:off x="3276600" y="3048000"/>
            <a:ext cx="9144000" cy="0"/>
          </a:xfrm>
          <a:prstGeom prst="rect">
            <a:avLst/>
          </a:prstGeom>
          <a:noFill/>
          <a:ln w="9525">
            <a:noFill/>
            <a:miter lim="800000"/>
            <a:headEnd/>
            <a:tailEnd/>
          </a:ln>
        </p:spPr>
        <p:txBody>
          <a:bodyPr>
            <a:spAutoFit/>
          </a:bodyPr>
          <a:lstStyle/>
          <a:p>
            <a:endParaRPr lang="en-IN"/>
          </a:p>
        </p:txBody>
      </p:sp>
      <p:graphicFrame>
        <p:nvGraphicFramePr>
          <p:cNvPr id="1026" name="Object 2"/>
          <p:cNvGraphicFramePr>
            <a:graphicFrameLocks noChangeAspect="1"/>
          </p:cNvGraphicFramePr>
          <p:nvPr/>
        </p:nvGraphicFramePr>
        <p:xfrm>
          <a:off x="2667000" y="2590800"/>
          <a:ext cx="4038600" cy="1066800"/>
        </p:xfrm>
        <a:graphic>
          <a:graphicData uri="http://schemas.openxmlformats.org/presentationml/2006/ole">
            <p:oleObj spid="_x0000_s1026" r:id="rId3" imgW="2553462" imgH="619506" progId="Word.Picture.8">
              <p:embed/>
            </p:oleObj>
          </a:graphicData>
        </a:graphic>
      </p:graphicFrame>
      <p:graphicFrame>
        <p:nvGraphicFramePr>
          <p:cNvPr id="207936" name="Group 64"/>
          <p:cNvGraphicFramePr>
            <a:graphicFrameLocks noGrp="1"/>
          </p:cNvGraphicFramePr>
          <p:nvPr/>
        </p:nvGraphicFramePr>
        <p:xfrm>
          <a:off x="1828800" y="3810000"/>
          <a:ext cx="5791200" cy="2119314"/>
        </p:xfrm>
        <a:graphic>
          <a:graphicData uri="http://schemas.openxmlformats.org/drawingml/2006/table">
            <a:tbl>
              <a:tblPr/>
              <a:tblGrid>
                <a:gridCol w="1930400"/>
                <a:gridCol w="1930400"/>
                <a:gridCol w="1930400"/>
              </a:tblGrid>
              <a:tr h="1920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smtClean="0">
                          <a:ln>
                            <a:noFill/>
                          </a:ln>
                          <a:solidFill>
                            <a:schemeClr val="tx1"/>
                          </a:solidFill>
                          <a:effectLst/>
                          <a:latin typeface="Verdana" pitchFamily="34" charset="0"/>
                          <a:cs typeface="Arial" pitchFamily="34" charset="0"/>
                        </a:rPr>
                        <a:t>WAL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cs typeface="Arial" pitchFamily="34" charset="0"/>
                        </a:rPr>
                        <a:t>Translated Words (Synsets)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cs typeface="Arial" pitchFamily="34" charset="0"/>
                        </a:rPr>
                        <a:t>Non-translated Words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smtClean="0">
                          <a:ln>
                            <a:noFill/>
                          </a:ln>
                          <a:solidFill>
                            <a:schemeClr val="tx1"/>
                          </a:solidFill>
                          <a:effectLst/>
                          <a:latin typeface="Verdana" pitchFamily="34" charset="0"/>
                          <a:cs typeface="Arial" pitchFamily="34" charset="0"/>
                        </a:rPr>
                        <a:t>Anger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AU" altLang="zh-CN" sz="1200" b="0" i="0" u="none" strike="noStrike" cap="none" normalizeH="0" baseline="0" dirty="0" smtClean="0">
                          <a:ln>
                            <a:noFill/>
                          </a:ln>
                          <a:solidFill>
                            <a:schemeClr val="tx1"/>
                          </a:solidFill>
                          <a:effectLst/>
                          <a:latin typeface="Verdana" pitchFamily="34" charset="0"/>
                          <a:ea typeface="SimSun" pitchFamily="2" charset="-122"/>
                          <a:cs typeface="Times New Roman" pitchFamily="18" charset="0"/>
                        </a:rPr>
                        <a:t>1141 (321)</a:t>
                      </a:r>
                      <a:endParaRPr kumimoji="0" lang="en-US" sz="1200" b="0" i="0" u="none" strike="noStrike" cap="none" normalizeH="0" baseline="0" dirty="0" smtClean="0">
                        <a:ln>
                          <a:noFill/>
                        </a:ln>
                        <a:solidFill>
                          <a:schemeClr val="tx1"/>
                        </a:solidFill>
                        <a:effectLst/>
                        <a:latin typeface="Verdana"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smtClean="0">
                          <a:ln>
                            <a:noFill/>
                          </a:ln>
                          <a:solidFill>
                            <a:schemeClr val="tx1"/>
                          </a:solidFill>
                          <a:effectLst/>
                          <a:latin typeface="Verdana" pitchFamily="34" charset="0"/>
                          <a:cs typeface="Arial" pitchFamily="34" charset="0"/>
                        </a:rPr>
                        <a:t>Disgust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AU" altLang="zh-CN" sz="1200" b="0" i="0" u="none" strike="noStrike" cap="none" normalizeH="0" baseline="0" smtClean="0">
                          <a:ln>
                            <a:noFill/>
                          </a:ln>
                          <a:solidFill>
                            <a:schemeClr val="tx1"/>
                          </a:solidFill>
                          <a:effectLst/>
                          <a:latin typeface="Verdana" pitchFamily="34" charset="0"/>
                          <a:ea typeface="SimSun" pitchFamily="2" charset="-122"/>
                          <a:cs typeface="Times New Roman" pitchFamily="18" charset="0"/>
                        </a:rPr>
                        <a:t>287 (74)</a:t>
                      </a:r>
                      <a:endParaRPr kumimoji="0" lang="en-US" sz="1200" b="0" i="0" u="none" strike="noStrike" cap="none" normalizeH="0" baseline="0" smtClean="0">
                        <a:ln>
                          <a:noFill/>
                        </a:ln>
                        <a:solidFill>
                          <a:schemeClr val="tx1"/>
                        </a:solidFill>
                        <a:effectLst/>
                        <a:latin typeface="Verdana"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cs typeface="Arial" pitchFamily="34" charset="0"/>
                        </a:rPr>
                        <a:t>Fear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AU" altLang="zh-CN" sz="1200" b="0" i="0" u="none" strike="noStrike" cap="none" normalizeH="0" baseline="0" dirty="0" smtClean="0">
                          <a:ln>
                            <a:noFill/>
                          </a:ln>
                          <a:solidFill>
                            <a:schemeClr val="tx1"/>
                          </a:solidFill>
                          <a:effectLst/>
                          <a:latin typeface="Verdana" pitchFamily="34" charset="0"/>
                          <a:ea typeface="SimSun" pitchFamily="2" charset="-122"/>
                          <a:cs typeface="Times New Roman" pitchFamily="18" charset="0"/>
                        </a:rPr>
                        <a:t>785 (182)</a:t>
                      </a:r>
                      <a:endParaRPr kumimoji="0" lang="en-US" sz="1200" b="0" i="0" u="none" strike="noStrike" cap="none" normalizeH="0" baseline="0" dirty="0" smtClean="0">
                        <a:ln>
                          <a:noFill/>
                        </a:ln>
                        <a:solidFill>
                          <a:schemeClr val="tx1"/>
                        </a:solidFill>
                        <a:effectLst/>
                        <a:latin typeface="Verdana"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cs typeface="Arial" pitchFamily="34" charset="0"/>
                        </a:rPr>
                        <a:t>Joy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1644 (467)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smtClean="0">
                          <a:ln>
                            <a:noFill/>
                          </a:ln>
                          <a:solidFill>
                            <a:schemeClr val="tx1"/>
                          </a:solidFill>
                          <a:effectLst/>
                          <a:latin typeface="Verdana" pitchFamily="34" charset="0"/>
                          <a:cs typeface="Times New Roman" pitchFamily="18" charset="0"/>
                        </a:rPr>
                        <a:t>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cs typeface="Arial" pitchFamily="34" charset="0"/>
                        </a:rPr>
                        <a:t>Sad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788 (220)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smtClean="0">
                          <a:ln>
                            <a:noFill/>
                          </a:ln>
                          <a:solidFill>
                            <a:schemeClr val="tx1"/>
                          </a:solidFill>
                          <a:effectLst/>
                          <a:latin typeface="Verdana" pitchFamily="34"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cs typeface="Arial" pitchFamily="34" charset="0"/>
                        </a:rPr>
                        <a:t>Surprise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472 (125)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smtClean="0">
                          <a:ln>
                            <a:noFill/>
                          </a:ln>
                          <a:solidFill>
                            <a:schemeClr val="tx1"/>
                          </a:solidFill>
                          <a:effectLst/>
                          <a:latin typeface="Verdana" pitchFamily="34" charset="0"/>
                          <a:cs typeface="Times New Roman" pitchFamily="18"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5" name="Rectangle 65"/>
          <p:cNvSpPr>
            <a:spLocks noChangeArrowheads="1"/>
          </p:cNvSpPr>
          <p:nvPr/>
        </p:nvSpPr>
        <p:spPr bwMode="auto">
          <a:xfrm>
            <a:off x="1752600" y="6019800"/>
            <a:ext cx="5791200" cy="304800"/>
          </a:xfrm>
          <a:prstGeom prst="rect">
            <a:avLst/>
          </a:prstGeom>
          <a:noFill/>
          <a:ln w="9525">
            <a:noFill/>
            <a:miter lim="800000"/>
            <a:headEnd/>
            <a:tailEnd/>
          </a:ln>
        </p:spPr>
        <p:txBody>
          <a:bodyPr/>
          <a:lstStyle/>
          <a:p>
            <a:pPr marL="342900" indent="-342900" algn="ctr">
              <a:lnSpc>
                <a:spcPct val="90000"/>
              </a:lnSpc>
              <a:spcBef>
                <a:spcPct val="20000"/>
              </a:spcBef>
              <a:buClr>
                <a:schemeClr val="tx2"/>
              </a:buClr>
              <a:buSzPct val="70000"/>
              <a:buFont typeface="Wingdings" pitchFamily="2" charset="2"/>
              <a:buNone/>
            </a:pPr>
            <a:r>
              <a:rPr lang="en-US" sz="1600"/>
              <a:t>Table 2: Results of the Translation </a:t>
            </a:r>
          </a:p>
        </p:txBody>
      </p:sp>
      <p:sp>
        <p:nvSpPr>
          <p:cNvPr id="1066" name="Date Placeholder 3"/>
          <p:cNvSpPr>
            <a:spLocks noGrp="1"/>
          </p:cNvSpPr>
          <p:nvPr>
            <p:ph type="dt" sz="quarter" idx="10"/>
          </p:nvPr>
        </p:nvSpPr>
        <p:spPr>
          <a:noFill/>
        </p:spPr>
        <p:txBody>
          <a:bodyPr/>
          <a:lstStyle/>
          <a:p>
            <a:fld id="{DC1184F7-BF2C-415D-91DD-4AE934519F96}"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p:spPr>
        <p:txBody>
          <a:bodyPr/>
          <a:lstStyle/>
          <a:p>
            <a:fld id="{49C14421-E895-45B7-9184-022312953B5F}" type="slidenum">
              <a:rPr lang="en-US" smtClean="0"/>
              <a:pPr/>
              <a:t>23</a:t>
            </a:fld>
            <a:endParaRPr lang="en-US" smtClean="0"/>
          </a:p>
        </p:txBody>
      </p:sp>
      <p:sp>
        <p:nvSpPr>
          <p:cNvPr id="21507" name="Rectangle 2"/>
          <p:cNvSpPr>
            <a:spLocks noGrp="1" noChangeArrowheads="1"/>
          </p:cNvSpPr>
          <p:nvPr>
            <p:ph type="title" idx="4294967295"/>
          </p:nvPr>
        </p:nvSpPr>
        <p:spPr/>
        <p:txBody>
          <a:bodyPr/>
          <a:lstStyle/>
          <a:p>
            <a:pPr algn="l"/>
            <a:r>
              <a:rPr lang="en-US" sz="3200" smtClean="0">
                <a:solidFill>
                  <a:srgbClr val="660066"/>
                </a:solidFill>
              </a:rPr>
              <a:t>Emotion lexicon</a:t>
            </a:r>
          </a:p>
        </p:txBody>
      </p:sp>
      <p:sp>
        <p:nvSpPr>
          <p:cNvPr id="185347" name="Rectangle 3"/>
          <p:cNvSpPr>
            <a:spLocks noGrp="1" noChangeArrowheads="1"/>
          </p:cNvSpPr>
          <p:nvPr>
            <p:ph type="body" idx="4294967295"/>
          </p:nvPr>
        </p:nvSpPr>
        <p:spPr>
          <a:xfrm>
            <a:off x="1514475" y="2035175"/>
            <a:ext cx="6594475" cy="3736975"/>
          </a:xfrm>
        </p:spPr>
        <p:txBody>
          <a:bodyPr/>
          <a:lstStyle/>
          <a:p>
            <a:pPr>
              <a:lnSpc>
                <a:spcPct val="90000"/>
              </a:lnSpc>
              <a:defRPr/>
            </a:pPr>
            <a:r>
              <a:rPr lang="en-US" dirty="0" smtClean="0">
                <a:solidFill>
                  <a:schemeClr val="bg1">
                    <a:lumMod val="65000"/>
                  </a:schemeClr>
                </a:solidFill>
                <a:cs typeface="Mangal" pitchFamily="18" charset="0"/>
              </a:rPr>
              <a:t>Existing </a:t>
            </a:r>
            <a:r>
              <a:rPr lang="en-US" dirty="0">
                <a:solidFill>
                  <a:schemeClr val="bg1">
                    <a:lumMod val="65000"/>
                  </a:schemeClr>
                </a:solidFill>
                <a:cs typeface="Mangal" pitchFamily="18" charset="0"/>
              </a:rPr>
              <a:t>Resources</a:t>
            </a:r>
          </a:p>
          <a:p>
            <a:pPr>
              <a:lnSpc>
                <a:spcPct val="90000"/>
              </a:lnSpc>
              <a:defRPr/>
            </a:pPr>
            <a:r>
              <a:rPr lang="en-US" dirty="0">
                <a:solidFill>
                  <a:srgbClr val="002060"/>
                </a:solidFill>
                <a:cs typeface="Mangal" pitchFamily="18" charset="0"/>
              </a:rPr>
              <a:t>Development</a:t>
            </a:r>
          </a:p>
          <a:p>
            <a:pPr>
              <a:lnSpc>
                <a:spcPct val="90000"/>
              </a:lnSpc>
              <a:buFont typeface="Wingdings" pitchFamily="2" charset="2"/>
              <a:buNone/>
              <a:defRPr/>
            </a:pPr>
            <a:r>
              <a:rPr lang="en-US" dirty="0">
                <a:solidFill>
                  <a:schemeClr val="bg1">
                    <a:lumMod val="65000"/>
                  </a:schemeClr>
                </a:solidFill>
                <a:cs typeface="Mangal" pitchFamily="18" charset="0"/>
              </a:rPr>
              <a:t>   </a:t>
            </a:r>
            <a:r>
              <a:rPr lang="en-US" sz="2400" dirty="0">
                <a:solidFill>
                  <a:schemeClr val="bg1">
                    <a:lumMod val="65000"/>
                  </a:schemeClr>
                </a:solidFill>
                <a:cs typeface="Mangal" pitchFamily="18" charset="0"/>
              </a:rPr>
              <a:t>- Updating</a:t>
            </a:r>
          </a:p>
          <a:p>
            <a:pPr>
              <a:lnSpc>
                <a:spcPct val="90000"/>
              </a:lnSpc>
              <a:buFont typeface="Wingdings" pitchFamily="2" charset="2"/>
              <a:buNone/>
              <a:defRPr/>
            </a:pPr>
            <a:r>
              <a:rPr lang="en-US" sz="2400" dirty="0">
                <a:solidFill>
                  <a:schemeClr val="bg1">
                    <a:lumMod val="65000"/>
                  </a:schemeClr>
                </a:solidFill>
                <a:cs typeface="Mangal" pitchFamily="18" charset="0"/>
              </a:rPr>
              <a:t>    - Translation</a:t>
            </a:r>
          </a:p>
          <a:p>
            <a:pPr>
              <a:lnSpc>
                <a:spcPct val="90000"/>
              </a:lnSpc>
              <a:buFont typeface="Wingdings" pitchFamily="2" charset="2"/>
              <a:buNone/>
              <a:defRPr/>
            </a:pPr>
            <a:r>
              <a:rPr lang="en-US" sz="2400" dirty="0">
                <a:solidFill>
                  <a:schemeClr val="bg1">
                    <a:lumMod val="50000"/>
                  </a:schemeClr>
                </a:solidFill>
                <a:cs typeface="Mangal" pitchFamily="18" charset="0"/>
              </a:rPr>
              <a:t>    </a:t>
            </a:r>
            <a:r>
              <a:rPr lang="en-US" sz="2400" dirty="0">
                <a:solidFill>
                  <a:srgbClr val="002060"/>
                </a:solidFill>
                <a:cs typeface="Mangal" pitchFamily="18" charset="0"/>
              </a:rPr>
              <a:t>- Sense Disambiguation</a:t>
            </a:r>
            <a:endParaRPr lang="en-US" dirty="0">
              <a:solidFill>
                <a:srgbClr val="002060"/>
              </a:solidFill>
              <a:cs typeface="Mangal" pitchFamily="18" charset="0"/>
            </a:endParaRPr>
          </a:p>
          <a:p>
            <a:pPr>
              <a:lnSpc>
                <a:spcPct val="90000"/>
              </a:lnSpc>
              <a:defRPr/>
            </a:pPr>
            <a:r>
              <a:rPr lang="en-US" dirty="0" smtClean="0">
                <a:solidFill>
                  <a:schemeClr val="bg1">
                    <a:lumMod val="50000"/>
                  </a:schemeClr>
                </a:solidFill>
              </a:rPr>
              <a:t>Evaluation</a:t>
            </a:r>
            <a:endParaRPr lang="en-US" dirty="0">
              <a:solidFill>
                <a:schemeClr val="bg1">
                  <a:lumMod val="50000"/>
                </a:schemeClr>
              </a:solidFill>
            </a:endParaRPr>
          </a:p>
        </p:txBody>
      </p:sp>
      <p:pic>
        <p:nvPicPr>
          <p:cNvPr id="21509"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
        <p:nvSpPr>
          <p:cNvPr id="21510" name="Date Placeholder 3"/>
          <p:cNvSpPr>
            <a:spLocks noGrp="1"/>
          </p:cNvSpPr>
          <p:nvPr>
            <p:ph type="dt" sz="quarter" idx="10"/>
          </p:nvPr>
        </p:nvSpPr>
        <p:spPr>
          <a:noFill/>
        </p:spPr>
        <p:txBody>
          <a:bodyPr/>
          <a:lstStyle/>
          <a:p>
            <a:fld id="{C0A9BE90-F763-4E02-A74A-0023789C18AF}"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p>
            <a:fld id="{7E4D692A-177B-428C-8EA9-237905DEBCFD}" type="slidenum">
              <a:rPr lang="en-US" smtClean="0"/>
              <a:pPr/>
              <a:t>24</a:t>
            </a:fld>
            <a:endParaRPr lang="en-US" smtClean="0"/>
          </a:p>
        </p:txBody>
      </p:sp>
      <p:sp>
        <p:nvSpPr>
          <p:cNvPr id="22531" name="Rectangle 3"/>
          <p:cNvSpPr>
            <a:spLocks noGrp="1" noChangeArrowheads="1"/>
          </p:cNvSpPr>
          <p:nvPr>
            <p:ph type="body" idx="4294967295"/>
          </p:nvPr>
        </p:nvSpPr>
        <p:spPr>
          <a:xfrm>
            <a:off x="914400" y="2286000"/>
            <a:ext cx="7848600" cy="4114800"/>
          </a:xfrm>
        </p:spPr>
        <p:txBody>
          <a:bodyPr/>
          <a:lstStyle/>
          <a:p>
            <a:r>
              <a:rPr lang="en-US" sz="2400" dirty="0" smtClean="0"/>
              <a:t>Bengali-English bilingual dictionary</a:t>
            </a:r>
          </a:p>
          <a:p>
            <a:pPr>
              <a:buFont typeface="Wingdings" pitchFamily="2" charset="2"/>
              <a:buNone/>
            </a:pPr>
            <a:r>
              <a:rPr lang="en-US" sz="1600" dirty="0" smtClean="0"/>
              <a:t>	(http://home.uchicago.edu/~cbs2/banglainstruction.html)</a:t>
            </a:r>
            <a:endParaRPr lang="en-US" sz="2400" dirty="0" smtClean="0"/>
          </a:p>
          <a:p>
            <a:r>
              <a:rPr lang="en-US" sz="2400" dirty="0" smtClean="0"/>
              <a:t>Synonymous Word Set (SWS)</a:t>
            </a:r>
          </a:p>
          <a:p>
            <a:pPr>
              <a:buFont typeface="Wingdings" pitchFamily="2" charset="2"/>
              <a:buNone/>
            </a:pPr>
            <a:r>
              <a:rPr lang="bn-IN" sz="2400" dirty="0" smtClean="0"/>
              <a:t>&lt;</a:t>
            </a:r>
            <a:r>
              <a:rPr lang="en-US" sz="2400" dirty="0" smtClean="0"/>
              <a:t>          </a:t>
            </a:r>
            <a:r>
              <a:rPr lang="en-AU" sz="2400" dirty="0" smtClean="0"/>
              <a:t>[ </a:t>
            </a:r>
            <a:r>
              <a:rPr lang="en-AU" sz="2400" dirty="0" err="1" smtClean="0"/>
              <a:t>kruddha</a:t>
            </a:r>
            <a:r>
              <a:rPr lang="en-AU" sz="2400" dirty="0" smtClean="0"/>
              <a:t> ] a </a:t>
            </a:r>
            <a:r>
              <a:rPr lang="en-AU" sz="2400" dirty="0" smtClean="0">
                <a:solidFill>
                  <a:srgbClr val="FF99FF"/>
                </a:solidFill>
              </a:rPr>
              <a:t>angry</a:t>
            </a:r>
            <a:r>
              <a:rPr lang="en-AU" sz="2400" dirty="0" smtClean="0"/>
              <a:t>; </a:t>
            </a:r>
            <a:r>
              <a:rPr lang="en-AU" sz="2400" dirty="0" smtClean="0">
                <a:solidFill>
                  <a:srgbClr val="00CC00"/>
                </a:solidFill>
              </a:rPr>
              <a:t>angered</a:t>
            </a:r>
            <a:r>
              <a:rPr lang="en-AU" sz="2400" b="1" i="1" dirty="0" smtClean="0"/>
              <a:t>, </a:t>
            </a:r>
            <a:r>
              <a:rPr lang="en-AU" sz="2400" dirty="0" smtClean="0">
                <a:solidFill>
                  <a:srgbClr val="00CC00"/>
                </a:solidFill>
              </a:rPr>
              <a:t>enraged</a:t>
            </a:r>
            <a:r>
              <a:rPr lang="en-AU" sz="2400" dirty="0" smtClean="0"/>
              <a:t>; </a:t>
            </a:r>
            <a:r>
              <a:rPr lang="en-AU" sz="2400" dirty="0" smtClean="0">
                <a:solidFill>
                  <a:schemeClr val="hlink"/>
                </a:solidFill>
              </a:rPr>
              <a:t>wrathful</a:t>
            </a:r>
            <a:r>
              <a:rPr lang="en-AU" sz="2400" dirty="0" smtClean="0"/>
              <a:t>; </a:t>
            </a:r>
            <a:r>
              <a:rPr lang="en-AU" sz="2400" dirty="0" smtClean="0">
                <a:solidFill>
                  <a:srgbClr val="800000"/>
                </a:solidFill>
              </a:rPr>
              <a:t>indignant</a:t>
            </a:r>
            <a:r>
              <a:rPr lang="en-US" sz="2400" dirty="0" smtClean="0"/>
              <a:t> …&gt;</a:t>
            </a:r>
          </a:p>
          <a:p>
            <a:pPr>
              <a:buFont typeface="Wingdings" pitchFamily="2" charset="2"/>
              <a:buNone/>
            </a:pPr>
            <a:endParaRPr lang="en-US" sz="2400" dirty="0" smtClean="0"/>
          </a:p>
          <a:p>
            <a:pPr>
              <a:buFont typeface="Wingdings" pitchFamily="2" charset="2"/>
              <a:buNone/>
            </a:pPr>
            <a:r>
              <a:rPr lang="bn-IN" sz="2400" dirty="0" smtClean="0"/>
              <a:t>&lt;</a:t>
            </a:r>
            <a:r>
              <a:rPr lang="en-US" sz="2400" dirty="0" smtClean="0"/>
              <a:t>         </a:t>
            </a:r>
            <a:r>
              <a:rPr lang="en-AU" sz="2400" dirty="0" smtClean="0"/>
              <a:t>[ </a:t>
            </a:r>
            <a:r>
              <a:rPr lang="en-AU" sz="2400" dirty="0" err="1" smtClean="0"/>
              <a:t>kruddha</a:t>
            </a:r>
            <a:r>
              <a:rPr lang="en-AU" sz="2400" dirty="0" smtClean="0"/>
              <a:t> ]</a:t>
            </a:r>
            <a:r>
              <a:rPr lang="en-US" sz="2400" dirty="0" smtClean="0"/>
              <a:t> a </a:t>
            </a:r>
            <a:r>
              <a:rPr lang="en-US" sz="2000" dirty="0" smtClean="0">
                <a:solidFill>
                  <a:srgbClr val="FF99FF"/>
                </a:solidFill>
              </a:rPr>
              <a:t>SWS1</a:t>
            </a:r>
            <a:r>
              <a:rPr lang="en-US" sz="2000" dirty="0" smtClean="0"/>
              <a:t>;</a:t>
            </a:r>
            <a:r>
              <a:rPr lang="en-US" sz="2000" dirty="0" smtClean="0">
                <a:solidFill>
                  <a:srgbClr val="00CC00"/>
                </a:solidFill>
              </a:rPr>
              <a:t>SWS2</a:t>
            </a:r>
            <a:r>
              <a:rPr lang="en-US" sz="2000" dirty="0" smtClean="0"/>
              <a:t>;</a:t>
            </a:r>
            <a:r>
              <a:rPr lang="en-US" sz="2000" dirty="0" smtClean="0">
                <a:solidFill>
                  <a:schemeClr val="tx2"/>
                </a:solidFill>
              </a:rPr>
              <a:t>SWS3</a:t>
            </a:r>
            <a:r>
              <a:rPr lang="en-US" sz="2000" dirty="0" smtClean="0"/>
              <a:t>;</a:t>
            </a:r>
            <a:r>
              <a:rPr lang="en-US" sz="2000" dirty="0" smtClean="0">
                <a:solidFill>
                  <a:srgbClr val="800000"/>
                </a:solidFill>
              </a:rPr>
              <a:t>SWS4; </a:t>
            </a:r>
            <a:r>
              <a:rPr lang="en-US" sz="2000" dirty="0" smtClean="0"/>
              <a:t>…&gt; </a:t>
            </a:r>
          </a:p>
          <a:p>
            <a:pPr>
              <a:spcBef>
                <a:spcPct val="0"/>
              </a:spcBef>
              <a:buClrTx/>
              <a:buFontTx/>
              <a:buNone/>
            </a:pPr>
            <a:endParaRPr lang="en-AU" altLang="zh-CN" sz="1600" b="1" dirty="0" smtClean="0">
              <a:ea typeface="SimSun" pitchFamily="2" charset="-122"/>
            </a:endParaRPr>
          </a:p>
          <a:p>
            <a:pPr algn="just">
              <a:spcBef>
                <a:spcPct val="0"/>
              </a:spcBef>
              <a:buClrTx/>
              <a:buFontTx/>
              <a:buNone/>
            </a:pPr>
            <a:r>
              <a:rPr lang="en-AU" altLang="zh-CN" sz="1600" b="1" u="sng" dirty="0" smtClean="0">
                <a:ea typeface="SimSun" pitchFamily="2" charset="-122"/>
              </a:rPr>
              <a:t>Hypothesis: </a:t>
            </a:r>
            <a:r>
              <a:rPr lang="en-AU" altLang="zh-CN" sz="1600" b="1" dirty="0" smtClean="0">
                <a:ea typeface="SimSun" pitchFamily="2" charset="-122"/>
              </a:rPr>
              <a:t>    </a:t>
            </a:r>
          </a:p>
          <a:p>
            <a:pPr algn="just">
              <a:spcBef>
                <a:spcPct val="0"/>
              </a:spcBef>
              <a:buClrTx/>
              <a:buFontTx/>
              <a:buNone/>
            </a:pPr>
            <a:r>
              <a:rPr lang="en-AU" altLang="zh-CN" sz="1600" b="1" dirty="0" smtClean="0">
                <a:ea typeface="SimSun" pitchFamily="2" charset="-122"/>
              </a:rPr>
              <a:t>     “ </a:t>
            </a:r>
            <a:r>
              <a:rPr lang="en-AU" altLang="zh-CN" sz="1600" b="1" i="1" dirty="0" smtClean="0">
                <a:ea typeface="SimSun" pitchFamily="2" charset="-122"/>
              </a:rPr>
              <a:t>Two words belonging to same or different translated </a:t>
            </a:r>
            <a:r>
              <a:rPr lang="en-AU" altLang="zh-CN" sz="1600" b="1" i="1" dirty="0" err="1" smtClean="0">
                <a:ea typeface="SimSun" pitchFamily="2" charset="-122"/>
              </a:rPr>
              <a:t>synsets</a:t>
            </a:r>
            <a:r>
              <a:rPr lang="en-AU" altLang="zh-CN" sz="1600" b="1" i="1" dirty="0" smtClean="0">
                <a:ea typeface="SimSun" pitchFamily="2" charset="-122"/>
              </a:rPr>
              <a:t> are grouped together to form a new Bengali </a:t>
            </a:r>
            <a:r>
              <a:rPr lang="en-AU" altLang="zh-CN" sz="1600" b="1" i="1" dirty="0" err="1" smtClean="0">
                <a:ea typeface="SimSun" pitchFamily="2" charset="-122"/>
              </a:rPr>
              <a:t>synset</a:t>
            </a:r>
            <a:r>
              <a:rPr lang="en-AU" altLang="zh-CN" sz="1600" b="1" i="1" dirty="0" smtClean="0">
                <a:ea typeface="SimSun" pitchFamily="2" charset="-122"/>
              </a:rPr>
              <a:t> if there is at least one common English equivalent word present in any formed SWSs for those words </a:t>
            </a:r>
            <a:r>
              <a:rPr lang="en-US" altLang="zh-CN" sz="1600" dirty="0" smtClean="0">
                <a:ea typeface="SimSun" pitchFamily="2" charset="-122"/>
              </a:rPr>
              <a:t>”</a:t>
            </a:r>
            <a:endParaRPr lang="en-US" sz="1600" dirty="0" smtClean="0"/>
          </a:p>
          <a:p>
            <a:pPr algn="just">
              <a:buFont typeface="Wingdings" pitchFamily="2" charset="2"/>
              <a:buNone/>
            </a:pPr>
            <a:endParaRPr lang="en-US" sz="2000" i="1" dirty="0" smtClean="0"/>
          </a:p>
          <a:p>
            <a:pPr>
              <a:buFont typeface="Wingdings" pitchFamily="2" charset="2"/>
              <a:buNone/>
            </a:pPr>
            <a:endParaRPr lang="en-US" sz="2000" i="1" dirty="0" smtClean="0"/>
          </a:p>
          <a:p>
            <a:pPr>
              <a:buFont typeface="Wingdings" pitchFamily="2" charset="2"/>
              <a:buNone/>
            </a:pPr>
            <a:endParaRPr lang="en-US" sz="2400" dirty="0" smtClean="0"/>
          </a:p>
        </p:txBody>
      </p:sp>
      <p:sp>
        <p:nvSpPr>
          <p:cNvPr id="11" name="Oval 10"/>
          <p:cNvSpPr/>
          <p:nvPr/>
        </p:nvSpPr>
        <p:spPr>
          <a:xfrm>
            <a:off x="4343400" y="3276600"/>
            <a:ext cx="2209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4114800" y="4572000"/>
            <a:ext cx="91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4" name="Text Box 6"/>
          <p:cNvSpPr>
            <a:spLocks noGrp="1" noChangeArrowheads="1"/>
          </p:cNvSpPr>
          <p:nvPr>
            <p:ph type="title" idx="4294967295"/>
          </p:nvPr>
        </p:nvSpPr>
        <p:spPr>
          <a:xfrm>
            <a:off x="1295400" y="762000"/>
            <a:ext cx="7467600" cy="930275"/>
          </a:xfrm>
          <a:noFill/>
        </p:spPr>
        <p:txBody>
          <a:bodyPr>
            <a:spAutoFit/>
          </a:bodyPr>
          <a:lstStyle/>
          <a:p>
            <a:pPr algn="l"/>
            <a:r>
              <a:rPr lang="en-US" sz="3200" smtClean="0">
                <a:solidFill>
                  <a:srgbClr val="660066"/>
                </a:solidFill>
              </a:rPr>
              <a:t>Sense Disambiguation (1/3)</a:t>
            </a:r>
            <a:r>
              <a:rPr lang="en-US" smtClean="0"/>
              <a:t/>
            </a:r>
            <a:br>
              <a:rPr lang="en-US" smtClean="0"/>
            </a:br>
            <a:endParaRPr lang="en-US" sz="3200" smtClean="0">
              <a:solidFill>
                <a:srgbClr val="660066"/>
              </a:solidFill>
            </a:endParaRPr>
          </a:p>
        </p:txBody>
      </p:sp>
      <p:pic>
        <p:nvPicPr>
          <p:cNvPr id="22535"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pic>
        <p:nvPicPr>
          <p:cNvPr id="22536" name="Picture 10"/>
          <p:cNvPicPr>
            <a:picLocks noChangeAspect="1" noChangeArrowheads="1"/>
          </p:cNvPicPr>
          <p:nvPr/>
        </p:nvPicPr>
        <p:blipFill>
          <a:blip r:embed="rId4" cstate="print"/>
          <a:srcRect/>
          <a:stretch>
            <a:fillRect/>
          </a:stretch>
        </p:blipFill>
        <p:spPr bwMode="auto">
          <a:xfrm>
            <a:off x="1371600" y="3505200"/>
            <a:ext cx="457200" cy="282575"/>
          </a:xfrm>
          <a:prstGeom prst="rect">
            <a:avLst/>
          </a:prstGeom>
          <a:noFill/>
          <a:ln w="9525">
            <a:noFill/>
            <a:miter lim="800000"/>
            <a:headEnd/>
            <a:tailEnd/>
          </a:ln>
        </p:spPr>
      </p:pic>
      <p:pic>
        <p:nvPicPr>
          <p:cNvPr id="22537" name="Picture 11"/>
          <p:cNvPicPr>
            <a:picLocks noChangeAspect="1" noChangeArrowheads="1"/>
          </p:cNvPicPr>
          <p:nvPr/>
        </p:nvPicPr>
        <p:blipFill>
          <a:blip r:embed="rId4" cstate="print"/>
          <a:srcRect/>
          <a:stretch>
            <a:fillRect/>
          </a:stretch>
        </p:blipFill>
        <p:spPr bwMode="auto">
          <a:xfrm>
            <a:off x="1371600" y="4800600"/>
            <a:ext cx="457200" cy="282575"/>
          </a:xfrm>
          <a:prstGeom prst="rect">
            <a:avLst/>
          </a:prstGeom>
          <a:noFill/>
          <a:ln w="9525">
            <a:noFill/>
            <a:miter lim="800000"/>
            <a:headEnd/>
            <a:tailEnd/>
          </a:ln>
        </p:spPr>
      </p:pic>
      <p:sp>
        <p:nvSpPr>
          <p:cNvPr id="22538" name="Date Placeholder 3"/>
          <p:cNvSpPr>
            <a:spLocks noGrp="1"/>
          </p:cNvSpPr>
          <p:nvPr>
            <p:ph type="dt" sz="quarter" idx="10"/>
          </p:nvPr>
        </p:nvSpPr>
        <p:spPr>
          <a:noFill/>
        </p:spPr>
        <p:txBody>
          <a:bodyPr/>
          <a:lstStyle/>
          <a:p>
            <a:fld id="{3A52D33D-E803-42AE-B1BD-9665B6D06EAD}" type="datetime1">
              <a:rPr lang="en-US" smtClean="0"/>
              <a:pPr/>
              <a:t>5/20/2011</a:t>
            </a:fld>
            <a:endParaRPr lang="en-US" smtClean="0"/>
          </a:p>
        </p:txBody>
      </p:sp>
      <p:cxnSp>
        <p:nvCxnSpPr>
          <p:cNvPr id="14" name="Straight Arrow Connector 13"/>
          <p:cNvCxnSpPr/>
          <p:nvPr/>
        </p:nvCxnSpPr>
        <p:spPr bwMode="auto">
          <a:xfrm rot="5400000" flipH="1" flipV="1">
            <a:off x="4000500" y="3924300"/>
            <a:ext cx="304800" cy="228600"/>
          </a:xfrm>
          <a:prstGeom prst="straightConnector1">
            <a:avLst/>
          </a:prstGeom>
          <a:solidFill>
            <a:schemeClr val="accent1"/>
          </a:solidFill>
          <a:ln w="9525" cap="flat" cmpd="sng" algn="ctr">
            <a:solidFill>
              <a:srgbClr val="009900"/>
            </a:solidFill>
            <a:prstDash val="solid"/>
            <a:round/>
            <a:headEnd type="none" w="med" len="med"/>
            <a:tailEnd type="arrow"/>
          </a:ln>
          <a:effectLst>
            <a:outerShdw blurRad="50800" dist="38100" dir="2700000" algn="tl" rotWithShape="0">
              <a:prstClr val="black">
                <a:alpha val="40000"/>
              </a:prstClr>
            </a:outerShdw>
          </a:effectLst>
        </p:spPr>
      </p:cxnSp>
      <p:cxnSp>
        <p:nvCxnSpPr>
          <p:cNvPr id="15" name="Straight Arrow Connector 14"/>
          <p:cNvCxnSpPr/>
          <p:nvPr/>
        </p:nvCxnSpPr>
        <p:spPr bwMode="auto">
          <a:xfrm rot="10800000">
            <a:off x="6553200" y="3886200"/>
            <a:ext cx="457200" cy="304800"/>
          </a:xfrm>
          <a:prstGeom prst="straightConnector1">
            <a:avLst/>
          </a:prstGeom>
          <a:solidFill>
            <a:schemeClr val="accent1"/>
          </a:solidFill>
          <a:ln w="9525" cap="flat" cmpd="sng" algn="ctr">
            <a:solidFill>
              <a:srgbClr val="009900"/>
            </a:solidFill>
            <a:prstDash val="solid"/>
            <a:round/>
            <a:headEnd type="none" w="med" len="med"/>
            <a:tailEnd type="arrow"/>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7"/>
          <p:cNvSpPr>
            <a:spLocks noGrp="1"/>
          </p:cNvSpPr>
          <p:nvPr>
            <p:ph type="sldNum" sz="quarter" idx="12"/>
          </p:nvPr>
        </p:nvSpPr>
        <p:spPr>
          <a:noFill/>
        </p:spPr>
        <p:txBody>
          <a:bodyPr/>
          <a:lstStyle/>
          <a:p>
            <a:fld id="{5BE0CC05-5713-4277-AC56-B66FB079CB92}" type="slidenum">
              <a:rPr lang="en-US" smtClean="0"/>
              <a:pPr/>
              <a:t>25</a:t>
            </a:fld>
            <a:endParaRPr lang="en-US" smtClean="0"/>
          </a:p>
        </p:txBody>
      </p:sp>
      <p:sp>
        <p:nvSpPr>
          <p:cNvPr id="24579" name="Rectangle 2"/>
          <p:cNvSpPr>
            <a:spLocks noGrp="1" noChangeArrowheads="1"/>
          </p:cNvSpPr>
          <p:nvPr>
            <p:ph type="title"/>
          </p:nvPr>
        </p:nvSpPr>
        <p:spPr>
          <a:xfrm>
            <a:off x="1370013" y="609600"/>
            <a:ext cx="7313612" cy="835025"/>
          </a:xfrm>
        </p:spPr>
        <p:txBody>
          <a:bodyPr/>
          <a:lstStyle/>
          <a:p>
            <a:pPr algn="l"/>
            <a:r>
              <a:rPr lang="en-US" sz="3200" dirty="0" smtClean="0">
                <a:solidFill>
                  <a:srgbClr val="660066"/>
                </a:solidFill>
              </a:rPr>
              <a:t>Sense Disambiguation (2/3)</a:t>
            </a:r>
          </a:p>
        </p:txBody>
      </p:sp>
      <p:pic>
        <p:nvPicPr>
          <p:cNvPr id="24580" name="Picture 1" descr="jadav_logo"/>
          <p:cNvPicPr>
            <a:picLocks noGrp="1" noChangeAspect="1" noChangeArrowheads="1"/>
          </p:cNvPicPr>
          <p:nvPr>
            <p:ph sz="half" idx="1"/>
          </p:nvPr>
        </p:nvPicPr>
        <p:blipFill>
          <a:blip r:embed="rId3" cstate="print"/>
          <a:srcRect/>
          <a:stretch>
            <a:fillRect/>
          </a:stretch>
        </p:blipFill>
        <p:spPr>
          <a:xfrm>
            <a:off x="8251825" y="0"/>
            <a:ext cx="892175" cy="914400"/>
          </a:xfrm>
          <a:noFill/>
        </p:spPr>
      </p:pic>
      <p:sp>
        <p:nvSpPr>
          <p:cNvPr id="24581" name="Rectangle 5"/>
          <p:cNvSpPr>
            <a:spLocks noChangeArrowheads="1"/>
          </p:cNvSpPr>
          <p:nvPr/>
        </p:nvSpPr>
        <p:spPr bwMode="auto">
          <a:xfrm>
            <a:off x="1295400" y="2436813"/>
            <a:ext cx="1447800" cy="382587"/>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None/>
            </a:pPr>
            <a:r>
              <a:rPr lang="en-US" sz="2000">
                <a:sym typeface="Wingdings" pitchFamily="2" charset="2"/>
              </a:rPr>
              <a:t>Example</a:t>
            </a:r>
          </a:p>
        </p:txBody>
      </p:sp>
      <p:sp>
        <p:nvSpPr>
          <p:cNvPr id="24582" name="AutoShape 10"/>
          <p:cNvSpPr>
            <a:spLocks noChangeArrowheads="1"/>
          </p:cNvSpPr>
          <p:nvPr/>
        </p:nvSpPr>
        <p:spPr bwMode="auto">
          <a:xfrm>
            <a:off x="7620000" y="4724400"/>
            <a:ext cx="1371600" cy="304800"/>
          </a:xfrm>
          <a:prstGeom prst="wedgeRoundRectCallout">
            <a:avLst>
              <a:gd name="adj1" fmla="val -54528"/>
              <a:gd name="adj2" fmla="val -135565"/>
              <a:gd name="adj3" fmla="val 16667"/>
            </a:avLst>
          </a:prstGeom>
          <a:solidFill>
            <a:srgbClr val="009900"/>
          </a:solidFill>
          <a:ln w="9525">
            <a:solidFill>
              <a:schemeClr val="tx1"/>
            </a:solidFill>
            <a:miter lim="800000"/>
            <a:headEnd/>
            <a:tailEnd/>
          </a:ln>
        </p:spPr>
        <p:txBody>
          <a:bodyPr/>
          <a:lstStyle/>
          <a:p>
            <a:pPr algn="ctr"/>
            <a:r>
              <a:rPr lang="en-US" sz="1800">
                <a:solidFill>
                  <a:srgbClr val="FFFF00"/>
                </a:solidFill>
              </a:rPr>
              <a:t>SWS2</a:t>
            </a:r>
          </a:p>
        </p:txBody>
      </p:sp>
      <p:sp>
        <p:nvSpPr>
          <p:cNvPr id="24583" name="AutoShape 11"/>
          <p:cNvSpPr>
            <a:spLocks noChangeArrowheads="1"/>
          </p:cNvSpPr>
          <p:nvPr/>
        </p:nvSpPr>
        <p:spPr bwMode="auto">
          <a:xfrm>
            <a:off x="6629400" y="2209800"/>
            <a:ext cx="1066800" cy="381000"/>
          </a:xfrm>
          <a:prstGeom prst="wedgeRoundRectCallout">
            <a:avLst>
              <a:gd name="adj1" fmla="val -142560"/>
              <a:gd name="adj2" fmla="val 65713"/>
              <a:gd name="adj3" fmla="val 16667"/>
            </a:avLst>
          </a:prstGeom>
          <a:solidFill>
            <a:srgbClr val="FF9900"/>
          </a:solidFill>
          <a:ln w="9525">
            <a:solidFill>
              <a:schemeClr val="tx1"/>
            </a:solidFill>
            <a:miter lim="800000"/>
            <a:headEnd/>
            <a:tailEnd/>
          </a:ln>
        </p:spPr>
        <p:txBody>
          <a:bodyPr/>
          <a:lstStyle/>
          <a:p>
            <a:pPr algn="ctr"/>
            <a:r>
              <a:rPr lang="en-US" sz="1800">
                <a:solidFill>
                  <a:srgbClr val="FFFF00"/>
                </a:solidFill>
              </a:rPr>
              <a:t>SWS1</a:t>
            </a:r>
          </a:p>
        </p:txBody>
      </p:sp>
      <p:sp>
        <p:nvSpPr>
          <p:cNvPr id="24584" name="AutoShape 16"/>
          <p:cNvSpPr>
            <a:spLocks noChangeArrowheads="1"/>
          </p:cNvSpPr>
          <p:nvPr/>
        </p:nvSpPr>
        <p:spPr bwMode="auto">
          <a:xfrm>
            <a:off x="5257800" y="3352800"/>
            <a:ext cx="1371600" cy="381000"/>
          </a:xfrm>
          <a:prstGeom prst="wedgeRoundRectCallout">
            <a:avLst>
              <a:gd name="adj1" fmla="val -43287"/>
              <a:gd name="adj2" fmla="val 148958"/>
              <a:gd name="adj3" fmla="val 16667"/>
            </a:avLst>
          </a:prstGeom>
          <a:solidFill>
            <a:srgbClr val="009900"/>
          </a:solidFill>
          <a:ln w="9525">
            <a:solidFill>
              <a:schemeClr val="tx1"/>
            </a:solidFill>
            <a:miter lim="800000"/>
            <a:headEnd/>
            <a:tailEnd/>
          </a:ln>
        </p:spPr>
        <p:txBody>
          <a:bodyPr/>
          <a:lstStyle/>
          <a:p>
            <a:pPr algn="ctr"/>
            <a:r>
              <a:rPr lang="en-US" sz="1800">
                <a:solidFill>
                  <a:srgbClr val="FFFF00"/>
                </a:solidFill>
              </a:rPr>
              <a:t>SWS1</a:t>
            </a:r>
          </a:p>
        </p:txBody>
      </p:sp>
      <p:sp>
        <p:nvSpPr>
          <p:cNvPr id="24585" name="AutoShape 17"/>
          <p:cNvSpPr>
            <a:spLocks noChangeArrowheads="1"/>
          </p:cNvSpPr>
          <p:nvPr/>
        </p:nvSpPr>
        <p:spPr bwMode="auto">
          <a:xfrm>
            <a:off x="7315200" y="3124200"/>
            <a:ext cx="1066800" cy="381000"/>
          </a:xfrm>
          <a:prstGeom prst="wedgeRoundRectCallout">
            <a:avLst>
              <a:gd name="adj1" fmla="val -119940"/>
              <a:gd name="adj2" fmla="val -116667"/>
              <a:gd name="adj3" fmla="val 16667"/>
            </a:avLst>
          </a:prstGeom>
          <a:solidFill>
            <a:srgbClr val="FF9900"/>
          </a:solidFill>
          <a:ln w="9525">
            <a:solidFill>
              <a:schemeClr val="tx1"/>
            </a:solidFill>
            <a:miter lim="800000"/>
            <a:headEnd/>
            <a:tailEnd/>
          </a:ln>
        </p:spPr>
        <p:txBody>
          <a:bodyPr/>
          <a:lstStyle/>
          <a:p>
            <a:pPr algn="ctr"/>
            <a:r>
              <a:rPr lang="en-US" sz="1800">
                <a:solidFill>
                  <a:srgbClr val="FFFF00"/>
                </a:solidFill>
              </a:rPr>
              <a:t>SWS2</a:t>
            </a:r>
          </a:p>
        </p:txBody>
      </p:sp>
      <p:pic>
        <p:nvPicPr>
          <p:cNvPr id="24586" name="Picture 19"/>
          <p:cNvPicPr>
            <a:picLocks noGrp="1" noChangeAspect="1" noChangeArrowheads="1"/>
          </p:cNvPicPr>
          <p:nvPr>
            <p:ph sz="quarter" idx="2"/>
          </p:nvPr>
        </p:nvPicPr>
        <p:blipFill>
          <a:blip r:embed="rId4" cstate="print"/>
          <a:srcRect/>
          <a:stretch>
            <a:fillRect/>
          </a:stretch>
        </p:blipFill>
        <p:spPr>
          <a:xfrm>
            <a:off x="2819400" y="2667000"/>
            <a:ext cx="5257800" cy="225425"/>
          </a:xfrm>
          <a:noFill/>
        </p:spPr>
      </p:pic>
      <p:sp>
        <p:nvSpPr>
          <p:cNvPr id="24587" name="Oval 20"/>
          <p:cNvSpPr>
            <a:spLocks noChangeArrowheads="1"/>
          </p:cNvSpPr>
          <p:nvPr/>
        </p:nvSpPr>
        <p:spPr bwMode="auto">
          <a:xfrm>
            <a:off x="2819400" y="2514600"/>
            <a:ext cx="1371600" cy="685800"/>
          </a:xfrm>
          <a:prstGeom prst="ellipse">
            <a:avLst/>
          </a:prstGeom>
          <a:noFill/>
          <a:ln w="25400">
            <a:solidFill>
              <a:srgbClr val="FF9900"/>
            </a:solidFill>
            <a:round/>
            <a:headEnd/>
            <a:tailEnd/>
          </a:ln>
        </p:spPr>
        <p:txBody>
          <a:bodyPr wrap="none" anchor="ctr"/>
          <a:lstStyle/>
          <a:p>
            <a:endParaRPr lang="en-IN"/>
          </a:p>
        </p:txBody>
      </p:sp>
      <p:pic>
        <p:nvPicPr>
          <p:cNvPr id="24588" name="Picture 22"/>
          <p:cNvPicPr>
            <a:picLocks noChangeAspect="1" noChangeArrowheads="1"/>
          </p:cNvPicPr>
          <p:nvPr/>
        </p:nvPicPr>
        <p:blipFill>
          <a:blip r:embed="rId5" cstate="print"/>
          <a:srcRect/>
          <a:stretch>
            <a:fillRect/>
          </a:stretch>
        </p:blipFill>
        <p:spPr bwMode="auto">
          <a:xfrm>
            <a:off x="2895600" y="4114800"/>
            <a:ext cx="5181600" cy="304800"/>
          </a:xfrm>
          <a:prstGeom prst="rect">
            <a:avLst/>
          </a:prstGeom>
          <a:noFill/>
          <a:ln w="9525">
            <a:noFill/>
            <a:miter lim="800000"/>
            <a:headEnd/>
            <a:tailEnd/>
          </a:ln>
        </p:spPr>
      </p:pic>
      <p:sp>
        <p:nvSpPr>
          <p:cNvPr id="24589" name="Oval 23"/>
          <p:cNvSpPr>
            <a:spLocks noChangeArrowheads="1"/>
          </p:cNvSpPr>
          <p:nvPr/>
        </p:nvSpPr>
        <p:spPr bwMode="auto">
          <a:xfrm>
            <a:off x="2819400" y="4038600"/>
            <a:ext cx="1676400" cy="533400"/>
          </a:xfrm>
          <a:prstGeom prst="ellipse">
            <a:avLst/>
          </a:prstGeom>
          <a:noFill/>
          <a:ln w="25400">
            <a:solidFill>
              <a:srgbClr val="009900"/>
            </a:solidFill>
            <a:round/>
            <a:headEnd/>
            <a:tailEnd/>
          </a:ln>
        </p:spPr>
        <p:txBody>
          <a:bodyPr wrap="none" anchor="ctr"/>
          <a:lstStyle/>
          <a:p>
            <a:endParaRPr lang="en-IN"/>
          </a:p>
        </p:txBody>
      </p:sp>
      <p:sp>
        <p:nvSpPr>
          <p:cNvPr id="24590" name="AutoShape 26"/>
          <p:cNvSpPr>
            <a:spLocks noChangeArrowheads="1"/>
          </p:cNvSpPr>
          <p:nvPr/>
        </p:nvSpPr>
        <p:spPr bwMode="auto">
          <a:xfrm>
            <a:off x="6400800" y="4800600"/>
            <a:ext cx="685800" cy="457200"/>
          </a:xfrm>
          <a:prstGeom prst="wedgeRoundRectCallout">
            <a:avLst>
              <a:gd name="adj1" fmla="val -152583"/>
              <a:gd name="adj2" fmla="val -93532"/>
              <a:gd name="adj3" fmla="val 16667"/>
            </a:avLst>
          </a:prstGeom>
          <a:solidFill>
            <a:srgbClr val="0066FF"/>
          </a:solidFill>
          <a:ln w="9525">
            <a:solidFill>
              <a:schemeClr val="tx1"/>
            </a:solidFill>
            <a:miter lim="800000"/>
            <a:headEnd/>
            <a:tailEnd/>
          </a:ln>
        </p:spPr>
        <p:txBody>
          <a:bodyPr/>
          <a:lstStyle/>
          <a:p>
            <a:pPr algn="ctr"/>
            <a:r>
              <a:rPr lang="en-US" i="1">
                <a:solidFill>
                  <a:srgbClr val="FFFF00"/>
                </a:solidFill>
              </a:rPr>
              <a:t>Z</a:t>
            </a:r>
            <a:r>
              <a:rPr lang="en-US" sz="1200" i="1">
                <a:solidFill>
                  <a:srgbClr val="FFFF00"/>
                </a:solidFill>
              </a:rPr>
              <a:t>e</a:t>
            </a:r>
          </a:p>
        </p:txBody>
      </p:sp>
      <p:pic>
        <p:nvPicPr>
          <p:cNvPr id="24591" name="Picture 30"/>
          <p:cNvPicPr>
            <a:picLocks noChangeAspect="1" noChangeArrowheads="1"/>
          </p:cNvPicPr>
          <p:nvPr/>
        </p:nvPicPr>
        <p:blipFill>
          <a:blip r:embed="rId6" cstate="print"/>
          <a:srcRect/>
          <a:stretch>
            <a:fillRect/>
          </a:stretch>
        </p:blipFill>
        <p:spPr bwMode="auto">
          <a:xfrm>
            <a:off x="1600200" y="5638800"/>
            <a:ext cx="4343400" cy="457200"/>
          </a:xfrm>
          <a:prstGeom prst="rect">
            <a:avLst/>
          </a:prstGeom>
          <a:noFill/>
          <a:ln w="9525">
            <a:noFill/>
            <a:miter lim="800000"/>
            <a:headEnd/>
            <a:tailEnd/>
          </a:ln>
        </p:spPr>
      </p:pic>
      <p:sp>
        <p:nvSpPr>
          <p:cNvPr id="24592" name="Oval 31"/>
          <p:cNvSpPr>
            <a:spLocks noChangeArrowheads="1"/>
          </p:cNvSpPr>
          <p:nvPr/>
        </p:nvSpPr>
        <p:spPr bwMode="auto">
          <a:xfrm>
            <a:off x="2286000" y="5562600"/>
            <a:ext cx="990600" cy="381000"/>
          </a:xfrm>
          <a:prstGeom prst="ellipse">
            <a:avLst/>
          </a:prstGeom>
          <a:noFill/>
          <a:ln w="25400">
            <a:solidFill>
              <a:srgbClr val="0066FF"/>
            </a:solidFill>
            <a:round/>
            <a:headEnd/>
            <a:tailEnd/>
          </a:ln>
        </p:spPr>
        <p:txBody>
          <a:bodyPr wrap="none" anchor="ctr"/>
          <a:lstStyle/>
          <a:p>
            <a:endParaRPr lang="en-IN"/>
          </a:p>
        </p:txBody>
      </p:sp>
      <p:sp>
        <p:nvSpPr>
          <p:cNvPr id="24593" name="Rectangle 32"/>
          <p:cNvSpPr>
            <a:spLocks noChangeArrowheads="1"/>
          </p:cNvSpPr>
          <p:nvPr/>
        </p:nvSpPr>
        <p:spPr bwMode="auto">
          <a:xfrm>
            <a:off x="1371600" y="5105400"/>
            <a:ext cx="2057400" cy="382588"/>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None/>
            </a:pPr>
            <a:r>
              <a:rPr lang="en-US" sz="2000">
                <a:sym typeface="Wingdings" pitchFamily="2" charset="2"/>
              </a:rPr>
              <a:t>Example Synset</a:t>
            </a:r>
          </a:p>
        </p:txBody>
      </p:sp>
      <p:sp>
        <p:nvSpPr>
          <p:cNvPr id="24594" name="Date Placeholder 3"/>
          <p:cNvSpPr>
            <a:spLocks noGrp="1"/>
          </p:cNvSpPr>
          <p:nvPr>
            <p:ph type="dt" sz="quarter" idx="10"/>
          </p:nvPr>
        </p:nvSpPr>
        <p:spPr>
          <a:xfrm>
            <a:off x="809625" y="6373813"/>
            <a:ext cx="1905000" cy="457200"/>
          </a:xfrm>
          <a:noFill/>
        </p:spPr>
        <p:txBody>
          <a:bodyPr/>
          <a:lstStyle/>
          <a:p>
            <a:fld id="{7BAD3946-3F24-46EE-85B3-3A11310B4F2A}" type="datetime1">
              <a:rPr lang="en-US" smtClean="0"/>
              <a:pPr/>
              <a:t>5/20/2011</a:t>
            </a:fld>
            <a:endParaRPr lang="en-US" smtClean="0"/>
          </a:p>
        </p:txBody>
      </p:sp>
      <p:sp>
        <p:nvSpPr>
          <p:cNvPr id="24595" name="AutoShape 26"/>
          <p:cNvSpPr>
            <a:spLocks noChangeArrowheads="1"/>
          </p:cNvSpPr>
          <p:nvPr/>
        </p:nvSpPr>
        <p:spPr bwMode="auto">
          <a:xfrm>
            <a:off x="1143000" y="3276600"/>
            <a:ext cx="685800" cy="457200"/>
          </a:xfrm>
          <a:prstGeom prst="wedgeRoundRectCallout">
            <a:avLst>
              <a:gd name="adj1" fmla="val 188157"/>
              <a:gd name="adj2" fmla="val -157023"/>
              <a:gd name="adj3" fmla="val 16667"/>
            </a:avLst>
          </a:prstGeom>
          <a:solidFill>
            <a:srgbClr val="FF9900"/>
          </a:solidFill>
          <a:ln w="9525">
            <a:solidFill>
              <a:schemeClr val="tx1"/>
            </a:solidFill>
            <a:miter lim="800000"/>
            <a:headEnd/>
            <a:tailEnd/>
          </a:ln>
        </p:spPr>
        <p:txBody>
          <a:bodyPr/>
          <a:lstStyle/>
          <a:p>
            <a:pPr algn="ctr"/>
            <a:r>
              <a:rPr lang="en-US" i="1">
                <a:solidFill>
                  <a:srgbClr val="660066"/>
                </a:solidFill>
              </a:rPr>
              <a:t>X</a:t>
            </a:r>
            <a:r>
              <a:rPr lang="en-US" sz="1200" i="1">
                <a:solidFill>
                  <a:srgbClr val="660066"/>
                </a:solidFill>
              </a:rPr>
              <a:t>b</a:t>
            </a:r>
          </a:p>
        </p:txBody>
      </p:sp>
      <p:sp>
        <p:nvSpPr>
          <p:cNvPr id="24596" name="AutoShape 26"/>
          <p:cNvSpPr>
            <a:spLocks noChangeArrowheads="1"/>
          </p:cNvSpPr>
          <p:nvPr/>
        </p:nvSpPr>
        <p:spPr bwMode="auto">
          <a:xfrm>
            <a:off x="1066800" y="4648200"/>
            <a:ext cx="685800" cy="457200"/>
          </a:xfrm>
          <a:prstGeom prst="wedgeRoundRectCallout">
            <a:avLst>
              <a:gd name="adj1" fmla="val 196625"/>
              <a:gd name="adj2" fmla="val -131625"/>
              <a:gd name="adj3" fmla="val 16667"/>
            </a:avLst>
          </a:prstGeom>
          <a:solidFill>
            <a:srgbClr val="009900"/>
          </a:solidFill>
          <a:ln w="9525">
            <a:solidFill>
              <a:schemeClr val="tx1"/>
            </a:solidFill>
            <a:miter lim="800000"/>
            <a:headEnd/>
            <a:tailEnd/>
          </a:ln>
        </p:spPr>
        <p:txBody>
          <a:bodyPr/>
          <a:lstStyle/>
          <a:p>
            <a:pPr algn="ctr"/>
            <a:r>
              <a:rPr lang="en-US" i="1">
                <a:solidFill>
                  <a:srgbClr val="FFFF00"/>
                </a:solidFill>
              </a:rPr>
              <a:t>Y</a:t>
            </a:r>
            <a:r>
              <a:rPr lang="en-US" sz="1200" i="1">
                <a:solidFill>
                  <a:srgbClr val="FFFF00"/>
                </a:solidFill>
              </a:rPr>
              <a:t>b</a:t>
            </a:r>
          </a:p>
        </p:txBody>
      </p:sp>
      <p:sp>
        <p:nvSpPr>
          <p:cNvPr id="24597" name="Oval 23"/>
          <p:cNvSpPr>
            <a:spLocks noChangeArrowheads="1"/>
          </p:cNvSpPr>
          <p:nvPr/>
        </p:nvSpPr>
        <p:spPr bwMode="auto">
          <a:xfrm>
            <a:off x="5105400" y="4038600"/>
            <a:ext cx="762000" cy="533400"/>
          </a:xfrm>
          <a:prstGeom prst="ellipse">
            <a:avLst/>
          </a:prstGeom>
          <a:noFill/>
          <a:ln w="25400">
            <a:solidFill>
              <a:srgbClr val="FF0000"/>
            </a:solidFill>
            <a:round/>
            <a:headEnd/>
            <a:tailEnd/>
          </a:ln>
        </p:spPr>
        <p:txBody>
          <a:bodyPr wrap="none" anchor="ctr"/>
          <a:lstStyle/>
          <a:p>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016F229C-EEF4-43FB-82E8-E07676F21EFC}" type="slidenum">
              <a:rPr lang="en-US" smtClean="0"/>
              <a:pPr/>
              <a:t>26</a:t>
            </a:fld>
            <a:endParaRPr lang="en-US" smtClean="0"/>
          </a:p>
        </p:txBody>
      </p:sp>
      <p:sp>
        <p:nvSpPr>
          <p:cNvPr id="23555" name="Rectangle 2"/>
          <p:cNvSpPr>
            <a:spLocks noGrp="1" noChangeArrowheads="1"/>
          </p:cNvSpPr>
          <p:nvPr>
            <p:ph type="title"/>
          </p:nvPr>
        </p:nvSpPr>
        <p:spPr/>
        <p:txBody>
          <a:bodyPr/>
          <a:lstStyle/>
          <a:p>
            <a:pPr algn="l"/>
            <a:r>
              <a:rPr lang="en-US" sz="3200" dirty="0" smtClean="0">
                <a:solidFill>
                  <a:srgbClr val="660066"/>
                </a:solidFill>
              </a:rPr>
              <a:t>Sense Disambiguation (3/3)</a:t>
            </a:r>
          </a:p>
        </p:txBody>
      </p:sp>
      <p:pic>
        <p:nvPicPr>
          <p:cNvPr id="23556" name="Picture 1" descr="jadav_logo"/>
          <p:cNvPicPr>
            <a:picLocks noGrp="1" noChangeAspect="1" noChangeArrowheads="1"/>
          </p:cNvPicPr>
          <p:nvPr>
            <p:ph idx="1"/>
          </p:nvPr>
        </p:nvPicPr>
        <p:blipFill>
          <a:blip r:embed="rId3" cstate="print"/>
          <a:srcRect/>
          <a:stretch>
            <a:fillRect/>
          </a:stretch>
        </p:blipFill>
        <p:spPr>
          <a:xfrm>
            <a:off x="8328025" y="0"/>
            <a:ext cx="815975" cy="838200"/>
          </a:xfrm>
          <a:noFill/>
        </p:spPr>
      </p:pic>
      <p:sp>
        <p:nvSpPr>
          <p:cNvPr id="23557" name="Text Box 4"/>
          <p:cNvSpPr txBox="1">
            <a:spLocks noChangeArrowheads="1"/>
          </p:cNvSpPr>
          <p:nvPr/>
        </p:nvSpPr>
        <p:spPr bwMode="auto">
          <a:xfrm>
            <a:off x="1752600" y="1752600"/>
            <a:ext cx="6705600" cy="366713"/>
          </a:xfrm>
          <a:prstGeom prst="rect">
            <a:avLst/>
          </a:prstGeom>
          <a:noFill/>
          <a:ln w="9525">
            <a:noFill/>
            <a:miter lim="800000"/>
            <a:headEnd/>
            <a:tailEnd/>
          </a:ln>
        </p:spPr>
        <p:txBody>
          <a:bodyPr>
            <a:spAutoFit/>
          </a:bodyPr>
          <a:lstStyle/>
          <a:p>
            <a:pPr>
              <a:spcBef>
                <a:spcPct val="50000"/>
              </a:spcBef>
              <a:buFontTx/>
              <a:buChar char="o"/>
            </a:pPr>
            <a:endParaRPr lang="en-US"/>
          </a:p>
        </p:txBody>
      </p:sp>
      <p:sp>
        <p:nvSpPr>
          <p:cNvPr id="23558" name="Rectangle 5"/>
          <p:cNvSpPr>
            <a:spLocks noChangeArrowheads="1"/>
          </p:cNvSpPr>
          <p:nvPr/>
        </p:nvSpPr>
        <p:spPr bwMode="auto">
          <a:xfrm>
            <a:off x="1219200" y="2133600"/>
            <a:ext cx="7467600" cy="4191000"/>
          </a:xfrm>
          <a:prstGeom prst="rect">
            <a:avLst/>
          </a:prstGeom>
          <a:noFill/>
          <a:ln w="9525">
            <a:noFill/>
            <a:miter lim="800000"/>
            <a:headEnd/>
            <a:tailEnd/>
          </a:ln>
        </p:spPr>
        <p:txBody>
          <a:bodyPr/>
          <a:lstStyle/>
          <a:p>
            <a:pPr marL="342900" indent="-342900" algn="just">
              <a:spcBef>
                <a:spcPct val="20000"/>
              </a:spcBef>
              <a:buClr>
                <a:schemeClr val="tx2"/>
              </a:buClr>
              <a:buSzPct val="70000"/>
              <a:buFont typeface="Wingdings" pitchFamily="2" charset="2"/>
              <a:buChar char="¡"/>
            </a:pPr>
            <a:r>
              <a:rPr lang="en-US" sz="1800" dirty="0"/>
              <a:t>- </a:t>
            </a:r>
            <a:r>
              <a:rPr lang="en-US" sz="1800" dirty="0" err="1"/>
              <a:t>Xb</a:t>
            </a:r>
            <a:r>
              <a:rPr lang="en-US" sz="1800" dirty="0"/>
              <a:t> and </a:t>
            </a:r>
            <a:r>
              <a:rPr lang="en-US" sz="1800" dirty="0" err="1"/>
              <a:t>Yb</a:t>
            </a:r>
            <a:r>
              <a:rPr lang="en-US" sz="1800" dirty="0"/>
              <a:t> are two Bengali words</a:t>
            </a:r>
          </a:p>
          <a:p>
            <a:pPr marL="342900" indent="-342900" algn="just">
              <a:spcBef>
                <a:spcPct val="20000"/>
              </a:spcBef>
              <a:buClr>
                <a:schemeClr val="tx2"/>
              </a:buClr>
              <a:buSzPct val="70000"/>
              <a:buFont typeface="Wingdings" pitchFamily="2" charset="2"/>
              <a:buNone/>
            </a:pPr>
            <a:r>
              <a:rPr lang="en-US" sz="1800" i="1" dirty="0"/>
              <a:t>	- </a:t>
            </a:r>
            <a:r>
              <a:rPr lang="en-US" sz="1800" dirty="0" err="1"/>
              <a:t>Cxb</a:t>
            </a:r>
            <a:r>
              <a:rPr lang="en-US" sz="1800" dirty="0"/>
              <a:t> and </a:t>
            </a:r>
            <a:r>
              <a:rPr lang="en-US" sz="1800" dirty="0" err="1"/>
              <a:t>Cyb</a:t>
            </a:r>
            <a:r>
              <a:rPr lang="en-US" sz="1800" dirty="0"/>
              <a:t> are </a:t>
            </a:r>
            <a:r>
              <a:rPr lang="en-US" sz="1800" dirty="0">
                <a:sym typeface="Wingdings" pitchFamily="2" charset="2"/>
              </a:rPr>
              <a:t>English equivalent classes of </a:t>
            </a:r>
            <a:r>
              <a:rPr lang="en-US" sz="1800" dirty="0" err="1">
                <a:sym typeface="Wingdings" pitchFamily="2" charset="2"/>
              </a:rPr>
              <a:t>Xb</a:t>
            </a:r>
            <a:r>
              <a:rPr lang="en-US" sz="1800" dirty="0">
                <a:sym typeface="Wingdings" pitchFamily="2" charset="2"/>
              </a:rPr>
              <a:t> and </a:t>
            </a:r>
            <a:r>
              <a:rPr lang="en-US" sz="1800" dirty="0" err="1">
                <a:sym typeface="Wingdings" pitchFamily="2" charset="2"/>
              </a:rPr>
              <a:t>Yb</a:t>
            </a:r>
            <a:r>
              <a:rPr lang="en-US" sz="1800" i="1" dirty="0"/>
              <a:t>      </a:t>
            </a:r>
            <a:endParaRPr lang="en-US" sz="1800" dirty="0"/>
          </a:p>
          <a:p>
            <a:pPr marL="342900" indent="-342900">
              <a:spcBef>
                <a:spcPct val="20000"/>
              </a:spcBef>
              <a:buClr>
                <a:schemeClr val="tx2"/>
              </a:buClr>
              <a:buSzPct val="70000"/>
              <a:buFont typeface="Wingdings" pitchFamily="2" charset="2"/>
              <a:buNone/>
            </a:pPr>
            <a:r>
              <a:rPr lang="en-US" sz="1800" i="1" dirty="0"/>
              <a:t> 			</a:t>
            </a:r>
            <a:r>
              <a:rPr lang="en-US" sz="1800" i="1" dirty="0" err="1"/>
              <a:t>Cxb</a:t>
            </a:r>
            <a:r>
              <a:rPr lang="en-US" sz="1800" i="1" dirty="0"/>
              <a:t> </a:t>
            </a:r>
            <a:r>
              <a:rPr lang="en-US" sz="1800" dirty="0"/>
              <a:t>= {SWS1; SWS2; …..; </a:t>
            </a:r>
            <a:r>
              <a:rPr lang="en-US" sz="1800" dirty="0" err="1"/>
              <a:t>SWSq</a:t>
            </a:r>
            <a:r>
              <a:rPr lang="en-US" sz="1800" dirty="0"/>
              <a:t>}</a:t>
            </a:r>
          </a:p>
          <a:p>
            <a:pPr marL="342900" indent="-342900">
              <a:spcBef>
                <a:spcPct val="20000"/>
              </a:spcBef>
              <a:buClr>
                <a:schemeClr val="tx2"/>
              </a:buClr>
              <a:buSzPct val="70000"/>
              <a:buFont typeface="Wingdings" pitchFamily="2" charset="2"/>
              <a:buNone/>
            </a:pPr>
            <a:r>
              <a:rPr lang="en-US" sz="1800" i="1" dirty="0"/>
              <a:t>			 </a:t>
            </a:r>
            <a:r>
              <a:rPr lang="en-US" sz="1800" i="1" dirty="0" err="1"/>
              <a:t>Cyb</a:t>
            </a:r>
            <a:r>
              <a:rPr lang="en-US" sz="1800" i="1" dirty="0"/>
              <a:t> </a:t>
            </a:r>
            <a:r>
              <a:rPr lang="en-US" sz="1800" dirty="0"/>
              <a:t>= {SWS1; SWS2; …..; </a:t>
            </a:r>
            <a:r>
              <a:rPr lang="en-US" sz="1800" dirty="0" err="1"/>
              <a:t>SWSp</a:t>
            </a:r>
            <a:r>
              <a:rPr lang="en-US" sz="1800" dirty="0"/>
              <a:t>} </a:t>
            </a:r>
          </a:p>
          <a:p>
            <a:pPr marL="342900" indent="-342900" algn="just">
              <a:spcBef>
                <a:spcPct val="20000"/>
              </a:spcBef>
              <a:buClr>
                <a:schemeClr val="tx2"/>
              </a:buClr>
              <a:buSzPct val="70000"/>
              <a:buFont typeface="Wingdings" pitchFamily="2" charset="2"/>
              <a:buChar char="¡"/>
            </a:pPr>
            <a:r>
              <a:rPr lang="en-AU" altLang="zh-CN" sz="1800" dirty="0">
                <a:ea typeface="SimSun" pitchFamily="2" charset="-122"/>
              </a:rPr>
              <a:t>If for </a:t>
            </a:r>
            <a:r>
              <a:rPr lang="en-AU" altLang="zh-CN" sz="1800" dirty="0" err="1">
                <a:ea typeface="SimSun" pitchFamily="2" charset="-122"/>
              </a:rPr>
              <a:t>i</a:t>
            </a:r>
            <a:r>
              <a:rPr lang="en-AU" altLang="zh-CN" sz="1800" dirty="0">
                <a:ea typeface="SimSun" pitchFamily="2" charset="-122"/>
              </a:rPr>
              <a:t> = 1 to p, j = 1 to q , (</a:t>
            </a:r>
            <a:r>
              <a:rPr lang="en-AU" altLang="zh-CN" sz="1800" dirty="0" err="1">
                <a:ea typeface="SimSun" pitchFamily="2" charset="-122"/>
              </a:rPr>
              <a:t>SWSi</a:t>
            </a:r>
            <a:r>
              <a:rPr lang="en-AU" altLang="zh-CN" sz="1800" dirty="0">
                <a:ea typeface="SimSun" pitchFamily="2" charset="-122"/>
              </a:rPr>
              <a:t> </a:t>
            </a:r>
            <a:r>
              <a:rPr lang="en-AU" altLang="zh-CN" sz="1800" dirty="0">
                <a:ea typeface="SimSun" pitchFamily="2" charset="-122"/>
                <a:sym typeface="Symbol" pitchFamily="18" charset="2"/>
              </a:rPr>
              <a:t></a:t>
            </a:r>
            <a:r>
              <a:rPr lang="en-AU" altLang="zh-CN" sz="1800" dirty="0">
                <a:ea typeface="SimSun" pitchFamily="2" charset="-122"/>
              </a:rPr>
              <a:t> </a:t>
            </a:r>
            <a:r>
              <a:rPr lang="en-AU" altLang="zh-CN" sz="1800" dirty="0" err="1">
                <a:ea typeface="SimSun" pitchFamily="2" charset="-122"/>
              </a:rPr>
              <a:t>SWSj</a:t>
            </a:r>
            <a:r>
              <a:rPr lang="en-AU" altLang="zh-CN" sz="1800" dirty="0">
                <a:ea typeface="SimSun" pitchFamily="2" charset="-122"/>
              </a:rPr>
              <a:t>) </a:t>
            </a:r>
            <a:r>
              <a:rPr lang="en-AU" altLang="zh-CN" sz="1800" dirty="0">
                <a:ea typeface="SimSun" pitchFamily="2" charset="-122"/>
                <a:sym typeface="Symbol" pitchFamily="18" charset="2"/>
              </a:rPr>
              <a:t></a:t>
            </a:r>
            <a:r>
              <a:rPr lang="en-AU" altLang="zh-CN" sz="1800" dirty="0">
                <a:ea typeface="SimSun" pitchFamily="2" charset="-122"/>
              </a:rPr>
              <a:t> </a:t>
            </a:r>
            <a:r>
              <a:rPr lang="en-AU" altLang="zh-CN" sz="1800" dirty="0">
                <a:ea typeface="SimSun" pitchFamily="2" charset="-122"/>
                <a:sym typeface="Symbol" pitchFamily="18" charset="2"/>
              </a:rPr>
              <a:t></a:t>
            </a:r>
            <a:r>
              <a:rPr lang="en-AU" altLang="zh-CN" sz="1800" dirty="0">
                <a:ea typeface="SimSun" pitchFamily="2" charset="-122"/>
              </a:rPr>
              <a:t>, or </a:t>
            </a:r>
            <a:r>
              <a:rPr lang="en-AU" altLang="zh-CN" sz="1800" dirty="0">
                <a:ea typeface="SimSun" pitchFamily="2" charset="-122"/>
                <a:sym typeface="Symbol" pitchFamily="18" charset="2"/>
              </a:rPr>
              <a:t></a:t>
            </a:r>
            <a:r>
              <a:rPr lang="en-AU" altLang="zh-CN" sz="1800" dirty="0">
                <a:ea typeface="SimSun" pitchFamily="2" charset="-122"/>
              </a:rPr>
              <a:t> </a:t>
            </a:r>
            <a:r>
              <a:rPr lang="en-AU" altLang="zh-CN" sz="1800" i="1" dirty="0" err="1">
                <a:ea typeface="SimSun" pitchFamily="2" charset="-122"/>
              </a:rPr>
              <a:t>Ze</a:t>
            </a:r>
            <a:r>
              <a:rPr lang="en-AU" altLang="zh-CN" sz="1800" dirty="0">
                <a:ea typeface="SimSun" pitchFamily="2" charset="-122"/>
              </a:rPr>
              <a:t> | </a:t>
            </a:r>
            <a:r>
              <a:rPr lang="en-AU" altLang="zh-CN" sz="1800" i="1" dirty="0" err="1">
                <a:ea typeface="SimSun" pitchFamily="2" charset="-122"/>
              </a:rPr>
              <a:t>Ze</a:t>
            </a:r>
            <a:r>
              <a:rPr lang="en-AU" altLang="zh-CN" sz="1800" dirty="0">
                <a:ea typeface="SimSun" pitchFamily="2" charset="-122"/>
              </a:rPr>
              <a:t> € </a:t>
            </a:r>
            <a:r>
              <a:rPr lang="en-AU" altLang="zh-CN" sz="1800" dirty="0" err="1">
                <a:ea typeface="SimSun" pitchFamily="2" charset="-122"/>
              </a:rPr>
              <a:t>SWSi</a:t>
            </a:r>
            <a:r>
              <a:rPr lang="en-AU" altLang="zh-CN" sz="1800" dirty="0">
                <a:ea typeface="SimSun" pitchFamily="2" charset="-122"/>
              </a:rPr>
              <a:t> </a:t>
            </a:r>
            <a:r>
              <a:rPr lang="en-AU" altLang="zh-CN" sz="1800" dirty="0">
                <a:ea typeface="SimSun" pitchFamily="2" charset="-122"/>
                <a:sym typeface="Symbol" pitchFamily="18" charset="2"/>
              </a:rPr>
              <a:t></a:t>
            </a:r>
            <a:r>
              <a:rPr lang="en-AU" altLang="zh-CN" sz="1800" dirty="0">
                <a:ea typeface="SimSun" pitchFamily="2" charset="-122"/>
              </a:rPr>
              <a:t> </a:t>
            </a:r>
            <a:r>
              <a:rPr lang="en-AU" altLang="zh-CN" sz="1800" dirty="0" err="1">
                <a:ea typeface="SimSun" pitchFamily="2" charset="-122"/>
              </a:rPr>
              <a:t>SWSj</a:t>
            </a:r>
            <a:r>
              <a:rPr lang="en-AU" altLang="zh-CN" sz="1800" dirty="0">
                <a:ea typeface="SimSun" pitchFamily="2" charset="-122"/>
              </a:rPr>
              <a:t>,  </a:t>
            </a:r>
          </a:p>
          <a:p>
            <a:pPr marL="342900" indent="-342900" algn="just">
              <a:spcBef>
                <a:spcPct val="20000"/>
              </a:spcBef>
              <a:buClr>
                <a:schemeClr val="tx2"/>
              </a:buClr>
              <a:buSzPct val="70000"/>
              <a:buFont typeface="Wingdings" pitchFamily="2" charset="2"/>
              <a:buNone/>
            </a:pPr>
            <a:r>
              <a:rPr lang="en-AU" altLang="zh-CN" sz="1800" dirty="0">
                <a:ea typeface="SimSun" pitchFamily="2" charset="-122"/>
              </a:rPr>
              <a:t>      - Where </a:t>
            </a:r>
            <a:r>
              <a:rPr lang="en-AU" altLang="zh-CN" sz="1800" i="1" dirty="0" err="1">
                <a:ea typeface="SimSun" pitchFamily="2" charset="-122"/>
              </a:rPr>
              <a:t>Ze</a:t>
            </a:r>
            <a:r>
              <a:rPr lang="en-AU" altLang="zh-CN" sz="1800" dirty="0">
                <a:ea typeface="SimSun" pitchFamily="2" charset="-122"/>
              </a:rPr>
              <a:t> is an equivalent English word present in any of the Synonymous Word Sets (SWS) of </a:t>
            </a:r>
            <a:r>
              <a:rPr lang="en-AU" altLang="zh-CN" sz="1800" i="1" dirty="0" err="1">
                <a:ea typeface="SimSun" pitchFamily="2" charset="-122"/>
              </a:rPr>
              <a:t>Cxb</a:t>
            </a:r>
            <a:r>
              <a:rPr lang="en-AU" altLang="zh-CN" sz="1800" i="1" dirty="0">
                <a:ea typeface="SimSun" pitchFamily="2" charset="-122"/>
              </a:rPr>
              <a:t> </a:t>
            </a:r>
            <a:r>
              <a:rPr lang="en-AU" altLang="zh-CN" sz="1800" dirty="0">
                <a:ea typeface="SimSun" pitchFamily="2" charset="-122"/>
              </a:rPr>
              <a:t>and </a:t>
            </a:r>
            <a:r>
              <a:rPr lang="en-AU" altLang="zh-CN" sz="1800" i="1" dirty="0" err="1">
                <a:ea typeface="SimSun" pitchFamily="2" charset="-122"/>
              </a:rPr>
              <a:t>Cyb</a:t>
            </a:r>
            <a:r>
              <a:rPr lang="en-AU" altLang="zh-CN" sz="1800" i="1" dirty="0">
                <a:ea typeface="SimSun" pitchFamily="2" charset="-122"/>
              </a:rPr>
              <a:t> </a:t>
            </a:r>
            <a:r>
              <a:rPr lang="en-AU" altLang="zh-CN" sz="1800" dirty="0">
                <a:ea typeface="SimSun" pitchFamily="2" charset="-122"/>
              </a:rPr>
              <a:t>simultaneously</a:t>
            </a:r>
          </a:p>
          <a:p>
            <a:pPr marL="342900" indent="-342900" algn="just">
              <a:spcBef>
                <a:spcPct val="20000"/>
              </a:spcBef>
              <a:buClr>
                <a:schemeClr val="tx2"/>
              </a:buClr>
              <a:buSzPct val="70000"/>
              <a:buFont typeface="Wingdings" pitchFamily="2" charset="2"/>
              <a:buNone/>
            </a:pPr>
            <a:r>
              <a:rPr lang="en-AU" altLang="zh-CN" sz="1800" dirty="0">
                <a:ea typeface="SimSun" pitchFamily="2" charset="-122"/>
              </a:rPr>
              <a:t>      -  Then a new Bengali </a:t>
            </a:r>
            <a:r>
              <a:rPr lang="en-AU" altLang="zh-CN" sz="1800" dirty="0" err="1">
                <a:ea typeface="SimSun" pitchFamily="2" charset="-122"/>
              </a:rPr>
              <a:t>synset</a:t>
            </a:r>
            <a:r>
              <a:rPr lang="en-AU" altLang="zh-CN" sz="1800" dirty="0">
                <a:ea typeface="SimSun" pitchFamily="2" charset="-122"/>
              </a:rPr>
              <a:t> with </a:t>
            </a:r>
            <a:r>
              <a:rPr lang="en-AU" altLang="zh-CN" sz="1800" dirty="0" err="1">
                <a:ea typeface="SimSun" pitchFamily="2" charset="-122"/>
              </a:rPr>
              <a:t>X</a:t>
            </a:r>
            <a:r>
              <a:rPr lang="en-AU" altLang="zh-CN" sz="1800" i="1" dirty="0" err="1">
                <a:ea typeface="SimSun" pitchFamily="2" charset="-122"/>
              </a:rPr>
              <a:t>b</a:t>
            </a:r>
            <a:r>
              <a:rPr lang="en-AU" altLang="zh-CN" sz="1800" i="1" dirty="0">
                <a:ea typeface="SimSun" pitchFamily="2" charset="-122"/>
              </a:rPr>
              <a:t> </a:t>
            </a:r>
            <a:r>
              <a:rPr lang="en-AU" altLang="zh-CN" sz="1800" dirty="0">
                <a:ea typeface="SimSun" pitchFamily="2" charset="-122"/>
              </a:rPr>
              <a:t>and</a:t>
            </a:r>
            <a:r>
              <a:rPr lang="en-AU" altLang="zh-CN" sz="1800" i="1" dirty="0">
                <a:ea typeface="SimSun" pitchFamily="2" charset="-122"/>
              </a:rPr>
              <a:t> </a:t>
            </a:r>
            <a:r>
              <a:rPr lang="en-AU" altLang="zh-CN" sz="1800" i="1" dirty="0" err="1">
                <a:ea typeface="SimSun" pitchFamily="2" charset="-122"/>
              </a:rPr>
              <a:t>Yb</a:t>
            </a:r>
            <a:r>
              <a:rPr lang="en-AU" altLang="zh-CN" sz="1800" dirty="0">
                <a:ea typeface="SimSun" pitchFamily="2" charset="-122"/>
              </a:rPr>
              <a:t> </a:t>
            </a:r>
            <a:r>
              <a:rPr lang="en-AU" altLang="zh-CN" sz="1800" dirty="0" smtClean="0">
                <a:ea typeface="SimSun" pitchFamily="2" charset="-122"/>
              </a:rPr>
              <a:t>is formed</a:t>
            </a:r>
            <a:endParaRPr lang="en-AU" altLang="zh-CN" sz="1800" dirty="0">
              <a:ea typeface="SimSun" pitchFamily="2" charset="-122"/>
            </a:endParaRPr>
          </a:p>
          <a:p>
            <a:pPr marL="342900" indent="-342900" algn="just">
              <a:spcBef>
                <a:spcPct val="20000"/>
              </a:spcBef>
              <a:buClr>
                <a:schemeClr val="tx2"/>
              </a:buClr>
              <a:buSzPct val="70000"/>
              <a:buFont typeface="Wingdings" pitchFamily="2" charset="2"/>
              <a:buNone/>
            </a:pPr>
            <a:r>
              <a:rPr lang="en-AU" altLang="zh-CN" sz="1800" dirty="0">
                <a:ea typeface="SimSun" pitchFamily="2" charset="-122"/>
              </a:rPr>
              <a:t>      New English equivalent class is formed by merging SWSs of both </a:t>
            </a:r>
            <a:r>
              <a:rPr lang="en-AU" altLang="zh-CN" sz="1800" i="1" dirty="0" err="1">
                <a:ea typeface="SimSun" pitchFamily="2" charset="-122"/>
              </a:rPr>
              <a:t>Cxb</a:t>
            </a:r>
            <a:r>
              <a:rPr lang="en-AU" altLang="zh-CN" sz="1800" i="1" dirty="0">
                <a:ea typeface="SimSun" pitchFamily="2" charset="-122"/>
              </a:rPr>
              <a:t> </a:t>
            </a:r>
            <a:r>
              <a:rPr lang="en-AU" altLang="zh-CN" sz="1800" dirty="0">
                <a:ea typeface="SimSun" pitchFamily="2" charset="-122"/>
              </a:rPr>
              <a:t>and </a:t>
            </a:r>
            <a:r>
              <a:rPr lang="en-AU" altLang="zh-CN" sz="1800" i="1" dirty="0" err="1">
                <a:ea typeface="SimSun" pitchFamily="2" charset="-122"/>
              </a:rPr>
              <a:t>Cyb</a:t>
            </a:r>
            <a:endParaRPr lang="en-AU" altLang="zh-CN" sz="1800" i="1" dirty="0">
              <a:ea typeface="SimSun" pitchFamily="2" charset="-122"/>
            </a:endParaRPr>
          </a:p>
          <a:p>
            <a:pPr marL="342900" indent="-342900" algn="just">
              <a:spcBef>
                <a:spcPct val="20000"/>
              </a:spcBef>
              <a:buClr>
                <a:schemeClr val="tx2"/>
              </a:buClr>
              <a:buSzPct val="70000"/>
              <a:buFont typeface="Wingdings" pitchFamily="2" charset="2"/>
              <a:buChar char="¡"/>
            </a:pPr>
            <a:r>
              <a:rPr lang="en-AU" altLang="zh-CN" sz="1800" dirty="0">
                <a:ea typeface="SimSun" pitchFamily="2" charset="-122"/>
              </a:rPr>
              <a:t>Process continues until any word in Bengali translated </a:t>
            </a:r>
            <a:r>
              <a:rPr lang="en-AU" altLang="zh-CN" sz="1800" dirty="0" err="1">
                <a:ea typeface="SimSun" pitchFamily="2" charset="-122"/>
              </a:rPr>
              <a:t>synset</a:t>
            </a:r>
            <a:r>
              <a:rPr lang="en-AU" altLang="zh-CN" sz="1800" dirty="0">
                <a:ea typeface="SimSun" pitchFamily="2" charset="-122"/>
              </a:rPr>
              <a:t> remains unclassified</a:t>
            </a:r>
            <a:r>
              <a:rPr lang="en-US" altLang="zh-CN" sz="1800" dirty="0">
                <a:ea typeface="SimSun" pitchFamily="2" charset="-122"/>
              </a:rPr>
              <a:t> </a:t>
            </a:r>
            <a:endParaRPr lang="en-US" sz="1800" dirty="0"/>
          </a:p>
        </p:txBody>
      </p:sp>
      <p:sp>
        <p:nvSpPr>
          <p:cNvPr id="23559" name="Date Placeholder 3"/>
          <p:cNvSpPr>
            <a:spLocks noGrp="1"/>
          </p:cNvSpPr>
          <p:nvPr>
            <p:ph type="dt" sz="quarter" idx="10"/>
          </p:nvPr>
        </p:nvSpPr>
        <p:spPr>
          <a:noFill/>
        </p:spPr>
        <p:txBody>
          <a:bodyPr/>
          <a:lstStyle/>
          <a:p>
            <a:fld id="{BFC69157-40A9-47DE-91DD-D63642D483AF}"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p>
            <a:fld id="{0E0EED17-12F7-4976-8A98-6EA4E7162941}" type="slidenum">
              <a:rPr lang="en-US" smtClean="0"/>
              <a:pPr/>
              <a:t>27</a:t>
            </a:fld>
            <a:endParaRPr lang="en-US" smtClean="0"/>
          </a:p>
        </p:txBody>
      </p:sp>
      <p:sp>
        <p:nvSpPr>
          <p:cNvPr id="25603" name="Rectangle 2"/>
          <p:cNvSpPr>
            <a:spLocks noGrp="1" noChangeArrowheads="1"/>
          </p:cNvSpPr>
          <p:nvPr>
            <p:ph type="title" idx="4294967295"/>
          </p:nvPr>
        </p:nvSpPr>
        <p:spPr/>
        <p:txBody>
          <a:bodyPr/>
          <a:lstStyle/>
          <a:p>
            <a:pPr algn="l"/>
            <a:r>
              <a:rPr lang="en-US" sz="3200" smtClean="0">
                <a:solidFill>
                  <a:srgbClr val="660066"/>
                </a:solidFill>
              </a:rPr>
              <a:t>Emotion lexicon</a:t>
            </a:r>
          </a:p>
        </p:txBody>
      </p:sp>
      <p:sp>
        <p:nvSpPr>
          <p:cNvPr id="185347" name="Rectangle 3"/>
          <p:cNvSpPr>
            <a:spLocks noGrp="1" noChangeArrowheads="1"/>
          </p:cNvSpPr>
          <p:nvPr>
            <p:ph type="body" idx="4294967295"/>
          </p:nvPr>
        </p:nvSpPr>
        <p:spPr>
          <a:xfrm>
            <a:off x="1514475" y="2035175"/>
            <a:ext cx="6594475" cy="3736975"/>
          </a:xfrm>
        </p:spPr>
        <p:txBody>
          <a:bodyPr/>
          <a:lstStyle/>
          <a:p>
            <a:pPr>
              <a:lnSpc>
                <a:spcPct val="90000"/>
              </a:lnSpc>
              <a:defRPr/>
            </a:pPr>
            <a:r>
              <a:rPr lang="en-US" dirty="0" smtClean="0">
                <a:solidFill>
                  <a:schemeClr val="bg1">
                    <a:lumMod val="65000"/>
                  </a:schemeClr>
                </a:solidFill>
                <a:cs typeface="Mangal" pitchFamily="18" charset="0"/>
              </a:rPr>
              <a:t>Existing </a:t>
            </a:r>
            <a:r>
              <a:rPr lang="en-US" dirty="0">
                <a:solidFill>
                  <a:schemeClr val="bg1">
                    <a:lumMod val="65000"/>
                  </a:schemeClr>
                </a:solidFill>
                <a:cs typeface="Mangal" pitchFamily="18" charset="0"/>
              </a:rPr>
              <a:t>Resources</a:t>
            </a:r>
          </a:p>
          <a:p>
            <a:pPr>
              <a:lnSpc>
                <a:spcPct val="90000"/>
              </a:lnSpc>
              <a:defRPr/>
            </a:pPr>
            <a:r>
              <a:rPr lang="en-US" dirty="0">
                <a:solidFill>
                  <a:schemeClr val="bg1">
                    <a:lumMod val="65000"/>
                  </a:schemeClr>
                </a:solidFill>
                <a:cs typeface="Mangal" pitchFamily="18" charset="0"/>
              </a:rPr>
              <a:t>Development</a:t>
            </a:r>
          </a:p>
          <a:p>
            <a:pPr>
              <a:lnSpc>
                <a:spcPct val="90000"/>
              </a:lnSpc>
              <a:buFont typeface="Wingdings" pitchFamily="2" charset="2"/>
              <a:buNone/>
              <a:defRPr/>
            </a:pPr>
            <a:r>
              <a:rPr lang="en-US" dirty="0">
                <a:solidFill>
                  <a:schemeClr val="bg1">
                    <a:lumMod val="65000"/>
                  </a:schemeClr>
                </a:solidFill>
                <a:cs typeface="Mangal" pitchFamily="18" charset="0"/>
              </a:rPr>
              <a:t>   </a:t>
            </a:r>
            <a:r>
              <a:rPr lang="en-US" sz="2400" dirty="0">
                <a:solidFill>
                  <a:schemeClr val="bg1">
                    <a:lumMod val="65000"/>
                  </a:schemeClr>
                </a:solidFill>
                <a:cs typeface="Mangal" pitchFamily="18" charset="0"/>
              </a:rPr>
              <a:t>- Updating</a:t>
            </a:r>
          </a:p>
          <a:p>
            <a:pPr>
              <a:lnSpc>
                <a:spcPct val="90000"/>
              </a:lnSpc>
              <a:buFont typeface="Wingdings" pitchFamily="2" charset="2"/>
              <a:buNone/>
              <a:defRPr/>
            </a:pPr>
            <a:r>
              <a:rPr lang="en-US" sz="2400" dirty="0">
                <a:solidFill>
                  <a:schemeClr val="bg1">
                    <a:lumMod val="65000"/>
                  </a:schemeClr>
                </a:solidFill>
                <a:cs typeface="Mangal" pitchFamily="18" charset="0"/>
              </a:rPr>
              <a:t>    - Translation</a:t>
            </a:r>
          </a:p>
          <a:p>
            <a:pPr>
              <a:lnSpc>
                <a:spcPct val="90000"/>
              </a:lnSpc>
              <a:buFont typeface="Wingdings" pitchFamily="2" charset="2"/>
              <a:buNone/>
              <a:defRPr/>
            </a:pPr>
            <a:r>
              <a:rPr lang="en-US" sz="2400" dirty="0">
                <a:solidFill>
                  <a:schemeClr val="bg1">
                    <a:lumMod val="65000"/>
                  </a:schemeClr>
                </a:solidFill>
                <a:cs typeface="Mangal" pitchFamily="18" charset="0"/>
              </a:rPr>
              <a:t>    - Sense Disambiguation</a:t>
            </a:r>
            <a:endParaRPr lang="en-US" dirty="0">
              <a:solidFill>
                <a:schemeClr val="bg1">
                  <a:lumMod val="65000"/>
                </a:schemeClr>
              </a:solidFill>
              <a:cs typeface="Mangal" pitchFamily="18" charset="0"/>
            </a:endParaRPr>
          </a:p>
          <a:p>
            <a:pPr>
              <a:lnSpc>
                <a:spcPct val="90000"/>
              </a:lnSpc>
              <a:defRPr/>
            </a:pPr>
            <a:r>
              <a:rPr lang="en-US" dirty="0" smtClean="0">
                <a:solidFill>
                  <a:srgbClr val="002060"/>
                </a:solidFill>
              </a:rPr>
              <a:t>Evaluation</a:t>
            </a:r>
            <a:endParaRPr lang="en-US" dirty="0">
              <a:solidFill>
                <a:srgbClr val="002060"/>
              </a:solidFill>
            </a:endParaRPr>
          </a:p>
        </p:txBody>
      </p:sp>
      <p:pic>
        <p:nvPicPr>
          <p:cNvPr id="25605"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
        <p:nvSpPr>
          <p:cNvPr id="25606" name="Date Placeholder 3"/>
          <p:cNvSpPr>
            <a:spLocks noGrp="1"/>
          </p:cNvSpPr>
          <p:nvPr>
            <p:ph type="dt" sz="quarter" idx="10"/>
          </p:nvPr>
        </p:nvSpPr>
        <p:spPr>
          <a:noFill/>
        </p:spPr>
        <p:txBody>
          <a:bodyPr/>
          <a:lstStyle/>
          <a:p>
            <a:fld id="{0AAE3D22-B827-4164-8466-FA274A6FC3B0}"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p>
            <a:fld id="{6AE6D463-0E82-477E-9D1D-9F35B9FED2FC}" type="slidenum">
              <a:rPr lang="en-US" smtClean="0"/>
              <a:pPr/>
              <a:t>28</a:t>
            </a:fld>
            <a:endParaRPr lang="en-US" smtClean="0"/>
          </a:p>
        </p:txBody>
      </p:sp>
      <p:sp>
        <p:nvSpPr>
          <p:cNvPr id="26627" name="Rectangle 2"/>
          <p:cNvSpPr>
            <a:spLocks noGrp="1" noChangeArrowheads="1"/>
          </p:cNvSpPr>
          <p:nvPr>
            <p:ph type="title" idx="4294967295"/>
          </p:nvPr>
        </p:nvSpPr>
        <p:spPr/>
        <p:txBody>
          <a:bodyPr/>
          <a:lstStyle/>
          <a:p>
            <a:pPr algn="l"/>
            <a:r>
              <a:rPr lang="en-US" sz="3200" smtClean="0">
                <a:solidFill>
                  <a:srgbClr val="660066"/>
                </a:solidFill>
              </a:rPr>
              <a:t>Evaluation (1/2)</a:t>
            </a:r>
          </a:p>
        </p:txBody>
      </p:sp>
      <p:sp>
        <p:nvSpPr>
          <p:cNvPr id="26628" name="Rectangle 3"/>
          <p:cNvSpPr>
            <a:spLocks noGrp="1" noChangeArrowheads="1"/>
          </p:cNvSpPr>
          <p:nvPr>
            <p:ph type="body" idx="4294967295"/>
          </p:nvPr>
        </p:nvSpPr>
        <p:spPr>
          <a:xfrm>
            <a:off x="1219200" y="2209800"/>
            <a:ext cx="7400925" cy="3908425"/>
          </a:xfrm>
        </p:spPr>
        <p:txBody>
          <a:bodyPr/>
          <a:lstStyle/>
          <a:p>
            <a:pPr>
              <a:lnSpc>
                <a:spcPct val="90000"/>
              </a:lnSpc>
            </a:pPr>
            <a:r>
              <a:rPr lang="en-US" sz="2400" dirty="0" smtClean="0">
                <a:solidFill>
                  <a:srgbClr val="002060"/>
                </a:solidFill>
              </a:rPr>
              <a:t>Manual</a:t>
            </a:r>
          </a:p>
          <a:p>
            <a:pPr>
              <a:lnSpc>
                <a:spcPct val="90000"/>
              </a:lnSpc>
            </a:pPr>
            <a:r>
              <a:rPr lang="en-US" sz="2400" dirty="0" smtClean="0"/>
              <a:t>Agreement (Cohen’s Kappa)</a:t>
            </a:r>
          </a:p>
          <a:p>
            <a:pPr algn="just">
              <a:lnSpc>
                <a:spcPct val="90000"/>
              </a:lnSpc>
              <a:buClr>
                <a:schemeClr val="tx2"/>
              </a:buClr>
              <a:buSzPct val="70000"/>
              <a:buFont typeface="Wingdings" pitchFamily="2" charset="2"/>
              <a:buNone/>
            </a:pPr>
            <a:r>
              <a:rPr lang="en-US" sz="2400" dirty="0" smtClean="0"/>
              <a:t>     - M</a:t>
            </a:r>
            <a:r>
              <a:rPr lang="en-AU" altLang="zh-CN" sz="2400" dirty="0" err="1" smtClean="0">
                <a:ea typeface="SimSun" pitchFamily="2" charset="-122"/>
              </a:rPr>
              <a:t>easures</a:t>
            </a:r>
            <a:r>
              <a:rPr lang="en-AU" altLang="zh-CN" sz="2400" dirty="0" smtClean="0">
                <a:ea typeface="SimSun" pitchFamily="2" charset="-122"/>
              </a:rPr>
              <a:t> agreement between two </a:t>
            </a:r>
            <a:r>
              <a:rPr lang="en-AU" altLang="zh-CN" sz="2400" dirty="0" err="1" smtClean="0">
                <a:ea typeface="SimSun" pitchFamily="2" charset="-122"/>
              </a:rPr>
              <a:t>raters</a:t>
            </a:r>
            <a:r>
              <a:rPr lang="en-AU" altLang="zh-CN" sz="2400" dirty="0" smtClean="0">
                <a:ea typeface="SimSun" pitchFamily="2" charset="-122"/>
              </a:rPr>
              <a:t> who each classify items into some mutually exclusive categories</a:t>
            </a:r>
          </a:p>
          <a:p>
            <a:pPr algn="just">
              <a:lnSpc>
                <a:spcPct val="90000"/>
              </a:lnSpc>
              <a:buClr>
                <a:schemeClr val="tx2"/>
              </a:buClr>
              <a:buSzPct val="70000"/>
              <a:buFont typeface="Wingdings" pitchFamily="2" charset="2"/>
              <a:buNone/>
            </a:pPr>
            <a:r>
              <a:rPr lang="en-AU" altLang="zh-CN" sz="2400" dirty="0" smtClean="0">
                <a:ea typeface="SimSun" pitchFamily="2" charset="-122"/>
              </a:rPr>
              <a:t>		- </a:t>
            </a:r>
            <a:r>
              <a:rPr lang="en-US" sz="2400" dirty="0" smtClean="0"/>
              <a:t>Emotion</a:t>
            </a:r>
            <a:r>
              <a:rPr lang="en-AU" altLang="zh-CN" sz="2400" dirty="0" smtClean="0">
                <a:ea typeface="SimSun" pitchFamily="2" charset="-122"/>
              </a:rPr>
              <a:t> words present in the translated Bengali 	synonym sets</a:t>
            </a:r>
          </a:p>
          <a:p>
            <a:pPr algn="just">
              <a:lnSpc>
                <a:spcPct val="90000"/>
              </a:lnSpc>
              <a:buClr>
                <a:schemeClr val="tx2"/>
              </a:buClr>
              <a:buSzPct val="70000"/>
              <a:buFont typeface="Wingdings" pitchFamily="2" charset="2"/>
              <a:buNone/>
            </a:pPr>
            <a:r>
              <a:rPr lang="en-AU" altLang="zh-CN" sz="2400" dirty="0" smtClean="0">
                <a:ea typeface="SimSun" pitchFamily="2" charset="-122"/>
              </a:rPr>
              <a:t>		- Binary decision (Yes /No) </a:t>
            </a:r>
          </a:p>
          <a:p>
            <a:pPr algn="just">
              <a:lnSpc>
                <a:spcPct val="90000"/>
              </a:lnSpc>
              <a:buClr>
                <a:schemeClr val="tx2"/>
              </a:buClr>
              <a:buSzPct val="70000"/>
              <a:buFont typeface="Wingdings" pitchFamily="2" charset="2"/>
              <a:buNone/>
            </a:pPr>
            <a:r>
              <a:rPr lang="en-AU" altLang="zh-CN" sz="2400" dirty="0" smtClean="0">
                <a:ea typeface="SimSun" pitchFamily="2" charset="-122"/>
              </a:rPr>
              <a:t>	- Agreement values from 0.44 to 0.56 gives a significantly moderate value  </a:t>
            </a:r>
            <a:endParaRPr lang="en-US" sz="2400" dirty="0" smtClean="0">
              <a:ea typeface="SimSun" pitchFamily="2" charset="-122"/>
            </a:endParaRPr>
          </a:p>
          <a:p>
            <a:pPr>
              <a:lnSpc>
                <a:spcPct val="90000"/>
              </a:lnSpc>
            </a:pPr>
            <a:endParaRPr lang="en-US" sz="2400" dirty="0" smtClean="0">
              <a:solidFill>
                <a:srgbClr val="002060"/>
              </a:solidFill>
            </a:endParaRPr>
          </a:p>
        </p:txBody>
      </p:sp>
      <p:pic>
        <p:nvPicPr>
          <p:cNvPr id="26629"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
        <p:nvSpPr>
          <p:cNvPr id="26630" name="Date Placeholder 3"/>
          <p:cNvSpPr>
            <a:spLocks noGrp="1"/>
          </p:cNvSpPr>
          <p:nvPr>
            <p:ph type="dt" sz="quarter" idx="10"/>
          </p:nvPr>
        </p:nvSpPr>
        <p:spPr>
          <a:noFill/>
        </p:spPr>
        <p:txBody>
          <a:bodyPr/>
          <a:lstStyle/>
          <a:p>
            <a:fld id="{A4A1512A-8DCA-43C1-B0AE-0DB64DFE009F}"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6328EB45-D5A0-4D01-AF36-54EAB8EBC5F3}" type="slidenum">
              <a:rPr lang="en-US" smtClean="0"/>
              <a:pPr/>
              <a:t>29</a:t>
            </a:fld>
            <a:endParaRPr lang="en-US" smtClean="0"/>
          </a:p>
        </p:txBody>
      </p:sp>
      <p:sp>
        <p:nvSpPr>
          <p:cNvPr id="27651" name="Rectangle 2"/>
          <p:cNvSpPr>
            <a:spLocks noGrp="1" noChangeAspect="1" noChangeArrowheads="1"/>
          </p:cNvSpPr>
          <p:nvPr>
            <p:ph type="title" idx="4294967295"/>
          </p:nvPr>
        </p:nvSpPr>
        <p:spPr/>
        <p:txBody>
          <a:bodyPr/>
          <a:lstStyle/>
          <a:p>
            <a:pPr algn="l"/>
            <a:r>
              <a:rPr lang="en-US" sz="3200" smtClean="0">
                <a:solidFill>
                  <a:srgbClr val="660066"/>
                </a:solidFill>
              </a:rPr>
              <a:t>Evaluation (2/2)</a:t>
            </a:r>
          </a:p>
        </p:txBody>
      </p:sp>
      <p:pic>
        <p:nvPicPr>
          <p:cNvPr id="27652"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pic>
        <p:nvPicPr>
          <p:cNvPr id="27653" name="Picture 6"/>
          <p:cNvPicPr>
            <a:picLocks noChangeAspect="1" noChangeArrowheads="1"/>
          </p:cNvPicPr>
          <p:nvPr/>
        </p:nvPicPr>
        <p:blipFill>
          <a:blip r:embed="rId3" cstate="print"/>
          <a:srcRect/>
          <a:stretch>
            <a:fillRect/>
          </a:stretch>
        </p:blipFill>
        <p:spPr bwMode="auto">
          <a:xfrm>
            <a:off x="4724400" y="2286000"/>
            <a:ext cx="4013200" cy="4051300"/>
          </a:xfrm>
          <a:prstGeom prst="rect">
            <a:avLst/>
          </a:prstGeom>
          <a:noFill/>
          <a:ln w="9525">
            <a:noFill/>
            <a:miter lim="800000"/>
            <a:headEnd/>
            <a:tailEnd/>
          </a:ln>
        </p:spPr>
      </p:pic>
      <p:pic>
        <p:nvPicPr>
          <p:cNvPr id="27654" name="Picture 9"/>
          <p:cNvPicPr>
            <a:picLocks noChangeAspect="1" noChangeArrowheads="1"/>
          </p:cNvPicPr>
          <p:nvPr/>
        </p:nvPicPr>
        <p:blipFill>
          <a:blip r:embed="rId4" cstate="print"/>
          <a:srcRect/>
          <a:stretch>
            <a:fillRect/>
          </a:stretch>
        </p:blipFill>
        <p:spPr bwMode="auto">
          <a:xfrm>
            <a:off x="685800" y="2438400"/>
            <a:ext cx="4038600" cy="2286000"/>
          </a:xfrm>
          <a:prstGeom prst="rect">
            <a:avLst/>
          </a:prstGeom>
          <a:noFill/>
          <a:ln w="9525">
            <a:noFill/>
            <a:miter lim="800000"/>
            <a:headEnd/>
            <a:tailEnd/>
          </a:ln>
        </p:spPr>
      </p:pic>
      <p:sp>
        <p:nvSpPr>
          <p:cNvPr id="27655" name="Date Placeholder 3"/>
          <p:cNvSpPr>
            <a:spLocks noGrp="1"/>
          </p:cNvSpPr>
          <p:nvPr>
            <p:ph type="dt" sz="quarter" idx="10"/>
          </p:nvPr>
        </p:nvSpPr>
        <p:spPr>
          <a:noFill/>
        </p:spPr>
        <p:txBody>
          <a:bodyPr/>
          <a:lstStyle/>
          <a:p>
            <a:fld id="{84A5004A-81DD-41AB-867E-BAF6EAB7BA11}"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Development in NLP</a:t>
            </a:r>
            <a:endParaRPr lang="en-US" dirty="0"/>
          </a:p>
        </p:txBody>
      </p:sp>
      <p:sp>
        <p:nvSpPr>
          <p:cNvPr id="3" name="Content Placeholder 2"/>
          <p:cNvSpPr>
            <a:spLocks noGrp="1"/>
          </p:cNvSpPr>
          <p:nvPr>
            <p:ph idx="1"/>
          </p:nvPr>
        </p:nvSpPr>
        <p:spPr/>
        <p:txBody>
          <a:bodyPr/>
          <a:lstStyle/>
          <a:p>
            <a:r>
              <a:rPr lang="en-US" dirty="0" smtClean="0"/>
              <a:t>International Projects</a:t>
            </a:r>
          </a:p>
          <a:p>
            <a:pPr lvl="1"/>
            <a:r>
              <a:rPr lang="en-US" dirty="0" smtClean="0"/>
              <a:t>"INDO-FRENCH CENTER FOR THE PROMOTION OF ADVANCED RESEARCH (IFCPAR)", Govt. of India and France </a:t>
            </a:r>
            <a:br>
              <a:rPr lang="en-US" dirty="0" smtClean="0"/>
            </a:br>
            <a:r>
              <a:rPr lang="en-US" dirty="0" smtClean="0"/>
              <a:t>Project Entitled:: "</a:t>
            </a:r>
            <a:r>
              <a:rPr lang="en-US" b="1" i="1" dirty="0" smtClean="0"/>
              <a:t>An advanced platform for question answering systems</a:t>
            </a:r>
            <a:r>
              <a:rPr lang="en-US" dirty="0" smtClean="0"/>
              <a:t>" </a:t>
            </a:r>
            <a:br>
              <a:rPr lang="en-US" dirty="0" smtClean="0"/>
            </a:br>
            <a:r>
              <a:rPr lang="en-US" dirty="0" smtClean="0"/>
              <a:t>Principal Collaborator in France:: Prof Patrick Saint </a:t>
            </a:r>
            <a:r>
              <a:rPr lang="en-US" dirty="0" err="1" smtClean="0"/>
              <a:t>Dizier</a:t>
            </a:r>
            <a:r>
              <a:rPr lang="en-US" dirty="0" smtClean="0"/>
              <a:t>, </a:t>
            </a:r>
            <a:r>
              <a:rPr lang="en-US" dirty="0" err="1" smtClean="0"/>
              <a:t>Institut</a:t>
            </a:r>
            <a:r>
              <a:rPr lang="en-US" dirty="0" smtClean="0"/>
              <a:t> de </a:t>
            </a:r>
            <a:r>
              <a:rPr lang="en-US" dirty="0" err="1" smtClean="0"/>
              <a:t>Recherche</a:t>
            </a:r>
            <a:r>
              <a:rPr lang="en-US" dirty="0" smtClean="0"/>
              <a:t> en </a:t>
            </a:r>
            <a:r>
              <a:rPr lang="en-US" dirty="0" err="1" smtClean="0"/>
              <a:t>Informatique</a:t>
            </a:r>
            <a:r>
              <a:rPr lang="en-US" dirty="0" smtClean="0"/>
              <a:t> du Toulouse, Toulouse, France</a:t>
            </a:r>
            <a:br>
              <a:rPr lang="en-US" dirty="0" smtClean="0"/>
            </a:br>
            <a:endParaRPr lang="en-US" dirty="0" smtClean="0"/>
          </a:p>
          <a:p>
            <a:pPr lvl="1"/>
            <a:endParaRPr lang="en-US" dirty="0"/>
          </a:p>
        </p:txBody>
      </p:sp>
      <p:sp>
        <p:nvSpPr>
          <p:cNvPr id="4" name="Date Placeholder 3"/>
          <p:cNvSpPr>
            <a:spLocks noGrp="1"/>
          </p:cNvSpPr>
          <p:nvPr>
            <p:ph type="dt" sz="half" idx="10"/>
          </p:nvPr>
        </p:nvSpPr>
        <p:spPr/>
        <p:txBody>
          <a:bodyPr/>
          <a:lstStyle/>
          <a:p>
            <a:pPr>
              <a:defRPr/>
            </a:pPr>
            <a:fld id="{778E34E2-D99D-4D73-B732-2F87D314466A}" type="datetime1">
              <a:rPr lang="en-US" smtClean="0"/>
              <a:pPr>
                <a:defRPr/>
              </a:pPr>
              <a:t>5/20/2011</a:t>
            </a:fld>
            <a:endParaRPr lang="en-US"/>
          </a:p>
        </p:txBody>
      </p:sp>
      <p:sp>
        <p:nvSpPr>
          <p:cNvPr id="5" name="Slide Number Placeholder 4"/>
          <p:cNvSpPr>
            <a:spLocks noGrp="1"/>
          </p:cNvSpPr>
          <p:nvPr>
            <p:ph type="sldNum" sz="quarter" idx="12"/>
          </p:nvPr>
        </p:nvSpPr>
        <p:spPr/>
        <p:txBody>
          <a:bodyPr/>
          <a:lstStyle/>
          <a:p>
            <a:pPr>
              <a:defRPr/>
            </a:pPr>
            <a:fld id="{D5311F40-7EA4-47E3-8A15-6C553880E2F9}"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p>
            <a:fld id="{A49A4DEA-33CC-47D0-AB6B-65CCAD469B78}" type="datetime1">
              <a:rPr lang="en-US" smtClean="0"/>
              <a:pPr/>
              <a:t>5/20/2011</a:t>
            </a:fld>
            <a:endParaRPr lang="en-US" smtClean="0"/>
          </a:p>
        </p:txBody>
      </p:sp>
      <p:sp>
        <p:nvSpPr>
          <p:cNvPr id="28675" name="Slide Number Placeholder 2"/>
          <p:cNvSpPr>
            <a:spLocks noGrp="1"/>
          </p:cNvSpPr>
          <p:nvPr>
            <p:ph type="sldNum" sz="quarter" idx="12"/>
          </p:nvPr>
        </p:nvSpPr>
        <p:spPr>
          <a:noFill/>
        </p:spPr>
        <p:txBody>
          <a:bodyPr/>
          <a:lstStyle/>
          <a:p>
            <a:fld id="{F2E42FD0-E00F-492B-A068-701177107CC3}" type="slidenum">
              <a:rPr lang="en-US" smtClean="0"/>
              <a:pPr/>
              <a:t>30</a:t>
            </a:fld>
            <a:endParaRPr lang="en-US" smtClean="0"/>
          </a:p>
        </p:txBody>
      </p:sp>
      <p:pic>
        <p:nvPicPr>
          <p:cNvPr id="28676" name="Picture 3"/>
          <p:cNvPicPr>
            <a:picLocks noChangeAspect="1" noChangeArrowheads="1"/>
          </p:cNvPicPr>
          <p:nvPr/>
        </p:nvPicPr>
        <p:blipFill>
          <a:blip r:embed="rId2" cstate="print"/>
          <a:srcRect/>
          <a:stretch>
            <a:fillRect/>
          </a:stretch>
        </p:blipFill>
        <p:spPr bwMode="auto">
          <a:xfrm>
            <a:off x="1447800" y="2209800"/>
            <a:ext cx="6629400" cy="4114800"/>
          </a:xfrm>
          <a:prstGeom prst="rect">
            <a:avLst/>
          </a:prstGeom>
          <a:noFill/>
          <a:ln w="9525">
            <a:noFill/>
            <a:miter lim="800000"/>
            <a:headEnd/>
            <a:tailEnd/>
          </a:ln>
        </p:spPr>
      </p:pic>
      <p:sp>
        <p:nvSpPr>
          <p:cNvPr id="28677" name="Rectangle 5"/>
          <p:cNvSpPr>
            <a:spLocks noChangeArrowheads="1"/>
          </p:cNvSpPr>
          <p:nvPr/>
        </p:nvSpPr>
        <p:spPr bwMode="auto">
          <a:xfrm>
            <a:off x="1600200" y="685800"/>
            <a:ext cx="7086600" cy="1077913"/>
          </a:xfrm>
          <a:prstGeom prst="rect">
            <a:avLst/>
          </a:prstGeom>
          <a:noFill/>
          <a:ln w="9525">
            <a:noFill/>
            <a:miter lim="800000"/>
            <a:headEnd/>
            <a:tailEnd/>
          </a:ln>
        </p:spPr>
        <p:txBody>
          <a:bodyPr>
            <a:spAutoFit/>
          </a:bodyPr>
          <a:lstStyle/>
          <a:p>
            <a:r>
              <a:rPr lang="en-US" sz="3200">
                <a:solidFill>
                  <a:srgbClr val="660066"/>
                </a:solidFill>
              </a:rPr>
              <a:t>Bengali WordNet Affect Lists</a:t>
            </a:r>
          </a:p>
          <a:p>
            <a:r>
              <a:rPr lang="en-US" sz="3200">
                <a:solidFill>
                  <a:srgbClr val="660066"/>
                </a:solidFill>
              </a:rPr>
              <a:t>Snapshot</a:t>
            </a:r>
            <a:endParaRPr lang="en-IN" sz="3200">
              <a:solidFill>
                <a:srgbClr val="660066"/>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E0C9DA59-DFC5-4829-86F4-A6092B5396A0}" type="datetime1">
              <a:rPr lang="en-US" smtClean="0"/>
              <a:pPr/>
              <a:t>5/20/2011</a:t>
            </a:fld>
            <a:endParaRPr lang="en-US" smtClean="0"/>
          </a:p>
        </p:txBody>
      </p:sp>
      <p:sp>
        <p:nvSpPr>
          <p:cNvPr id="29699" name="Slide Number Placeholder 5"/>
          <p:cNvSpPr>
            <a:spLocks noGrp="1"/>
          </p:cNvSpPr>
          <p:nvPr>
            <p:ph type="sldNum" sz="quarter" idx="12"/>
          </p:nvPr>
        </p:nvSpPr>
        <p:spPr>
          <a:noFill/>
        </p:spPr>
        <p:txBody>
          <a:bodyPr/>
          <a:lstStyle/>
          <a:p>
            <a:fld id="{C089AF39-3479-4C4A-9802-EF811121BCF3}" type="slidenum">
              <a:rPr lang="en-US" smtClean="0"/>
              <a:pPr/>
              <a:t>31</a:t>
            </a:fld>
            <a:endParaRPr lang="en-US" smtClean="0"/>
          </a:p>
        </p:txBody>
      </p:sp>
      <p:sp>
        <p:nvSpPr>
          <p:cNvPr id="29700"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Resources</a:t>
            </a:r>
          </a:p>
        </p:txBody>
      </p:sp>
      <p:sp>
        <p:nvSpPr>
          <p:cNvPr id="29701" name="Rectangle 3"/>
          <p:cNvSpPr>
            <a:spLocks noGrp="1" noChangeArrowheads="1"/>
          </p:cNvSpPr>
          <p:nvPr>
            <p:ph type="body" idx="1"/>
          </p:nvPr>
        </p:nvSpPr>
        <p:spPr>
          <a:xfrm>
            <a:off x="762000" y="1905000"/>
            <a:ext cx="8105775" cy="4648200"/>
          </a:xfrm>
        </p:spPr>
        <p:txBody>
          <a:bodyPr/>
          <a:lstStyle/>
          <a:p>
            <a:pPr marL="609600" indent="-609600" algn="just" eaLnBrk="1" hangingPunct="1">
              <a:lnSpc>
                <a:spcPct val="80000"/>
              </a:lnSpc>
              <a:buFont typeface="Wingdings" pitchFamily="2" charset="2"/>
              <a:buNone/>
            </a:pPr>
            <a:endParaRPr lang="en-US" sz="1800" dirty="0" smtClean="0"/>
          </a:p>
          <a:p>
            <a:pPr marL="609600" indent="-609600" algn="just" eaLnBrk="1" hangingPunct="1">
              <a:lnSpc>
                <a:spcPct val="80000"/>
              </a:lnSpc>
            </a:pPr>
            <a:r>
              <a:rPr lang="en-US" sz="2400" dirty="0" smtClean="0"/>
              <a:t>Emotion Lexicon</a:t>
            </a:r>
          </a:p>
          <a:p>
            <a:pPr marL="609600" indent="-609600" algn="just" eaLnBrk="1" hangingPunct="1">
              <a:lnSpc>
                <a:spcPct val="80000"/>
              </a:lnSpc>
              <a:buFont typeface="Wingdings" pitchFamily="2" charset="2"/>
              <a:buNone/>
            </a:pPr>
            <a:r>
              <a:rPr lang="en-US" sz="2400" dirty="0" smtClean="0"/>
              <a:t>		</a:t>
            </a:r>
            <a:r>
              <a:rPr lang="en-US" sz="1800" dirty="0" smtClean="0"/>
              <a:t>- D.Das and </a:t>
            </a:r>
            <a:r>
              <a:rPr lang="en-US" sz="1800" dirty="0" err="1" smtClean="0"/>
              <a:t>S.Bandyopadhyay</a:t>
            </a:r>
            <a:r>
              <a:rPr lang="en-US" sz="1800" dirty="0" smtClean="0"/>
              <a:t>. 2010. Developing Bengali </a:t>
            </a:r>
            <a:r>
              <a:rPr lang="en-US" sz="1800" dirty="0" err="1" smtClean="0"/>
              <a:t>WordNet</a:t>
            </a:r>
            <a:r>
              <a:rPr lang="en-US" sz="1800" dirty="0" smtClean="0"/>
              <a:t> Affect for Analyzing Emotion. </a:t>
            </a:r>
            <a:r>
              <a:rPr lang="en-US" sz="1800" i="1" dirty="0" smtClean="0"/>
              <a:t>In the proceedings of the 23rd International Conference on the Computer Processing of Oriental Languages </a:t>
            </a:r>
            <a:r>
              <a:rPr lang="en-US" sz="1800" b="1" i="1" dirty="0" smtClean="0"/>
              <a:t>(ICCPOL-2010)</a:t>
            </a:r>
            <a:r>
              <a:rPr lang="en-US" sz="1800" i="1" dirty="0" smtClean="0"/>
              <a:t>, </a:t>
            </a:r>
            <a:r>
              <a:rPr lang="en-US" sz="1800" dirty="0" smtClean="0"/>
              <a:t>pp. 35-40,</a:t>
            </a:r>
            <a:r>
              <a:rPr lang="en-US" sz="1800" i="1" dirty="0" smtClean="0"/>
              <a:t> </a:t>
            </a:r>
            <a:r>
              <a:rPr lang="en-US" sz="1800" dirty="0" smtClean="0"/>
              <a:t>California, </a:t>
            </a:r>
            <a:r>
              <a:rPr lang="en-US" sz="1800" dirty="0" smtClean="0"/>
              <a:t>USA</a:t>
            </a:r>
          </a:p>
          <a:p>
            <a:pPr marL="609600" indent="-609600" algn="just" eaLnBrk="1" hangingPunct="1">
              <a:lnSpc>
                <a:spcPct val="80000"/>
              </a:lnSpc>
              <a:buFont typeface="Wingdings" pitchFamily="2" charset="2"/>
              <a:buNone/>
            </a:pPr>
            <a:endParaRPr lang="en-US" sz="1800" dirty="0" smtClean="0"/>
          </a:p>
          <a:p>
            <a:pPr marL="609600" indent="-609600" algn="just" eaLnBrk="1" hangingPunct="1">
              <a:lnSpc>
                <a:spcPct val="80000"/>
              </a:lnSpc>
              <a:buFont typeface="Wingdings" pitchFamily="2" charset="2"/>
              <a:buNone/>
            </a:pPr>
            <a:r>
              <a:rPr lang="en-US" sz="1800" dirty="0" smtClean="0"/>
              <a:t>		</a:t>
            </a:r>
          </a:p>
          <a:p>
            <a:pPr marL="609600" lvl="0" indent="-609600" algn="just" eaLnBrk="1" hangingPunct="1">
              <a:lnSpc>
                <a:spcPct val="80000"/>
              </a:lnSpc>
              <a:buNone/>
            </a:pPr>
            <a:r>
              <a:rPr lang="en-US" sz="1800" dirty="0" smtClean="0"/>
              <a:t>		- Y</a:t>
            </a:r>
            <a:r>
              <a:rPr lang="en-US" sz="1800" dirty="0" smtClean="0"/>
              <a:t>. Torii,</a:t>
            </a:r>
            <a:r>
              <a:rPr lang="en-US" sz="1800" b="1" dirty="0" smtClean="0"/>
              <a:t> </a:t>
            </a:r>
            <a:r>
              <a:rPr lang="en-US" sz="1800" dirty="0" smtClean="0"/>
              <a:t>D. Das, S. </a:t>
            </a:r>
            <a:r>
              <a:rPr lang="en-US" sz="1800" dirty="0" err="1" smtClean="0"/>
              <a:t>Bandyopadhyay</a:t>
            </a:r>
            <a:r>
              <a:rPr lang="en-US" sz="1800" dirty="0" smtClean="0"/>
              <a:t> and M. Okumura. 2011. Developing Japanese </a:t>
            </a:r>
            <a:r>
              <a:rPr lang="en-US" sz="1800" dirty="0" err="1" smtClean="0"/>
              <a:t>WordNet</a:t>
            </a:r>
            <a:r>
              <a:rPr lang="en-US" sz="1800" dirty="0" smtClean="0"/>
              <a:t> Affect for Analyzing Emotions. </a:t>
            </a:r>
            <a:r>
              <a:rPr lang="en-US" sz="1800" i="1" dirty="0" smtClean="0"/>
              <a:t>In the Workshop on Computational Approaches to Subjectivity and Sentiment Analysis </a:t>
            </a:r>
            <a:r>
              <a:rPr lang="en-US" sz="1800" b="1" i="1" dirty="0" smtClean="0"/>
              <a:t>(WASSA 2.011), </a:t>
            </a:r>
            <a:r>
              <a:rPr lang="en-US" sz="1800" i="1" dirty="0" smtClean="0"/>
              <a:t>49th Annual Meeting of the Association for Computational Linguistics</a:t>
            </a:r>
            <a:r>
              <a:rPr lang="en-US" sz="1800" dirty="0" smtClean="0"/>
              <a:t> </a:t>
            </a:r>
            <a:r>
              <a:rPr lang="en-US" sz="1800" b="1" i="1" dirty="0" smtClean="0"/>
              <a:t>(ACL)</a:t>
            </a:r>
            <a:r>
              <a:rPr lang="en-US" sz="1800" dirty="0" smtClean="0"/>
              <a:t>, Portland, USA. (Accepted)</a:t>
            </a:r>
            <a:endParaRPr lang="en-IN" sz="1800" dirty="0" smtClean="0"/>
          </a:p>
          <a:p>
            <a:pPr marL="609600" indent="-609600" algn="just" eaLnBrk="1" hangingPunct="1">
              <a:lnSpc>
                <a:spcPct val="80000"/>
              </a:lnSpc>
            </a:pPr>
            <a:endParaRPr lang="en-US" sz="2400" dirty="0" smtClean="0"/>
          </a:p>
        </p:txBody>
      </p:sp>
      <p:pic>
        <p:nvPicPr>
          <p:cNvPr id="29702"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BF3EBEFD-BD9D-4BAC-841C-5445D840D439}" type="slidenum">
              <a:rPr lang="en-US" smtClean="0"/>
              <a:pPr/>
              <a:t>32</a:t>
            </a:fld>
            <a:endParaRPr lang="en-US" smtClean="0"/>
          </a:p>
        </p:txBody>
      </p:sp>
      <p:sp>
        <p:nvSpPr>
          <p:cNvPr id="30723" name="Rectangle 2"/>
          <p:cNvSpPr>
            <a:spLocks noGrp="1" noChangeArrowheads="1"/>
          </p:cNvSpPr>
          <p:nvPr>
            <p:ph type="title"/>
          </p:nvPr>
        </p:nvSpPr>
        <p:spPr/>
        <p:txBody>
          <a:bodyPr/>
          <a:lstStyle/>
          <a:p>
            <a:pPr algn="l"/>
            <a:r>
              <a:rPr lang="en-US" sz="3200" smtClean="0">
                <a:solidFill>
                  <a:srgbClr val="660066"/>
                </a:solidFill>
              </a:rPr>
              <a:t>Emotion Corpus </a:t>
            </a:r>
            <a:br>
              <a:rPr lang="en-US" sz="3200" smtClean="0">
                <a:solidFill>
                  <a:srgbClr val="660066"/>
                </a:solidFill>
              </a:rPr>
            </a:br>
            <a:r>
              <a:rPr lang="en-US" sz="3200" smtClean="0">
                <a:solidFill>
                  <a:srgbClr val="660066"/>
                </a:solidFill>
              </a:rPr>
              <a:t>Guideline (1/3)</a:t>
            </a:r>
          </a:p>
        </p:txBody>
      </p:sp>
      <p:sp>
        <p:nvSpPr>
          <p:cNvPr id="30724" name="Rectangle 3"/>
          <p:cNvSpPr>
            <a:spLocks noGrp="1" noChangeArrowheads="1"/>
          </p:cNvSpPr>
          <p:nvPr>
            <p:ph type="body" idx="1"/>
          </p:nvPr>
        </p:nvSpPr>
        <p:spPr/>
        <p:txBody>
          <a:bodyPr/>
          <a:lstStyle/>
          <a:p>
            <a:pPr>
              <a:lnSpc>
                <a:spcPct val="90000"/>
              </a:lnSpc>
            </a:pPr>
            <a:r>
              <a:rPr lang="en-US" sz="2500" smtClean="0">
                <a:ea typeface="PMingLiU" pitchFamily="18" charset="-120"/>
              </a:rPr>
              <a:t>Random collection of 123 blog posts from Bengali web blog archive (</a:t>
            </a:r>
            <a:r>
              <a:rPr lang="en-US" sz="2500" smtClean="0">
                <a:ea typeface="PMingLiU" pitchFamily="18" charset="-120"/>
                <a:hlinkClick r:id="rId3"/>
              </a:rPr>
              <a:t>www.amarblog.com</a:t>
            </a:r>
            <a:r>
              <a:rPr lang="en-US" sz="2500" smtClean="0">
                <a:ea typeface="PMingLiU" pitchFamily="18" charset="-120"/>
              </a:rPr>
              <a:t>) </a:t>
            </a:r>
          </a:p>
          <a:p>
            <a:pPr>
              <a:lnSpc>
                <a:spcPct val="90000"/>
              </a:lnSpc>
            </a:pPr>
            <a:r>
              <a:rPr lang="en-US" sz="2500" smtClean="0">
                <a:ea typeface="PMingLiU" pitchFamily="18" charset="-120"/>
              </a:rPr>
              <a:t>Total 12,149 sentences (comics, politics, sports and short stories) </a:t>
            </a:r>
          </a:p>
          <a:p>
            <a:pPr>
              <a:lnSpc>
                <a:spcPct val="90000"/>
              </a:lnSpc>
            </a:pPr>
            <a:r>
              <a:rPr lang="en-US" sz="2500" smtClean="0">
                <a:ea typeface="PMingLiU" pitchFamily="18" charset="-120"/>
              </a:rPr>
              <a:t>Three Annotators</a:t>
            </a:r>
          </a:p>
          <a:p>
            <a:pPr>
              <a:lnSpc>
                <a:spcPct val="90000"/>
              </a:lnSpc>
            </a:pPr>
            <a:r>
              <a:rPr lang="en-US" sz="2500" smtClean="0">
                <a:ea typeface="PMingLiU" pitchFamily="18" charset="-120"/>
              </a:rPr>
              <a:t>No prior training was provided to the annotators</a:t>
            </a:r>
          </a:p>
          <a:p>
            <a:pPr>
              <a:lnSpc>
                <a:spcPct val="90000"/>
              </a:lnSpc>
            </a:pPr>
            <a:r>
              <a:rPr lang="en-US" sz="2500" smtClean="0">
                <a:ea typeface="PMingLiU" pitchFamily="18" charset="-120"/>
              </a:rPr>
              <a:t>Instruction based on some illustrated annotated samples</a:t>
            </a:r>
          </a:p>
          <a:p>
            <a:pPr>
              <a:lnSpc>
                <a:spcPct val="90000"/>
              </a:lnSpc>
            </a:pPr>
            <a:r>
              <a:rPr lang="en-US" sz="2500" smtClean="0">
                <a:ea typeface="PMingLiU" pitchFamily="18" charset="-120"/>
              </a:rPr>
              <a:t>Open source graphical tool</a:t>
            </a:r>
          </a:p>
          <a:p>
            <a:pPr>
              <a:lnSpc>
                <a:spcPct val="90000"/>
              </a:lnSpc>
              <a:buFont typeface="Wingdings" pitchFamily="2" charset="2"/>
              <a:buNone/>
            </a:pPr>
            <a:r>
              <a:rPr lang="en-US" sz="2500" smtClean="0">
                <a:ea typeface="PMingLiU" pitchFamily="18" charset="-120"/>
              </a:rPr>
              <a:t>	</a:t>
            </a:r>
            <a:r>
              <a:rPr lang="en-US" sz="1800" smtClean="0">
                <a:ea typeface="PMingLiU" pitchFamily="18" charset="-120"/>
              </a:rPr>
              <a:t>(http://gate.ac.uk/gate/doc/releases.html)</a:t>
            </a:r>
          </a:p>
        </p:txBody>
      </p:sp>
      <p:sp>
        <p:nvSpPr>
          <p:cNvPr id="30725" name="Date Placeholder 3"/>
          <p:cNvSpPr>
            <a:spLocks noGrp="1"/>
          </p:cNvSpPr>
          <p:nvPr>
            <p:ph type="dt" sz="quarter" idx="10"/>
          </p:nvPr>
        </p:nvSpPr>
        <p:spPr>
          <a:noFill/>
        </p:spPr>
        <p:txBody>
          <a:bodyPr/>
          <a:lstStyle/>
          <a:p>
            <a:fld id="{D282D07A-A515-492D-BEEE-C26772C45993}"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70618462-D34E-4E4E-8EE6-C9A43EC5E228}" type="slidenum">
              <a:rPr lang="en-US" smtClean="0"/>
              <a:pPr/>
              <a:t>33</a:t>
            </a:fld>
            <a:endParaRPr lang="en-US" smtClean="0"/>
          </a:p>
        </p:txBody>
      </p:sp>
      <p:sp>
        <p:nvSpPr>
          <p:cNvPr id="31747" name="Rectangle 2"/>
          <p:cNvSpPr>
            <a:spLocks noGrp="1" noChangeArrowheads="1"/>
          </p:cNvSpPr>
          <p:nvPr>
            <p:ph type="title"/>
          </p:nvPr>
        </p:nvSpPr>
        <p:spPr/>
        <p:txBody>
          <a:bodyPr/>
          <a:lstStyle/>
          <a:p>
            <a:pPr algn="l"/>
            <a:r>
              <a:rPr lang="en-US" sz="3200" smtClean="0">
                <a:solidFill>
                  <a:srgbClr val="660066"/>
                </a:solidFill>
              </a:rPr>
              <a:t>Emotion Corpus</a:t>
            </a:r>
            <a:br>
              <a:rPr lang="en-US" sz="3200" smtClean="0">
                <a:solidFill>
                  <a:srgbClr val="660066"/>
                </a:solidFill>
              </a:rPr>
            </a:br>
            <a:r>
              <a:rPr lang="en-US" sz="3200" smtClean="0">
                <a:solidFill>
                  <a:srgbClr val="660066"/>
                </a:solidFill>
              </a:rPr>
              <a:t>Guideline (2/3)</a:t>
            </a:r>
          </a:p>
        </p:txBody>
      </p:sp>
      <p:sp>
        <p:nvSpPr>
          <p:cNvPr id="31748" name="Rectangle 3"/>
          <p:cNvSpPr>
            <a:spLocks noGrp="1" noChangeArrowheads="1"/>
          </p:cNvSpPr>
          <p:nvPr>
            <p:ph type="body" idx="1"/>
          </p:nvPr>
        </p:nvSpPr>
        <p:spPr/>
        <p:txBody>
          <a:bodyPr/>
          <a:lstStyle/>
          <a:p>
            <a:pPr algn="just">
              <a:lnSpc>
                <a:spcPct val="90000"/>
              </a:lnSpc>
              <a:buFont typeface="Wingdings" pitchFamily="2" charset="2"/>
              <a:buNone/>
            </a:pPr>
            <a:r>
              <a:rPr lang="en-US" sz="2100" u="sng" dirty="0" smtClean="0"/>
              <a:t>Items for Annotation</a:t>
            </a:r>
          </a:p>
          <a:p>
            <a:pPr algn="just">
              <a:lnSpc>
                <a:spcPct val="90000"/>
              </a:lnSpc>
              <a:buFont typeface="Wingdings" pitchFamily="2" charset="2"/>
              <a:buNone/>
            </a:pPr>
            <a:endParaRPr lang="en-US" sz="2500" u="sng" dirty="0" smtClean="0">
              <a:ea typeface="PMingLiU" pitchFamily="18" charset="-120"/>
              <a:sym typeface="Wingdings" pitchFamily="2" charset="2"/>
            </a:endParaRPr>
          </a:p>
          <a:p>
            <a:pPr algn="just">
              <a:lnSpc>
                <a:spcPct val="90000"/>
              </a:lnSpc>
            </a:pPr>
            <a:r>
              <a:rPr lang="en-US" sz="2500" dirty="0" smtClean="0">
                <a:ea typeface="PMingLiU" pitchFamily="18" charset="-120"/>
                <a:sym typeface="Wingdings" pitchFamily="2" charset="2"/>
              </a:rPr>
              <a:t>Emotional </a:t>
            </a:r>
            <a:r>
              <a:rPr lang="en-US" sz="2500" dirty="0" smtClean="0">
                <a:solidFill>
                  <a:srgbClr val="009900"/>
                </a:solidFill>
                <a:ea typeface="PMingLiU" pitchFamily="18" charset="-120"/>
                <a:sym typeface="Wingdings" pitchFamily="2" charset="2"/>
              </a:rPr>
              <a:t>Expression (word / phrase)</a:t>
            </a:r>
          </a:p>
          <a:p>
            <a:pPr algn="just">
              <a:lnSpc>
                <a:spcPct val="90000"/>
              </a:lnSpc>
            </a:pPr>
            <a:r>
              <a:rPr lang="en-US" sz="2500" dirty="0" smtClean="0">
                <a:ea typeface="PMingLiU" pitchFamily="18" charset="-120"/>
                <a:sym typeface="Wingdings" pitchFamily="2" charset="2"/>
              </a:rPr>
              <a:t>Emotion </a:t>
            </a:r>
            <a:r>
              <a:rPr lang="en-US" sz="2500" dirty="0" smtClean="0">
                <a:solidFill>
                  <a:srgbClr val="0066FF"/>
                </a:solidFill>
                <a:ea typeface="PMingLiU" pitchFamily="18" charset="-120"/>
                <a:sym typeface="Wingdings" pitchFamily="2" charset="2"/>
              </a:rPr>
              <a:t>Holder</a:t>
            </a:r>
          </a:p>
          <a:p>
            <a:pPr algn="just">
              <a:lnSpc>
                <a:spcPct val="90000"/>
              </a:lnSpc>
            </a:pPr>
            <a:r>
              <a:rPr lang="en-US" sz="2500" dirty="0" smtClean="0">
                <a:ea typeface="PMingLiU" pitchFamily="18" charset="-120"/>
                <a:sym typeface="Wingdings" pitchFamily="2" charset="2"/>
              </a:rPr>
              <a:t>Emotion </a:t>
            </a:r>
            <a:r>
              <a:rPr lang="en-US" sz="2500" dirty="0" smtClean="0">
                <a:solidFill>
                  <a:srgbClr val="FF9900"/>
                </a:solidFill>
                <a:ea typeface="PMingLiU" pitchFamily="18" charset="-120"/>
                <a:sym typeface="Wingdings" pitchFamily="2" charset="2"/>
              </a:rPr>
              <a:t>Topic</a:t>
            </a:r>
          </a:p>
          <a:p>
            <a:pPr algn="just">
              <a:lnSpc>
                <a:spcPct val="90000"/>
              </a:lnSpc>
            </a:pPr>
            <a:r>
              <a:rPr lang="en-US" sz="2400" dirty="0" smtClean="0">
                <a:ea typeface="PMingLiU" pitchFamily="18" charset="-120"/>
                <a:sym typeface="Wingdings" pitchFamily="2" charset="2"/>
              </a:rPr>
              <a:t>Sentential Emotion	</a:t>
            </a:r>
          </a:p>
          <a:p>
            <a:pPr algn="just">
              <a:lnSpc>
                <a:spcPct val="90000"/>
              </a:lnSpc>
              <a:buFont typeface="Wingdings" pitchFamily="2" charset="2"/>
              <a:buNone/>
            </a:pPr>
            <a:r>
              <a:rPr lang="en-US" sz="2400" dirty="0" smtClean="0">
                <a:ea typeface="PMingLiU" pitchFamily="18" charset="-120"/>
                <a:sym typeface="Wingdings" pitchFamily="2" charset="2"/>
              </a:rPr>
              <a:t>		</a:t>
            </a:r>
            <a:r>
              <a:rPr lang="en-US" sz="1800" dirty="0" smtClean="0">
                <a:ea typeface="PMingLiU" pitchFamily="18" charset="-120"/>
                <a:sym typeface="Wingdings" pitchFamily="2" charset="2"/>
              </a:rPr>
              <a:t>- </a:t>
            </a:r>
            <a:r>
              <a:rPr lang="en-US" sz="1800" dirty="0" err="1" smtClean="0"/>
              <a:t>Ekman’s</a:t>
            </a:r>
            <a:r>
              <a:rPr lang="en-US" sz="1800" dirty="0" smtClean="0"/>
              <a:t> (1993) six classes “anger”, “disgust”, “fear”, “joy”, “sad” and “surprise”</a:t>
            </a:r>
            <a:endParaRPr lang="en-US" sz="1800" dirty="0" smtClean="0">
              <a:ea typeface="PMingLiU" pitchFamily="18" charset="-120"/>
              <a:sym typeface="Wingdings" pitchFamily="2" charset="2"/>
            </a:endParaRPr>
          </a:p>
          <a:p>
            <a:pPr algn="just">
              <a:lnSpc>
                <a:spcPct val="90000"/>
              </a:lnSpc>
            </a:pPr>
            <a:r>
              <a:rPr lang="en-US" sz="2400" dirty="0" smtClean="0">
                <a:ea typeface="PMingLiU" pitchFamily="18" charset="-120"/>
                <a:sym typeface="Wingdings" pitchFamily="2" charset="2"/>
              </a:rPr>
              <a:t>Sentential Intensity</a:t>
            </a:r>
          </a:p>
          <a:p>
            <a:pPr algn="just">
              <a:lnSpc>
                <a:spcPct val="90000"/>
              </a:lnSpc>
              <a:buFont typeface="Wingdings" pitchFamily="2" charset="2"/>
              <a:buNone/>
            </a:pPr>
            <a:r>
              <a:rPr lang="en-US" sz="2400" dirty="0" smtClean="0"/>
              <a:t>		</a:t>
            </a:r>
            <a:r>
              <a:rPr lang="en-US" sz="1800" dirty="0" smtClean="0"/>
              <a:t>-  Low (L) , General (G) and High (H)</a:t>
            </a:r>
          </a:p>
          <a:p>
            <a:pPr algn="just">
              <a:lnSpc>
                <a:spcPct val="90000"/>
              </a:lnSpc>
            </a:pPr>
            <a:endParaRPr lang="en-US" sz="2400" dirty="0" smtClean="0">
              <a:ea typeface="PMingLiU" pitchFamily="18" charset="-120"/>
              <a:sym typeface="Wingdings" pitchFamily="2" charset="2"/>
            </a:endParaRPr>
          </a:p>
        </p:txBody>
      </p:sp>
      <p:sp>
        <p:nvSpPr>
          <p:cNvPr id="31749" name="Date Placeholder 3"/>
          <p:cNvSpPr>
            <a:spLocks noGrp="1"/>
          </p:cNvSpPr>
          <p:nvPr>
            <p:ph type="dt" sz="quarter" idx="10"/>
          </p:nvPr>
        </p:nvSpPr>
        <p:spPr>
          <a:noFill/>
        </p:spPr>
        <p:txBody>
          <a:bodyPr/>
          <a:lstStyle/>
          <a:p>
            <a:fld id="{463EBF89-C8B6-452A-A281-2F9B17548ED3}"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DD63A54B-4AA3-4A43-B76B-15B5257FDBEB}" type="slidenum">
              <a:rPr lang="en-US" smtClean="0"/>
              <a:pPr/>
              <a:t>34</a:t>
            </a:fld>
            <a:endParaRPr lang="en-US" smtClean="0"/>
          </a:p>
        </p:txBody>
      </p:sp>
      <p:sp>
        <p:nvSpPr>
          <p:cNvPr id="32771" name="Rectangle 2"/>
          <p:cNvSpPr>
            <a:spLocks noGrp="1" noChangeArrowheads="1"/>
          </p:cNvSpPr>
          <p:nvPr>
            <p:ph type="title"/>
          </p:nvPr>
        </p:nvSpPr>
        <p:spPr>
          <a:xfrm>
            <a:off x="1371600" y="609600"/>
            <a:ext cx="7378700" cy="838200"/>
          </a:xfrm>
        </p:spPr>
        <p:txBody>
          <a:bodyPr/>
          <a:lstStyle/>
          <a:p>
            <a:pPr algn="l"/>
            <a:r>
              <a:rPr lang="en-US" sz="3200" smtClean="0">
                <a:solidFill>
                  <a:srgbClr val="660066"/>
                </a:solidFill>
              </a:rPr>
              <a:t>Emotion Corpus</a:t>
            </a:r>
            <a:br>
              <a:rPr lang="en-US" sz="3200" smtClean="0">
                <a:solidFill>
                  <a:srgbClr val="660066"/>
                </a:solidFill>
              </a:rPr>
            </a:br>
            <a:r>
              <a:rPr lang="en-US" sz="3200" smtClean="0">
                <a:solidFill>
                  <a:srgbClr val="660066"/>
                </a:solidFill>
              </a:rPr>
              <a:t>Snapshot (1)</a:t>
            </a:r>
          </a:p>
        </p:txBody>
      </p:sp>
      <p:sp>
        <p:nvSpPr>
          <p:cNvPr id="32772" name="Rectangle 3"/>
          <p:cNvSpPr>
            <a:spLocks noGrp="1" noChangeArrowheads="1"/>
          </p:cNvSpPr>
          <p:nvPr>
            <p:ph type="body" idx="1"/>
          </p:nvPr>
        </p:nvSpPr>
        <p:spPr>
          <a:xfrm>
            <a:off x="1371600" y="1676400"/>
            <a:ext cx="7543800" cy="4572000"/>
          </a:xfrm>
        </p:spPr>
        <p:txBody>
          <a:bodyPr/>
          <a:lstStyle/>
          <a:p>
            <a:pPr algn="just"/>
            <a:endParaRPr lang="en-US" sz="2400" smtClean="0">
              <a:ea typeface="PMingLiU" pitchFamily="18" charset="-120"/>
            </a:endParaRPr>
          </a:p>
        </p:txBody>
      </p:sp>
      <p:pic>
        <p:nvPicPr>
          <p:cNvPr id="32773" name="Picture 4" descr="H:\coling\AGREEMENT\all.png"/>
          <p:cNvPicPr>
            <a:picLocks noChangeAspect="1" noChangeArrowheads="1"/>
          </p:cNvPicPr>
          <p:nvPr/>
        </p:nvPicPr>
        <p:blipFill>
          <a:blip r:embed="rId3" cstate="print"/>
          <a:srcRect/>
          <a:stretch>
            <a:fillRect/>
          </a:stretch>
        </p:blipFill>
        <p:spPr bwMode="auto">
          <a:xfrm>
            <a:off x="1371600" y="1676400"/>
            <a:ext cx="7543800" cy="4572000"/>
          </a:xfrm>
          <a:prstGeom prst="rect">
            <a:avLst/>
          </a:prstGeom>
          <a:noFill/>
          <a:ln w="9525">
            <a:noFill/>
            <a:miter lim="800000"/>
            <a:headEnd/>
            <a:tailEnd/>
          </a:ln>
        </p:spPr>
      </p:pic>
      <p:sp>
        <p:nvSpPr>
          <p:cNvPr id="32774" name="Date Placeholder 3"/>
          <p:cNvSpPr>
            <a:spLocks noGrp="1"/>
          </p:cNvSpPr>
          <p:nvPr>
            <p:ph type="dt" sz="quarter" idx="10"/>
          </p:nvPr>
        </p:nvSpPr>
        <p:spPr>
          <a:noFill/>
        </p:spPr>
        <p:txBody>
          <a:bodyPr/>
          <a:lstStyle/>
          <a:p>
            <a:fld id="{0CD4979A-D973-4117-8387-5FD7E88EB9E2}"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CEEB087A-2DC1-4222-BEA3-492140F1B0F0}" type="slidenum">
              <a:rPr lang="en-US" smtClean="0"/>
              <a:pPr/>
              <a:t>35</a:t>
            </a:fld>
            <a:endParaRPr lang="en-US" smtClean="0"/>
          </a:p>
        </p:txBody>
      </p:sp>
      <p:sp>
        <p:nvSpPr>
          <p:cNvPr id="33795" name="Rectangle 2"/>
          <p:cNvSpPr>
            <a:spLocks noGrp="1" noChangeArrowheads="1"/>
          </p:cNvSpPr>
          <p:nvPr>
            <p:ph type="title"/>
          </p:nvPr>
        </p:nvSpPr>
        <p:spPr/>
        <p:txBody>
          <a:bodyPr/>
          <a:lstStyle/>
          <a:p>
            <a:pPr algn="l"/>
            <a:r>
              <a:rPr lang="en-US" sz="3200" smtClean="0">
                <a:solidFill>
                  <a:srgbClr val="660066"/>
                </a:solidFill>
              </a:rPr>
              <a:t>Emotion Corpus </a:t>
            </a:r>
            <a:br>
              <a:rPr lang="en-US" sz="3200" smtClean="0">
                <a:solidFill>
                  <a:srgbClr val="660066"/>
                </a:solidFill>
              </a:rPr>
            </a:br>
            <a:r>
              <a:rPr lang="en-US" sz="3200" smtClean="0">
                <a:solidFill>
                  <a:srgbClr val="660066"/>
                </a:solidFill>
              </a:rPr>
              <a:t>Snapshot (2)</a:t>
            </a:r>
          </a:p>
        </p:txBody>
      </p:sp>
      <p:sp>
        <p:nvSpPr>
          <p:cNvPr id="33796" name="Rectangle 3"/>
          <p:cNvSpPr>
            <a:spLocks noGrp="1" noChangeArrowheads="1"/>
          </p:cNvSpPr>
          <p:nvPr>
            <p:ph type="body" idx="1"/>
          </p:nvPr>
        </p:nvSpPr>
        <p:spPr>
          <a:xfrm>
            <a:off x="1371600" y="1676400"/>
            <a:ext cx="7543800" cy="4572000"/>
          </a:xfrm>
        </p:spPr>
        <p:txBody>
          <a:bodyPr/>
          <a:lstStyle/>
          <a:p>
            <a:pPr algn="just"/>
            <a:endParaRPr lang="en-US" sz="2400" smtClean="0">
              <a:ea typeface="PMingLiU" pitchFamily="18" charset="-120"/>
            </a:endParaRPr>
          </a:p>
        </p:txBody>
      </p:sp>
      <p:pic>
        <p:nvPicPr>
          <p:cNvPr id="33797" name="Picture 4" descr="H:\coling\AGREEMENT\A1.png"/>
          <p:cNvPicPr>
            <a:picLocks noChangeAspect="1" noChangeArrowheads="1"/>
          </p:cNvPicPr>
          <p:nvPr/>
        </p:nvPicPr>
        <p:blipFill>
          <a:blip r:embed="rId3" cstate="print"/>
          <a:srcRect/>
          <a:stretch>
            <a:fillRect/>
          </a:stretch>
        </p:blipFill>
        <p:spPr bwMode="auto">
          <a:xfrm>
            <a:off x="1371600" y="1676400"/>
            <a:ext cx="7543800" cy="4572000"/>
          </a:xfrm>
          <a:prstGeom prst="rect">
            <a:avLst/>
          </a:prstGeom>
          <a:noFill/>
          <a:ln w="9525">
            <a:noFill/>
            <a:miter lim="800000"/>
            <a:headEnd/>
            <a:tailEnd/>
          </a:ln>
        </p:spPr>
      </p:pic>
      <p:sp>
        <p:nvSpPr>
          <p:cNvPr id="33798" name="Date Placeholder 3"/>
          <p:cNvSpPr>
            <a:spLocks noGrp="1"/>
          </p:cNvSpPr>
          <p:nvPr>
            <p:ph type="dt" sz="quarter" idx="10"/>
          </p:nvPr>
        </p:nvSpPr>
        <p:spPr>
          <a:noFill/>
        </p:spPr>
        <p:txBody>
          <a:bodyPr/>
          <a:lstStyle/>
          <a:p>
            <a:fld id="{71D8D661-23BB-433A-A7EE-2D1C35390E47}"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0DE72905-DC09-4559-998D-C8D95A8DD4E8}" type="slidenum">
              <a:rPr lang="en-US" smtClean="0"/>
              <a:pPr/>
              <a:t>36</a:t>
            </a:fld>
            <a:endParaRPr lang="en-US" smtClean="0"/>
          </a:p>
        </p:txBody>
      </p:sp>
      <p:sp>
        <p:nvSpPr>
          <p:cNvPr id="34819" name="Rectangle 2"/>
          <p:cNvSpPr>
            <a:spLocks noGrp="1" noChangeArrowheads="1"/>
          </p:cNvSpPr>
          <p:nvPr>
            <p:ph type="title"/>
          </p:nvPr>
        </p:nvSpPr>
        <p:spPr/>
        <p:txBody>
          <a:bodyPr/>
          <a:lstStyle/>
          <a:p>
            <a:pPr algn="l"/>
            <a:r>
              <a:rPr lang="en-US" sz="3200" smtClean="0">
                <a:solidFill>
                  <a:srgbClr val="660066"/>
                </a:solidFill>
              </a:rPr>
              <a:t>Emotion Corpus</a:t>
            </a:r>
            <a:br>
              <a:rPr lang="en-US" sz="3200" smtClean="0">
                <a:solidFill>
                  <a:srgbClr val="660066"/>
                </a:solidFill>
              </a:rPr>
            </a:br>
            <a:r>
              <a:rPr lang="en-US" sz="3200" smtClean="0">
                <a:solidFill>
                  <a:srgbClr val="660066"/>
                </a:solidFill>
              </a:rPr>
              <a:t>Guideline (3/3)</a:t>
            </a:r>
          </a:p>
        </p:txBody>
      </p:sp>
      <p:sp>
        <p:nvSpPr>
          <p:cNvPr id="34820" name="Rectangle 3"/>
          <p:cNvSpPr>
            <a:spLocks noGrp="1" noChangeArrowheads="1"/>
          </p:cNvSpPr>
          <p:nvPr>
            <p:ph type="body" idx="1"/>
          </p:nvPr>
        </p:nvSpPr>
        <p:spPr>
          <a:xfrm>
            <a:off x="1295400" y="2133600"/>
            <a:ext cx="7313613" cy="3810000"/>
          </a:xfrm>
        </p:spPr>
        <p:txBody>
          <a:bodyPr/>
          <a:lstStyle/>
          <a:p>
            <a:pPr algn="just">
              <a:lnSpc>
                <a:spcPct val="90000"/>
              </a:lnSpc>
            </a:pPr>
            <a:r>
              <a:rPr lang="en-US" sz="2400" smtClean="0">
                <a:ea typeface="PMingLiU" pitchFamily="18" charset="-120"/>
              </a:rPr>
              <a:t>Relaxed Scheme </a:t>
            </a:r>
          </a:p>
          <a:p>
            <a:pPr algn="just">
              <a:lnSpc>
                <a:spcPct val="90000"/>
              </a:lnSpc>
              <a:buFont typeface="Wingdings" pitchFamily="2" charset="2"/>
              <a:buNone/>
            </a:pPr>
            <a:r>
              <a:rPr lang="en-US" sz="2400" smtClean="0">
                <a:ea typeface="PMingLiU" pitchFamily="18" charset="-120"/>
              </a:rPr>
              <a:t>		-</a:t>
            </a:r>
            <a:r>
              <a:rPr lang="en-US" sz="2400" smtClean="0"/>
              <a:t> A</a:t>
            </a:r>
            <a:r>
              <a:rPr lang="en-US" sz="2400" smtClean="0">
                <a:ea typeface="PMingLiU" pitchFamily="18" charset="-120"/>
              </a:rPr>
              <a:t>nnotators are free in selecting the texts spans (e.g. </a:t>
            </a:r>
            <a:r>
              <a:rPr lang="en-US" sz="2400" smtClean="0"/>
              <a:t>e</a:t>
            </a:r>
            <a:r>
              <a:rPr lang="en-US" sz="2400" smtClean="0">
                <a:ea typeface="PMingLiU" pitchFamily="18" charset="-120"/>
              </a:rPr>
              <a:t>motional expressions and topic) </a:t>
            </a:r>
          </a:p>
          <a:p>
            <a:pPr algn="just">
              <a:lnSpc>
                <a:spcPct val="90000"/>
              </a:lnSpc>
              <a:buFont typeface="Wingdings" pitchFamily="2" charset="2"/>
              <a:buNone/>
            </a:pPr>
            <a:endParaRPr lang="en-US" sz="2400" smtClean="0">
              <a:ea typeface="PMingLiU" pitchFamily="18" charset="-120"/>
            </a:endParaRPr>
          </a:p>
          <a:p>
            <a:pPr algn="just">
              <a:lnSpc>
                <a:spcPct val="90000"/>
              </a:lnSpc>
            </a:pPr>
            <a:r>
              <a:rPr lang="en-US" sz="2400" smtClean="0">
                <a:ea typeface="PMingLiU" pitchFamily="18" charset="-120"/>
              </a:rPr>
              <a:t>Fixed Scheme </a:t>
            </a:r>
          </a:p>
          <a:p>
            <a:pPr algn="just">
              <a:lnSpc>
                <a:spcPct val="90000"/>
              </a:lnSpc>
              <a:buFont typeface="Wingdings" pitchFamily="2" charset="2"/>
              <a:buNone/>
            </a:pPr>
            <a:r>
              <a:rPr lang="en-US" sz="2400" smtClean="0">
                <a:ea typeface="PMingLiU" pitchFamily="18" charset="-120"/>
              </a:rPr>
              <a:t>		- Annotators are given emotional items with fixed text spans </a:t>
            </a:r>
          </a:p>
          <a:p>
            <a:pPr algn="just">
              <a:lnSpc>
                <a:spcPct val="90000"/>
              </a:lnSpc>
              <a:buFont typeface="Wingdings" pitchFamily="2" charset="2"/>
              <a:buNone/>
            </a:pPr>
            <a:r>
              <a:rPr lang="en-US" sz="2400" smtClean="0">
                <a:ea typeface="PMingLiU" pitchFamily="18" charset="-120"/>
              </a:rPr>
              <a:t>		</a:t>
            </a:r>
            <a:r>
              <a:rPr lang="en-US" sz="2400" smtClean="0"/>
              <a:t>    (e.g. Emotion Holder, Sentential Emotion and Intensity)</a:t>
            </a:r>
          </a:p>
        </p:txBody>
      </p:sp>
      <p:sp>
        <p:nvSpPr>
          <p:cNvPr id="34821" name="Date Placeholder 3"/>
          <p:cNvSpPr>
            <a:spLocks noGrp="1"/>
          </p:cNvSpPr>
          <p:nvPr>
            <p:ph type="dt" sz="quarter" idx="10"/>
          </p:nvPr>
        </p:nvSpPr>
        <p:spPr>
          <a:noFill/>
        </p:spPr>
        <p:txBody>
          <a:bodyPr/>
          <a:lstStyle/>
          <a:p>
            <a:fld id="{8C1DB0F1-53CC-4265-8EE1-BF7BF24EC36C}"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DB04778A-D35D-4CFB-B8D2-525393CEC8E1}" type="slidenum">
              <a:rPr lang="en-US" smtClean="0"/>
              <a:pPr/>
              <a:t>37</a:t>
            </a:fld>
            <a:endParaRPr lang="en-US" smtClean="0"/>
          </a:p>
        </p:txBody>
      </p:sp>
      <p:sp>
        <p:nvSpPr>
          <p:cNvPr id="35843" name="Rectangle 2"/>
          <p:cNvSpPr>
            <a:spLocks noGrp="1" noChangeArrowheads="1"/>
          </p:cNvSpPr>
          <p:nvPr>
            <p:ph type="title"/>
          </p:nvPr>
        </p:nvSpPr>
        <p:spPr/>
        <p:txBody>
          <a:bodyPr/>
          <a:lstStyle/>
          <a:p>
            <a:pPr algn="l"/>
            <a:r>
              <a:rPr lang="en-US" sz="3200" smtClean="0">
                <a:solidFill>
                  <a:srgbClr val="660066"/>
                </a:solidFill>
              </a:rPr>
              <a:t>Agreement (1/4) </a:t>
            </a:r>
          </a:p>
        </p:txBody>
      </p:sp>
      <p:sp>
        <p:nvSpPr>
          <p:cNvPr id="35844" name="Rectangle 3"/>
          <p:cNvSpPr>
            <a:spLocks noGrp="1" noChangeArrowheads="1"/>
          </p:cNvSpPr>
          <p:nvPr>
            <p:ph type="body" idx="1"/>
          </p:nvPr>
        </p:nvSpPr>
        <p:spPr>
          <a:xfrm>
            <a:off x="1143000" y="2057400"/>
            <a:ext cx="7543800" cy="4267200"/>
          </a:xfrm>
        </p:spPr>
        <p:txBody>
          <a:bodyPr/>
          <a:lstStyle/>
          <a:p>
            <a:pPr algn="just">
              <a:lnSpc>
                <a:spcPct val="90000"/>
              </a:lnSpc>
            </a:pPr>
            <a:r>
              <a:rPr lang="en-US" sz="2500" smtClean="0">
                <a:ea typeface="PMingLiU" pitchFamily="18" charset="-120"/>
              </a:rPr>
              <a:t>Emotional expressions are words or strings of words</a:t>
            </a:r>
          </a:p>
          <a:p>
            <a:pPr algn="just">
              <a:lnSpc>
                <a:spcPct val="90000"/>
              </a:lnSpc>
            </a:pPr>
            <a:r>
              <a:rPr lang="en-US" sz="2500" smtClean="0">
                <a:ea typeface="PMingLiU" pitchFamily="18" charset="-120"/>
              </a:rPr>
              <a:t>Agreement is carried out between the sets of text spans selected by two annotators</a:t>
            </a:r>
          </a:p>
          <a:p>
            <a:pPr algn="just">
              <a:lnSpc>
                <a:spcPct val="90000"/>
              </a:lnSpc>
            </a:pPr>
            <a:r>
              <a:rPr lang="en-US" sz="2500" smtClean="0">
                <a:ea typeface="PMingLiU" pitchFamily="18" charset="-120"/>
              </a:rPr>
              <a:t>Strategies </a:t>
            </a:r>
          </a:p>
          <a:p>
            <a:pPr algn="just">
              <a:lnSpc>
                <a:spcPct val="90000"/>
              </a:lnSpc>
              <a:buFont typeface="Wingdings" pitchFamily="2" charset="2"/>
              <a:buNone/>
            </a:pPr>
            <a:r>
              <a:rPr lang="en-US" sz="2500" smtClean="0">
                <a:ea typeface="PMingLiU" pitchFamily="18" charset="-120"/>
              </a:rPr>
              <a:t>		- MASI (Measure of agreement on set-valued items) </a:t>
            </a:r>
            <a:r>
              <a:rPr lang="en-US" sz="2400" smtClean="0">
                <a:ea typeface="PMingLiU" pitchFamily="18" charset="-120"/>
              </a:rPr>
              <a:t>used in Co reference  annotation (Passonneau, 2004), Semantic and pragmatic annotation (Passonneau,  2006)</a:t>
            </a:r>
          </a:p>
          <a:p>
            <a:pPr algn="just">
              <a:lnSpc>
                <a:spcPct val="90000"/>
              </a:lnSpc>
              <a:buFont typeface="Wingdings" pitchFamily="2" charset="2"/>
              <a:buNone/>
            </a:pPr>
            <a:r>
              <a:rPr lang="en-US" sz="2500" smtClean="0">
                <a:ea typeface="PMingLiU" pitchFamily="18" charset="-120"/>
              </a:rPr>
              <a:t>		-   </a:t>
            </a:r>
            <a:r>
              <a:rPr lang="en-US" sz="2500" i="1" smtClean="0">
                <a:ea typeface="PMingLiU" pitchFamily="18" charset="-120"/>
              </a:rPr>
              <a:t>agr</a:t>
            </a:r>
            <a:r>
              <a:rPr lang="en-US" sz="2500" smtClean="0">
                <a:ea typeface="PMingLiU" pitchFamily="18" charset="-120"/>
              </a:rPr>
              <a:t> metric </a:t>
            </a:r>
            <a:r>
              <a:rPr lang="en-US" sz="2500" smtClean="0">
                <a:ea typeface="AdvTimes" charset="-128"/>
              </a:rPr>
              <a:t>(Wiebe </a:t>
            </a:r>
            <a:r>
              <a:rPr lang="en-US" sz="2500" i="1" smtClean="0">
                <a:ea typeface="AdvTimes" charset="-128"/>
              </a:rPr>
              <a:t>et al.</a:t>
            </a:r>
            <a:r>
              <a:rPr lang="en-US" sz="2500" smtClean="0">
                <a:ea typeface="AdvTimes" charset="-128"/>
              </a:rPr>
              <a:t>, 2005)</a:t>
            </a:r>
            <a:r>
              <a:rPr lang="en-US" sz="2500" smtClean="0">
                <a:ea typeface="PMingLiU" pitchFamily="18" charset="-120"/>
              </a:rPr>
              <a:t> for measuring directional agreement </a:t>
            </a:r>
          </a:p>
          <a:p>
            <a:pPr algn="just">
              <a:lnSpc>
                <a:spcPct val="90000"/>
              </a:lnSpc>
              <a:buFont typeface="Wingdings" pitchFamily="2" charset="2"/>
              <a:buNone/>
            </a:pPr>
            <a:r>
              <a:rPr lang="en-US" sz="2500" smtClean="0">
                <a:ea typeface="PMingLiU" pitchFamily="18" charset="-120"/>
              </a:rPr>
              <a:t>		-    Cohen’s Kappa (κ) (Cohen, 1960)</a:t>
            </a:r>
          </a:p>
        </p:txBody>
      </p:sp>
      <p:sp>
        <p:nvSpPr>
          <p:cNvPr id="35845" name="Date Placeholder 3"/>
          <p:cNvSpPr>
            <a:spLocks noGrp="1"/>
          </p:cNvSpPr>
          <p:nvPr>
            <p:ph type="dt" sz="quarter" idx="10"/>
          </p:nvPr>
        </p:nvSpPr>
        <p:spPr>
          <a:noFill/>
        </p:spPr>
        <p:txBody>
          <a:bodyPr/>
          <a:lstStyle/>
          <a:p>
            <a:fld id="{60CF99EA-EEC0-4A62-B982-90FBF5969914}"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noFill/>
        </p:spPr>
        <p:txBody>
          <a:bodyPr/>
          <a:lstStyle/>
          <a:p>
            <a:fld id="{9E6845F1-B492-454E-B935-3D4635B58B25}" type="slidenum">
              <a:rPr lang="en-US" smtClean="0"/>
              <a:pPr/>
              <a:t>38</a:t>
            </a:fld>
            <a:endParaRPr lang="en-US" smtClean="0"/>
          </a:p>
        </p:txBody>
      </p:sp>
      <p:sp>
        <p:nvSpPr>
          <p:cNvPr id="36867" name="Rectangle 2"/>
          <p:cNvSpPr>
            <a:spLocks noGrp="1" noChangeArrowheads="1"/>
          </p:cNvSpPr>
          <p:nvPr>
            <p:ph type="title" idx="4294967295"/>
          </p:nvPr>
        </p:nvSpPr>
        <p:spPr>
          <a:xfrm>
            <a:off x="1371600" y="533400"/>
            <a:ext cx="7313613" cy="1143000"/>
          </a:xfrm>
        </p:spPr>
        <p:txBody>
          <a:bodyPr/>
          <a:lstStyle/>
          <a:p>
            <a:pPr algn="l"/>
            <a:r>
              <a:rPr lang="en-US" sz="3200" smtClean="0">
                <a:solidFill>
                  <a:srgbClr val="660066"/>
                </a:solidFill>
              </a:rPr>
              <a:t>Agreement (2/4) </a:t>
            </a:r>
            <a:endParaRPr lang="en-US" sz="3200" smtClean="0"/>
          </a:p>
        </p:txBody>
      </p:sp>
      <p:pic>
        <p:nvPicPr>
          <p:cNvPr id="36868"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pic>
        <p:nvPicPr>
          <p:cNvPr id="36869" name="Picture 10"/>
          <p:cNvPicPr>
            <a:picLocks noChangeAspect="1" noChangeArrowheads="1"/>
          </p:cNvPicPr>
          <p:nvPr/>
        </p:nvPicPr>
        <p:blipFill>
          <a:blip r:embed="rId4" cstate="print"/>
          <a:srcRect/>
          <a:stretch>
            <a:fillRect/>
          </a:stretch>
        </p:blipFill>
        <p:spPr bwMode="auto">
          <a:xfrm>
            <a:off x="5029200" y="1981200"/>
            <a:ext cx="3722688" cy="3983038"/>
          </a:xfrm>
          <a:prstGeom prst="rect">
            <a:avLst/>
          </a:prstGeom>
          <a:noFill/>
          <a:ln w="9525">
            <a:noFill/>
            <a:miter lim="800000"/>
            <a:headEnd/>
            <a:tailEnd/>
          </a:ln>
        </p:spPr>
      </p:pic>
      <p:pic>
        <p:nvPicPr>
          <p:cNvPr id="36870" name="Picture 12"/>
          <p:cNvPicPr>
            <a:picLocks noChangeAspect="1" noChangeArrowheads="1"/>
          </p:cNvPicPr>
          <p:nvPr/>
        </p:nvPicPr>
        <p:blipFill>
          <a:blip r:embed="rId5" cstate="print"/>
          <a:srcRect/>
          <a:stretch>
            <a:fillRect/>
          </a:stretch>
        </p:blipFill>
        <p:spPr bwMode="auto">
          <a:xfrm>
            <a:off x="1066800" y="2057400"/>
            <a:ext cx="3814763" cy="1552575"/>
          </a:xfrm>
          <a:prstGeom prst="rect">
            <a:avLst/>
          </a:prstGeom>
          <a:noFill/>
          <a:ln w="9525">
            <a:noFill/>
            <a:miter lim="800000"/>
            <a:headEnd/>
            <a:tailEnd/>
          </a:ln>
        </p:spPr>
      </p:pic>
      <p:pic>
        <p:nvPicPr>
          <p:cNvPr id="36871" name="Picture 13"/>
          <p:cNvPicPr>
            <a:picLocks noChangeAspect="1" noChangeArrowheads="1"/>
          </p:cNvPicPr>
          <p:nvPr/>
        </p:nvPicPr>
        <p:blipFill>
          <a:blip r:embed="rId6" cstate="print"/>
          <a:srcRect/>
          <a:stretch>
            <a:fillRect/>
          </a:stretch>
        </p:blipFill>
        <p:spPr bwMode="auto">
          <a:xfrm>
            <a:off x="1143000" y="4114800"/>
            <a:ext cx="3768725" cy="1541463"/>
          </a:xfrm>
          <a:prstGeom prst="rect">
            <a:avLst/>
          </a:prstGeom>
          <a:noFill/>
          <a:ln w="9525">
            <a:noFill/>
            <a:miter lim="800000"/>
            <a:headEnd/>
            <a:tailEnd/>
          </a:ln>
        </p:spPr>
      </p:pic>
      <p:sp>
        <p:nvSpPr>
          <p:cNvPr id="36872" name="Text Box 14"/>
          <p:cNvSpPr txBox="1">
            <a:spLocks noChangeArrowheads="1"/>
          </p:cNvSpPr>
          <p:nvPr/>
        </p:nvSpPr>
        <p:spPr bwMode="auto">
          <a:xfrm>
            <a:off x="1447800" y="3657600"/>
            <a:ext cx="2971800" cy="304800"/>
          </a:xfrm>
          <a:prstGeom prst="rect">
            <a:avLst/>
          </a:prstGeom>
          <a:noFill/>
          <a:ln w="9525">
            <a:noFill/>
            <a:miter lim="800000"/>
            <a:headEnd/>
            <a:tailEnd/>
          </a:ln>
        </p:spPr>
        <p:txBody>
          <a:bodyPr>
            <a:spAutoFit/>
          </a:bodyPr>
          <a:lstStyle/>
          <a:p>
            <a:pPr algn="ctr">
              <a:spcBef>
                <a:spcPct val="50000"/>
              </a:spcBef>
            </a:pPr>
            <a:r>
              <a:rPr lang="en-US" sz="1400" b="1"/>
              <a:t>Emotional Expressions (MASI, agr)</a:t>
            </a:r>
          </a:p>
        </p:txBody>
      </p:sp>
      <p:sp>
        <p:nvSpPr>
          <p:cNvPr id="36873" name="Text Box 15"/>
          <p:cNvSpPr txBox="1">
            <a:spLocks noChangeArrowheads="1"/>
          </p:cNvSpPr>
          <p:nvPr/>
        </p:nvSpPr>
        <p:spPr bwMode="auto">
          <a:xfrm>
            <a:off x="1371600" y="5715000"/>
            <a:ext cx="2971800" cy="304800"/>
          </a:xfrm>
          <a:prstGeom prst="rect">
            <a:avLst/>
          </a:prstGeom>
          <a:noFill/>
          <a:ln w="9525">
            <a:noFill/>
            <a:miter lim="800000"/>
            <a:headEnd/>
            <a:tailEnd/>
          </a:ln>
        </p:spPr>
        <p:txBody>
          <a:bodyPr>
            <a:spAutoFit/>
          </a:bodyPr>
          <a:lstStyle/>
          <a:p>
            <a:pPr algn="ctr">
              <a:spcBef>
                <a:spcPct val="50000"/>
              </a:spcBef>
            </a:pPr>
            <a:r>
              <a:rPr lang="en-US" sz="1400" b="1"/>
              <a:t>Emoticons (Kappa) </a:t>
            </a:r>
          </a:p>
        </p:txBody>
      </p:sp>
      <p:sp>
        <p:nvSpPr>
          <p:cNvPr id="36874" name="Text Box 16"/>
          <p:cNvSpPr txBox="1">
            <a:spLocks noChangeArrowheads="1"/>
          </p:cNvSpPr>
          <p:nvPr/>
        </p:nvSpPr>
        <p:spPr bwMode="auto">
          <a:xfrm>
            <a:off x="5029200" y="6019800"/>
            <a:ext cx="3810000" cy="517525"/>
          </a:xfrm>
          <a:prstGeom prst="rect">
            <a:avLst/>
          </a:prstGeom>
          <a:noFill/>
          <a:ln w="9525">
            <a:noFill/>
            <a:miter lim="800000"/>
            <a:headEnd/>
            <a:tailEnd/>
          </a:ln>
        </p:spPr>
        <p:txBody>
          <a:bodyPr>
            <a:spAutoFit/>
          </a:bodyPr>
          <a:lstStyle/>
          <a:p>
            <a:pPr algn="ctr">
              <a:spcBef>
                <a:spcPct val="50000"/>
              </a:spcBef>
            </a:pPr>
            <a:r>
              <a:rPr lang="en-US" sz="1400" b="1"/>
              <a:t>Sentential Emotions and Intensities (Kappa)</a:t>
            </a:r>
          </a:p>
        </p:txBody>
      </p:sp>
      <p:sp>
        <p:nvSpPr>
          <p:cNvPr id="36875" name="Oval 18"/>
          <p:cNvSpPr>
            <a:spLocks noChangeArrowheads="1"/>
          </p:cNvSpPr>
          <p:nvPr/>
        </p:nvSpPr>
        <p:spPr bwMode="auto">
          <a:xfrm>
            <a:off x="2438400" y="4724400"/>
            <a:ext cx="2438400" cy="609600"/>
          </a:xfrm>
          <a:prstGeom prst="ellipse">
            <a:avLst/>
          </a:prstGeom>
          <a:noFill/>
          <a:ln w="9525">
            <a:solidFill>
              <a:srgbClr val="FF6600"/>
            </a:solidFill>
            <a:round/>
            <a:headEnd/>
            <a:tailEnd/>
          </a:ln>
        </p:spPr>
        <p:txBody>
          <a:bodyPr wrap="none" anchor="ctr"/>
          <a:lstStyle/>
          <a:p>
            <a:endParaRPr lang="en-IN"/>
          </a:p>
        </p:txBody>
      </p:sp>
      <p:sp>
        <p:nvSpPr>
          <p:cNvPr id="36876" name="Oval 19"/>
          <p:cNvSpPr>
            <a:spLocks noChangeArrowheads="1"/>
          </p:cNvSpPr>
          <p:nvPr/>
        </p:nvSpPr>
        <p:spPr bwMode="auto">
          <a:xfrm>
            <a:off x="5029200" y="4800600"/>
            <a:ext cx="3733800" cy="304800"/>
          </a:xfrm>
          <a:prstGeom prst="ellipse">
            <a:avLst/>
          </a:prstGeom>
          <a:noFill/>
          <a:ln w="25400">
            <a:solidFill>
              <a:srgbClr val="FF6600"/>
            </a:solidFill>
            <a:round/>
            <a:headEnd/>
            <a:tailEnd/>
          </a:ln>
        </p:spPr>
        <p:txBody>
          <a:bodyPr wrap="none" anchor="ctr"/>
          <a:lstStyle/>
          <a:p>
            <a:endParaRPr lang="en-IN"/>
          </a:p>
        </p:txBody>
      </p:sp>
      <p:sp>
        <p:nvSpPr>
          <p:cNvPr id="36877" name="Freeform 22"/>
          <p:cNvSpPr>
            <a:spLocks/>
          </p:cNvSpPr>
          <p:nvPr/>
        </p:nvSpPr>
        <p:spPr bwMode="auto">
          <a:xfrm>
            <a:off x="5029200" y="5257800"/>
            <a:ext cx="3683000" cy="823913"/>
          </a:xfrm>
          <a:custGeom>
            <a:avLst/>
            <a:gdLst>
              <a:gd name="T0" fmla="*/ 0 w 2320"/>
              <a:gd name="T1" fmla="*/ 158770709 h 519"/>
              <a:gd name="T2" fmla="*/ 20161248 w 2320"/>
              <a:gd name="T3" fmla="*/ 864414902 h 519"/>
              <a:gd name="T4" fmla="*/ 584676202 w 2320"/>
              <a:gd name="T5" fmla="*/ 1166833694 h 519"/>
              <a:gd name="T6" fmla="*/ 806449859 w 2320"/>
              <a:gd name="T7" fmla="*/ 1267639957 h 519"/>
              <a:gd name="T8" fmla="*/ 967739990 w 2320"/>
              <a:gd name="T9" fmla="*/ 1307962463 h 519"/>
              <a:gd name="T10" fmla="*/ 1552415993 w 2320"/>
              <a:gd name="T11" fmla="*/ 1227317452 h 519"/>
              <a:gd name="T12" fmla="*/ 2147483647 w 2320"/>
              <a:gd name="T13" fmla="*/ 1247478705 h 519"/>
              <a:gd name="T14" fmla="*/ 2147483647 w 2320"/>
              <a:gd name="T15" fmla="*/ 1207156199 h 519"/>
              <a:gd name="T16" fmla="*/ 2147483647 w 2320"/>
              <a:gd name="T17" fmla="*/ 1307962463 h 519"/>
              <a:gd name="T18" fmla="*/ 2147483647 w 2320"/>
              <a:gd name="T19" fmla="*/ 1247478705 h 519"/>
              <a:gd name="T20" fmla="*/ 2147483647 w 2320"/>
              <a:gd name="T21" fmla="*/ 1186994946 h 519"/>
              <a:gd name="T22" fmla="*/ 2147483647 w 2320"/>
              <a:gd name="T23" fmla="*/ 1166833694 h 519"/>
              <a:gd name="T24" fmla="*/ 2147483647 w 2320"/>
              <a:gd name="T25" fmla="*/ 985382419 h 519"/>
              <a:gd name="T26" fmla="*/ 2147483647 w 2320"/>
              <a:gd name="T27" fmla="*/ 259577022 h 519"/>
              <a:gd name="T28" fmla="*/ 2147483647 w 2320"/>
              <a:gd name="T29" fmla="*/ 78125673 h 519"/>
              <a:gd name="T30" fmla="*/ 2147483647 w 2320"/>
              <a:gd name="T31" fmla="*/ 138609456 h 519"/>
              <a:gd name="T32" fmla="*/ 1874996255 w 2320"/>
              <a:gd name="T33" fmla="*/ 178931962 h 519"/>
              <a:gd name="T34" fmla="*/ 1330642337 w 2320"/>
              <a:gd name="T35" fmla="*/ 158770709 h 519"/>
              <a:gd name="T36" fmla="*/ 1149191163 w 2320"/>
              <a:gd name="T37" fmla="*/ 57964420 h 519"/>
              <a:gd name="T38" fmla="*/ 1028223714 w 2320"/>
              <a:gd name="T39" fmla="*/ 37803155 h 519"/>
              <a:gd name="T40" fmla="*/ 806449859 w 2320"/>
              <a:gd name="T41" fmla="*/ 57964420 h 519"/>
              <a:gd name="T42" fmla="*/ 584676202 w 2320"/>
              <a:gd name="T43" fmla="*/ 138609456 h 519"/>
              <a:gd name="T44" fmla="*/ 0 w 2320"/>
              <a:gd name="T45" fmla="*/ 158770709 h 5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0"/>
              <a:gd name="T70" fmla="*/ 0 h 519"/>
              <a:gd name="T71" fmla="*/ 2320 w 2320"/>
              <a:gd name="T72" fmla="*/ 519 h 5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0" h="519">
                <a:moveTo>
                  <a:pt x="0" y="63"/>
                </a:moveTo>
                <a:cubicBezTo>
                  <a:pt x="3" y="156"/>
                  <a:pt x="3" y="250"/>
                  <a:pt x="8" y="343"/>
                </a:cubicBezTo>
                <a:cubicBezTo>
                  <a:pt x="13" y="447"/>
                  <a:pt x="161" y="457"/>
                  <a:pt x="232" y="463"/>
                </a:cubicBezTo>
                <a:cubicBezTo>
                  <a:pt x="259" y="476"/>
                  <a:pt x="292" y="494"/>
                  <a:pt x="320" y="503"/>
                </a:cubicBezTo>
                <a:cubicBezTo>
                  <a:pt x="341" y="510"/>
                  <a:pt x="384" y="519"/>
                  <a:pt x="384" y="519"/>
                </a:cubicBezTo>
                <a:cubicBezTo>
                  <a:pt x="473" y="514"/>
                  <a:pt x="536" y="514"/>
                  <a:pt x="616" y="487"/>
                </a:cubicBezTo>
                <a:cubicBezTo>
                  <a:pt x="883" y="495"/>
                  <a:pt x="931" y="502"/>
                  <a:pt x="1208" y="495"/>
                </a:cubicBezTo>
                <a:cubicBezTo>
                  <a:pt x="1218" y="492"/>
                  <a:pt x="1272" y="478"/>
                  <a:pt x="1280" y="479"/>
                </a:cubicBezTo>
                <a:cubicBezTo>
                  <a:pt x="1327" y="483"/>
                  <a:pt x="1371" y="508"/>
                  <a:pt x="1416" y="519"/>
                </a:cubicBezTo>
                <a:cubicBezTo>
                  <a:pt x="1542" y="513"/>
                  <a:pt x="1643" y="501"/>
                  <a:pt x="1768" y="495"/>
                </a:cubicBezTo>
                <a:cubicBezTo>
                  <a:pt x="1832" y="479"/>
                  <a:pt x="1898" y="492"/>
                  <a:pt x="1960" y="471"/>
                </a:cubicBezTo>
                <a:cubicBezTo>
                  <a:pt x="2064" y="479"/>
                  <a:pt x="2151" y="470"/>
                  <a:pt x="2256" y="463"/>
                </a:cubicBezTo>
                <a:cubicBezTo>
                  <a:pt x="2280" y="439"/>
                  <a:pt x="2285" y="419"/>
                  <a:pt x="2304" y="391"/>
                </a:cubicBezTo>
                <a:cubicBezTo>
                  <a:pt x="2300" y="327"/>
                  <a:pt x="2320" y="146"/>
                  <a:pt x="2256" y="103"/>
                </a:cubicBezTo>
                <a:cubicBezTo>
                  <a:pt x="2247" y="77"/>
                  <a:pt x="2216" y="31"/>
                  <a:pt x="2216" y="31"/>
                </a:cubicBezTo>
                <a:cubicBezTo>
                  <a:pt x="1955" y="35"/>
                  <a:pt x="1323" y="0"/>
                  <a:pt x="1104" y="55"/>
                </a:cubicBezTo>
                <a:cubicBezTo>
                  <a:pt x="974" y="51"/>
                  <a:pt x="864" y="31"/>
                  <a:pt x="744" y="71"/>
                </a:cubicBezTo>
                <a:cubicBezTo>
                  <a:pt x="672" y="68"/>
                  <a:pt x="600" y="68"/>
                  <a:pt x="528" y="63"/>
                </a:cubicBezTo>
                <a:cubicBezTo>
                  <a:pt x="505" y="61"/>
                  <a:pt x="468" y="31"/>
                  <a:pt x="456" y="23"/>
                </a:cubicBezTo>
                <a:cubicBezTo>
                  <a:pt x="443" y="14"/>
                  <a:pt x="424" y="18"/>
                  <a:pt x="408" y="15"/>
                </a:cubicBezTo>
                <a:cubicBezTo>
                  <a:pt x="379" y="18"/>
                  <a:pt x="349" y="19"/>
                  <a:pt x="320" y="23"/>
                </a:cubicBezTo>
                <a:cubicBezTo>
                  <a:pt x="290" y="27"/>
                  <a:pt x="263" y="53"/>
                  <a:pt x="232" y="55"/>
                </a:cubicBezTo>
                <a:cubicBezTo>
                  <a:pt x="107" y="63"/>
                  <a:pt x="79" y="63"/>
                  <a:pt x="0" y="63"/>
                </a:cubicBezTo>
                <a:close/>
              </a:path>
            </a:pathLst>
          </a:custGeom>
          <a:noFill/>
          <a:ln w="25400">
            <a:solidFill>
              <a:srgbClr val="FF6600"/>
            </a:solidFill>
            <a:round/>
            <a:headEnd/>
            <a:tailEnd/>
          </a:ln>
        </p:spPr>
        <p:txBody>
          <a:bodyPr/>
          <a:lstStyle/>
          <a:p>
            <a:endParaRPr lang="en-US"/>
          </a:p>
        </p:txBody>
      </p:sp>
      <p:sp>
        <p:nvSpPr>
          <p:cNvPr id="36878" name="Date Placeholder 3"/>
          <p:cNvSpPr>
            <a:spLocks noGrp="1"/>
          </p:cNvSpPr>
          <p:nvPr>
            <p:ph type="dt" sz="quarter" idx="10"/>
          </p:nvPr>
        </p:nvSpPr>
        <p:spPr>
          <a:noFill/>
        </p:spPr>
        <p:txBody>
          <a:bodyPr/>
          <a:lstStyle/>
          <a:p>
            <a:fld id="{5113EA85-6C95-427F-B4DF-83597A02B2B2}"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p:spPr>
        <p:txBody>
          <a:bodyPr/>
          <a:lstStyle/>
          <a:p>
            <a:fld id="{9F0972AD-914A-4A83-94AD-3A91F5C9D237}" type="slidenum">
              <a:rPr lang="en-US" smtClean="0"/>
              <a:pPr/>
              <a:t>39</a:t>
            </a:fld>
            <a:endParaRPr lang="en-US" smtClean="0"/>
          </a:p>
        </p:txBody>
      </p:sp>
      <p:sp>
        <p:nvSpPr>
          <p:cNvPr id="37891" name="Rectangle 2"/>
          <p:cNvSpPr>
            <a:spLocks noGrp="1" noChangeArrowheads="1"/>
          </p:cNvSpPr>
          <p:nvPr>
            <p:ph type="title" idx="4294967295"/>
          </p:nvPr>
        </p:nvSpPr>
        <p:spPr>
          <a:xfrm>
            <a:off x="1371600" y="533400"/>
            <a:ext cx="7237413" cy="1143000"/>
          </a:xfrm>
        </p:spPr>
        <p:txBody>
          <a:bodyPr/>
          <a:lstStyle/>
          <a:p>
            <a:pPr algn="l"/>
            <a:r>
              <a:rPr lang="en-US" sz="3200" smtClean="0">
                <a:solidFill>
                  <a:srgbClr val="660066"/>
                </a:solidFill>
              </a:rPr>
              <a:t>Agreement (3/4)</a:t>
            </a:r>
            <a:br>
              <a:rPr lang="en-US" sz="3200" smtClean="0">
                <a:solidFill>
                  <a:srgbClr val="660066"/>
                </a:solidFill>
              </a:rPr>
            </a:br>
            <a:r>
              <a:rPr lang="en-US" sz="3200" smtClean="0">
                <a:solidFill>
                  <a:srgbClr val="660066"/>
                </a:solidFill>
              </a:rPr>
              <a:t> Emotion Holder</a:t>
            </a:r>
          </a:p>
        </p:txBody>
      </p:sp>
      <p:sp>
        <p:nvSpPr>
          <p:cNvPr id="37892" name="Rectangle 3"/>
          <p:cNvSpPr>
            <a:spLocks noGrp="1" noChangeArrowheads="1"/>
          </p:cNvSpPr>
          <p:nvPr>
            <p:ph type="body" idx="4294967295"/>
          </p:nvPr>
        </p:nvSpPr>
        <p:spPr>
          <a:xfrm>
            <a:off x="838200" y="2057400"/>
            <a:ext cx="3810000" cy="4419600"/>
          </a:xfrm>
        </p:spPr>
        <p:txBody>
          <a:bodyPr/>
          <a:lstStyle/>
          <a:p>
            <a:pPr algn="just"/>
            <a:r>
              <a:rPr lang="en-US" sz="1800" smtClean="0"/>
              <a:t>Cohen’s </a:t>
            </a:r>
            <a:r>
              <a:rPr lang="en-US" sz="1800" i="1" smtClean="0"/>
              <a:t>kappa</a:t>
            </a:r>
            <a:r>
              <a:rPr lang="en-US" sz="1800" smtClean="0"/>
              <a:t> (κ) (Cohen, 1960)</a:t>
            </a:r>
          </a:p>
          <a:p>
            <a:pPr algn="just"/>
            <a:r>
              <a:rPr lang="en-US" sz="1800" smtClean="0"/>
              <a:t>Inter Annotator Agreement IAA </a:t>
            </a:r>
          </a:p>
          <a:p>
            <a:pPr algn="just">
              <a:buFont typeface="Wingdings" pitchFamily="2" charset="2"/>
              <a:buNone/>
            </a:pPr>
            <a:r>
              <a:rPr lang="en-US" sz="1800" smtClean="0"/>
              <a:t>		- If </a:t>
            </a:r>
            <a:r>
              <a:rPr lang="en-US" sz="1800" b="1" smtClean="0"/>
              <a:t>X </a:t>
            </a:r>
            <a:r>
              <a:rPr lang="en-US" sz="1800" smtClean="0"/>
              <a:t>is a set of emotion holders selected by first annotator and </a:t>
            </a:r>
            <a:r>
              <a:rPr lang="en-US" sz="1800" b="1" smtClean="0"/>
              <a:t>Y </a:t>
            </a:r>
            <a:r>
              <a:rPr lang="en-US" sz="1800" smtClean="0"/>
              <a:t>is a set of emotion holders selected by the second annotator, </a:t>
            </a:r>
          </a:p>
          <a:p>
            <a:pPr algn="ctr">
              <a:buFont typeface="Wingdings" pitchFamily="2" charset="2"/>
              <a:buNone/>
            </a:pPr>
            <a:r>
              <a:rPr lang="en-US" sz="1800" b="1" smtClean="0"/>
              <a:t>IAA = X ∩ Y / X U Y</a:t>
            </a:r>
          </a:p>
          <a:p>
            <a:pPr>
              <a:lnSpc>
                <a:spcPct val="90000"/>
              </a:lnSpc>
              <a:spcBef>
                <a:spcPct val="50000"/>
              </a:spcBef>
            </a:pPr>
            <a:r>
              <a:rPr lang="en-US" sz="1800" smtClean="0">
                <a:ea typeface="PMingLiU" pitchFamily="18" charset="-120"/>
              </a:rPr>
              <a:t>Highly moderate for single emotion holder</a:t>
            </a:r>
          </a:p>
          <a:p>
            <a:pPr>
              <a:lnSpc>
                <a:spcPct val="90000"/>
              </a:lnSpc>
              <a:spcBef>
                <a:spcPct val="50000"/>
              </a:spcBef>
            </a:pPr>
            <a:r>
              <a:rPr lang="en-US" sz="1800" smtClean="0">
                <a:ea typeface="PMingLiU" pitchFamily="18" charset="-120"/>
              </a:rPr>
              <a:t>Less for multiple holders</a:t>
            </a:r>
          </a:p>
          <a:p>
            <a:pPr>
              <a:lnSpc>
                <a:spcPct val="90000"/>
              </a:lnSpc>
              <a:spcBef>
                <a:spcPct val="50000"/>
              </a:spcBef>
            </a:pPr>
            <a:r>
              <a:rPr lang="en-US" sz="1800" smtClean="0">
                <a:ea typeface="PMingLiU" pitchFamily="18" charset="-120"/>
              </a:rPr>
              <a:t>Disagreement occurs mostly for satisfying </a:t>
            </a:r>
            <a:r>
              <a:rPr lang="en-US" sz="1800" i="1" smtClean="0">
                <a:ea typeface="PMingLiU" pitchFamily="18" charset="-120"/>
              </a:rPr>
              <a:t>implicit</a:t>
            </a:r>
            <a:r>
              <a:rPr lang="en-US" sz="1800" smtClean="0">
                <a:ea typeface="PMingLiU" pitchFamily="18" charset="-120"/>
              </a:rPr>
              <a:t> constraints </a:t>
            </a:r>
          </a:p>
          <a:p>
            <a:pPr>
              <a:lnSpc>
                <a:spcPct val="90000"/>
              </a:lnSpc>
              <a:spcBef>
                <a:spcPct val="50000"/>
              </a:spcBef>
            </a:pPr>
            <a:r>
              <a:rPr lang="en-US" sz="1800" smtClean="0">
                <a:ea typeface="PMingLiU" pitchFamily="18" charset="-120"/>
              </a:rPr>
              <a:t>Resolved the issues by mutual understanding</a:t>
            </a:r>
            <a:endParaRPr lang="en-US" sz="1800" smtClean="0"/>
          </a:p>
        </p:txBody>
      </p:sp>
      <p:pic>
        <p:nvPicPr>
          <p:cNvPr id="37893"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pic>
        <p:nvPicPr>
          <p:cNvPr id="37894" name="Picture 10"/>
          <p:cNvPicPr>
            <a:picLocks noChangeAspect="1" noChangeArrowheads="1"/>
          </p:cNvPicPr>
          <p:nvPr/>
        </p:nvPicPr>
        <p:blipFill>
          <a:blip r:embed="rId4" cstate="print"/>
          <a:srcRect/>
          <a:stretch>
            <a:fillRect/>
          </a:stretch>
        </p:blipFill>
        <p:spPr bwMode="auto">
          <a:xfrm>
            <a:off x="4876800" y="2286000"/>
            <a:ext cx="3633788" cy="3430588"/>
          </a:xfrm>
          <a:prstGeom prst="rect">
            <a:avLst/>
          </a:prstGeom>
          <a:noFill/>
          <a:ln w="9525">
            <a:noFill/>
            <a:miter lim="800000"/>
            <a:headEnd/>
            <a:tailEnd/>
          </a:ln>
        </p:spPr>
      </p:pic>
      <p:sp>
        <p:nvSpPr>
          <p:cNvPr id="37895" name="Oval 11"/>
          <p:cNvSpPr>
            <a:spLocks noChangeArrowheads="1"/>
          </p:cNvSpPr>
          <p:nvPr/>
        </p:nvSpPr>
        <p:spPr bwMode="auto">
          <a:xfrm>
            <a:off x="7696200" y="2895600"/>
            <a:ext cx="914400" cy="2971800"/>
          </a:xfrm>
          <a:prstGeom prst="ellipse">
            <a:avLst/>
          </a:prstGeom>
          <a:noFill/>
          <a:ln w="25400">
            <a:solidFill>
              <a:srgbClr val="FF6600"/>
            </a:solidFill>
            <a:round/>
            <a:headEnd/>
            <a:tailEnd/>
          </a:ln>
        </p:spPr>
        <p:txBody>
          <a:bodyPr wrap="none" anchor="ctr"/>
          <a:lstStyle/>
          <a:p>
            <a:endParaRPr lang="en-IN"/>
          </a:p>
        </p:txBody>
      </p:sp>
      <p:sp>
        <p:nvSpPr>
          <p:cNvPr id="37896" name="Text Box 12"/>
          <p:cNvSpPr txBox="1">
            <a:spLocks noChangeArrowheads="1"/>
          </p:cNvSpPr>
          <p:nvPr/>
        </p:nvSpPr>
        <p:spPr bwMode="auto">
          <a:xfrm>
            <a:off x="4800600" y="5867400"/>
            <a:ext cx="3810000" cy="304800"/>
          </a:xfrm>
          <a:prstGeom prst="rect">
            <a:avLst/>
          </a:prstGeom>
          <a:noFill/>
          <a:ln w="9525">
            <a:noFill/>
            <a:miter lim="800000"/>
            <a:headEnd/>
            <a:tailEnd/>
          </a:ln>
        </p:spPr>
        <p:txBody>
          <a:bodyPr>
            <a:spAutoFit/>
          </a:bodyPr>
          <a:lstStyle/>
          <a:p>
            <a:pPr algn="ctr">
              <a:spcBef>
                <a:spcPct val="50000"/>
              </a:spcBef>
            </a:pPr>
            <a:r>
              <a:rPr lang="en-US" sz="1400" b="1"/>
              <a:t>Emotion Holder (Kappa), [IAA]</a:t>
            </a:r>
          </a:p>
        </p:txBody>
      </p:sp>
      <p:sp>
        <p:nvSpPr>
          <p:cNvPr id="37897" name="Date Placeholder 3"/>
          <p:cNvSpPr>
            <a:spLocks noGrp="1"/>
          </p:cNvSpPr>
          <p:nvPr>
            <p:ph type="dt" sz="quarter" idx="10"/>
          </p:nvPr>
        </p:nvSpPr>
        <p:spPr>
          <a:noFill/>
        </p:spPr>
        <p:txBody>
          <a:bodyPr/>
          <a:lstStyle/>
          <a:p>
            <a:fld id="{DDED8905-A975-478A-8106-4CC9DE79AD49}" type="datetime1">
              <a:rPr lang="en-US" smtClean="0"/>
              <a:pPr/>
              <a:t>5/20/2011</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Development in NLP</a:t>
            </a:r>
            <a:endParaRPr lang="en-US" dirty="0"/>
          </a:p>
        </p:txBody>
      </p:sp>
      <p:sp>
        <p:nvSpPr>
          <p:cNvPr id="3" name="Content Placeholder 2"/>
          <p:cNvSpPr>
            <a:spLocks noGrp="1"/>
          </p:cNvSpPr>
          <p:nvPr>
            <p:ph idx="1"/>
          </p:nvPr>
        </p:nvSpPr>
        <p:spPr/>
        <p:txBody>
          <a:bodyPr/>
          <a:lstStyle/>
          <a:p>
            <a:r>
              <a:rPr lang="en-US" dirty="0" smtClean="0"/>
              <a:t>International Projects</a:t>
            </a:r>
          </a:p>
          <a:p>
            <a:pPr lvl="1"/>
            <a:r>
              <a:rPr lang="en-US" dirty="0" smtClean="0"/>
              <a:t>CONACYT-DST India  </a:t>
            </a:r>
          </a:p>
          <a:p>
            <a:pPr>
              <a:buNone/>
            </a:pPr>
            <a:r>
              <a:rPr lang="en-US" dirty="0" smtClean="0"/>
              <a:t>	Project Entitled:: "</a:t>
            </a:r>
            <a:r>
              <a:rPr lang="en-US" b="1" dirty="0" smtClean="0"/>
              <a:t>Answer Validation through Textual Entailment"</a:t>
            </a:r>
            <a:r>
              <a:rPr lang="en-US" dirty="0" smtClean="0"/>
              <a:t>.                  </a:t>
            </a:r>
          </a:p>
          <a:p>
            <a:pPr>
              <a:buNone/>
            </a:pPr>
            <a:r>
              <a:rPr lang="en-US" dirty="0" smtClean="0"/>
              <a:t>	Principal Collaborator in Mexico:: Professor Alexander </a:t>
            </a:r>
            <a:r>
              <a:rPr lang="en-US" dirty="0" err="1" smtClean="0"/>
              <a:t>Gelbukh</a:t>
            </a:r>
            <a:r>
              <a:rPr lang="en-US" dirty="0" smtClean="0"/>
              <a:t>,  Center for Computing Research, National Polytechnic Institute, Mexico City, Mexico </a:t>
            </a:r>
            <a:br>
              <a:rPr lang="en-US" dirty="0" smtClean="0"/>
            </a:br>
            <a:endParaRPr lang="en-US" dirty="0"/>
          </a:p>
        </p:txBody>
      </p:sp>
      <p:sp>
        <p:nvSpPr>
          <p:cNvPr id="4" name="Date Placeholder 3"/>
          <p:cNvSpPr>
            <a:spLocks noGrp="1"/>
          </p:cNvSpPr>
          <p:nvPr>
            <p:ph type="dt" sz="half" idx="10"/>
          </p:nvPr>
        </p:nvSpPr>
        <p:spPr/>
        <p:txBody>
          <a:bodyPr/>
          <a:lstStyle/>
          <a:p>
            <a:pPr>
              <a:defRPr/>
            </a:pPr>
            <a:fld id="{F5C18B1C-9906-4640-BE70-46554D7E88BD}" type="datetime1">
              <a:rPr lang="en-US" smtClean="0"/>
              <a:pPr>
                <a:defRPr/>
              </a:pPr>
              <a:t>5/20/2011</a:t>
            </a:fld>
            <a:endParaRPr lang="en-US"/>
          </a:p>
        </p:txBody>
      </p:sp>
      <p:sp>
        <p:nvSpPr>
          <p:cNvPr id="5" name="Slide Number Placeholder 4"/>
          <p:cNvSpPr>
            <a:spLocks noGrp="1"/>
          </p:cNvSpPr>
          <p:nvPr>
            <p:ph type="sldNum" sz="quarter" idx="12"/>
          </p:nvPr>
        </p:nvSpPr>
        <p:spPr/>
        <p:txBody>
          <a:bodyPr/>
          <a:lstStyle/>
          <a:p>
            <a:pPr>
              <a:defRPr/>
            </a:pPr>
            <a:fld id="{D5311F40-7EA4-47E3-8A15-6C553880E2F9}"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p:spPr>
        <p:txBody>
          <a:bodyPr/>
          <a:lstStyle/>
          <a:p>
            <a:fld id="{7CA6A2A0-3C55-4DB4-A987-7208437AADCA}" type="slidenum">
              <a:rPr lang="en-US" smtClean="0"/>
              <a:pPr/>
              <a:t>40</a:t>
            </a:fld>
            <a:endParaRPr lang="en-US" smtClean="0"/>
          </a:p>
        </p:txBody>
      </p:sp>
      <p:sp>
        <p:nvSpPr>
          <p:cNvPr id="38915" name="Rectangle 2"/>
          <p:cNvSpPr>
            <a:spLocks noGrp="1" noChangeArrowheads="1"/>
          </p:cNvSpPr>
          <p:nvPr>
            <p:ph type="title" idx="4294967295"/>
          </p:nvPr>
        </p:nvSpPr>
        <p:spPr>
          <a:xfrm>
            <a:off x="1371600" y="533400"/>
            <a:ext cx="7313613" cy="1143000"/>
          </a:xfrm>
        </p:spPr>
        <p:txBody>
          <a:bodyPr/>
          <a:lstStyle/>
          <a:p>
            <a:pPr algn="l"/>
            <a:r>
              <a:rPr lang="en-US" sz="3200" smtClean="0">
                <a:solidFill>
                  <a:srgbClr val="660066"/>
                </a:solidFill>
              </a:rPr>
              <a:t>Agreement (4/4)</a:t>
            </a:r>
            <a:br>
              <a:rPr lang="en-US" sz="3200" smtClean="0">
                <a:solidFill>
                  <a:srgbClr val="660066"/>
                </a:solidFill>
              </a:rPr>
            </a:br>
            <a:r>
              <a:rPr lang="en-US" sz="3200" smtClean="0">
                <a:solidFill>
                  <a:srgbClr val="660066"/>
                </a:solidFill>
              </a:rPr>
              <a:t> Emotion Topic </a:t>
            </a:r>
          </a:p>
        </p:txBody>
      </p:sp>
      <p:pic>
        <p:nvPicPr>
          <p:cNvPr id="38916"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pic>
        <p:nvPicPr>
          <p:cNvPr id="38917" name="Picture 5"/>
          <p:cNvPicPr>
            <a:picLocks noChangeAspect="1" noChangeArrowheads="1"/>
          </p:cNvPicPr>
          <p:nvPr/>
        </p:nvPicPr>
        <p:blipFill>
          <a:blip r:embed="rId4" cstate="print"/>
          <a:srcRect/>
          <a:stretch>
            <a:fillRect/>
          </a:stretch>
        </p:blipFill>
        <p:spPr bwMode="auto">
          <a:xfrm>
            <a:off x="5283200" y="2181225"/>
            <a:ext cx="3589338" cy="3667125"/>
          </a:xfrm>
          <a:prstGeom prst="rect">
            <a:avLst/>
          </a:prstGeom>
          <a:noFill/>
          <a:ln w="9525">
            <a:noFill/>
            <a:miter lim="800000"/>
            <a:headEnd/>
            <a:tailEnd/>
          </a:ln>
        </p:spPr>
      </p:pic>
      <p:sp>
        <p:nvSpPr>
          <p:cNvPr id="38918" name="Oval 6"/>
          <p:cNvSpPr>
            <a:spLocks noChangeArrowheads="1"/>
          </p:cNvSpPr>
          <p:nvPr/>
        </p:nvSpPr>
        <p:spPr bwMode="auto">
          <a:xfrm>
            <a:off x="5816600" y="3171825"/>
            <a:ext cx="3200400" cy="533400"/>
          </a:xfrm>
          <a:prstGeom prst="ellipse">
            <a:avLst/>
          </a:prstGeom>
          <a:noFill/>
          <a:ln w="9525">
            <a:solidFill>
              <a:srgbClr val="FF6600"/>
            </a:solidFill>
            <a:round/>
            <a:headEnd/>
            <a:tailEnd/>
          </a:ln>
        </p:spPr>
        <p:txBody>
          <a:bodyPr wrap="none" anchor="ctr"/>
          <a:lstStyle/>
          <a:p>
            <a:endParaRPr lang="en-IN"/>
          </a:p>
        </p:txBody>
      </p:sp>
      <p:sp>
        <p:nvSpPr>
          <p:cNvPr id="38919" name="Oval 7"/>
          <p:cNvSpPr>
            <a:spLocks noChangeArrowheads="1"/>
          </p:cNvSpPr>
          <p:nvPr/>
        </p:nvSpPr>
        <p:spPr bwMode="auto">
          <a:xfrm>
            <a:off x="5892800" y="5305425"/>
            <a:ext cx="3200400" cy="533400"/>
          </a:xfrm>
          <a:prstGeom prst="ellipse">
            <a:avLst/>
          </a:prstGeom>
          <a:noFill/>
          <a:ln w="9525">
            <a:solidFill>
              <a:srgbClr val="FF6600"/>
            </a:solidFill>
            <a:round/>
            <a:headEnd/>
            <a:tailEnd/>
          </a:ln>
        </p:spPr>
        <p:txBody>
          <a:bodyPr wrap="none" anchor="ctr"/>
          <a:lstStyle/>
          <a:p>
            <a:endParaRPr lang="en-IN"/>
          </a:p>
        </p:txBody>
      </p:sp>
      <p:sp>
        <p:nvSpPr>
          <p:cNvPr id="38920" name="Oval 8"/>
          <p:cNvSpPr>
            <a:spLocks noChangeArrowheads="1"/>
          </p:cNvSpPr>
          <p:nvPr/>
        </p:nvSpPr>
        <p:spPr bwMode="auto">
          <a:xfrm>
            <a:off x="5969000" y="3552825"/>
            <a:ext cx="3200400" cy="533400"/>
          </a:xfrm>
          <a:prstGeom prst="ellipse">
            <a:avLst/>
          </a:prstGeom>
          <a:noFill/>
          <a:ln w="9525">
            <a:solidFill>
              <a:srgbClr val="FF6600"/>
            </a:solidFill>
            <a:round/>
            <a:headEnd/>
            <a:tailEnd/>
          </a:ln>
        </p:spPr>
        <p:txBody>
          <a:bodyPr wrap="none" anchor="ctr"/>
          <a:lstStyle/>
          <a:p>
            <a:endParaRPr lang="en-IN"/>
          </a:p>
        </p:txBody>
      </p:sp>
      <p:sp>
        <p:nvSpPr>
          <p:cNvPr id="38921" name="Oval 9"/>
          <p:cNvSpPr>
            <a:spLocks noChangeArrowheads="1"/>
          </p:cNvSpPr>
          <p:nvPr/>
        </p:nvSpPr>
        <p:spPr bwMode="auto">
          <a:xfrm>
            <a:off x="5969000" y="4010025"/>
            <a:ext cx="3200400" cy="533400"/>
          </a:xfrm>
          <a:prstGeom prst="ellipse">
            <a:avLst/>
          </a:prstGeom>
          <a:noFill/>
          <a:ln w="9525">
            <a:solidFill>
              <a:srgbClr val="FF6600"/>
            </a:solidFill>
            <a:round/>
            <a:headEnd/>
            <a:tailEnd/>
          </a:ln>
        </p:spPr>
        <p:txBody>
          <a:bodyPr wrap="none" anchor="ctr"/>
          <a:lstStyle/>
          <a:p>
            <a:endParaRPr lang="en-IN"/>
          </a:p>
        </p:txBody>
      </p:sp>
      <p:sp>
        <p:nvSpPr>
          <p:cNvPr id="38922" name="Text Box 10"/>
          <p:cNvSpPr txBox="1">
            <a:spLocks noChangeArrowheads="1"/>
          </p:cNvSpPr>
          <p:nvPr/>
        </p:nvSpPr>
        <p:spPr bwMode="auto">
          <a:xfrm>
            <a:off x="5207000" y="5991225"/>
            <a:ext cx="3810000" cy="304800"/>
          </a:xfrm>
          <a:prstGeom prst="rect">
            <a:avLst/>
          </a:prstGeom>
          <a:noFill/>
          <a:ln w="9525">
            <a:noFill/>
            <a:miter lim="800000"/>
            <a:headEnd/>
            <a:tailEnd/>
          </a:ln>
        </p:spPr>
        <p:txBody>
          <a:bodyPr>
            <a:spAutoFit/>
          </a:bodyPr>
          <a:lstStyle/>
          <a:p>
            <a:pPr algn="ctr">
              <a:spcBef>
                <a:spcPct val="50000"/>
              </a:spcBef>
            </a:pPr>
            <a:r>
              <a:rPr lang="en-US" sz="1400" b="1"/>
              <a:t>Emotion Topic (MASI), [agr]</a:t>
            </a:r>
          </a:p>
        </p:txBody>
      </p:sp>
      <p:sp>
        <p:nvSpPr>
          <p:cNvPr id="38923" name="Date Placeholder 3"/>
          <p:cNvSpPr>
            <a:spLocks noGrp="1"/>
          </p:cNvSpPr>
          <p:nvPr>
            <p:ph type="dt" sz="quarter" idx="10"/>
          </p:nvPr>
        </p:nvSpPr>
        <p:spPr>
          <a:noFill/>
        </p:spPr>
        <p:txBody>
          <a:bodyPr/>
          <a:lstStyle/>
          <a:p>
            <a:fld id="{8229F22C-5F79-4ACC-88B2-3015D8A6FC48}" type="datetime1">
              <a:rPr lang="en-US" smtClean="0"/>
              <a:pPr/>
              <a:t>5/20/2011</a:t>
            </a:fld>
            <a:endParaRPr lang="en-US" smtClean="0"/>
          </a:p>
        </p:txBody>
      </p:sp>
      <p:sp>
        <p:nvSpPr>
          <p:cNvPr id="14" name="Rectangle 3"/>
          <p:cNvSpPr txBox="1">
            <a:spLocks noChangeArrowheads="1"/>
          </p:cNvSpPr>
          <p:nvPr/>
        </p:nvSpPr>
        <p:spPr bwMode="auto">
          <a:xfrm>
            <a:off x="838200" y="2209800"/>
            <a:ext cx="4038600" cy="3962400"/>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accent2"/>
              </a:buClr>
              <a:buFont typeface="Wingdings" pitchFamily="2" charset="2"/>
              <a:buChar char="w"/>
              <a:defRPr/>
            </a:pPr>
            <a:r>
              <a:rPr lang="en-US" sz="1800" kern="0" dirty="0">
                <a:ea typeface="PMingLiU" pitchFamily="18" charset="-120"/>
                <a:cs typeface="+mn-cs"/>
              </a:rPr>
              <a:t>Topic consists of single or string of words</a:t>
            </a:r>
          </a:p>
          <a:p>
            <a:pPr marL="342900" indent="-342900" eaLnBrk="0" hangingPunct="0">
              <a:lnSpc>
                <a:spcPct val="90000"/>
              </a:lnSpc>
              <a:spcBef>
                <a:spcPct val="20000"/>
              </a:spcBef>
              <a:buClr>
                <a:schemeClr val="accent2"/>
              </a:buClr>
              <a:buFont typeface="Wingdings" pitchFamily="2" charset="2"/>
              <a:buChar char="w"/>
              <a:defRPr/>
            </a:pPr>
            <a:r>
              <a:rPr lang="en-US" sz="1800" kern="0" dirty="0">
                <a:ea typeface="PMingLiU" pitchFamily="18" charset="-120"/>
                <a:cs typeface="+mn-cs"/>
              </a:rPr>
              <a:t>Scope of individual topics inside a target span is hard</a:t>
            </a:r>
          </a:p>
          <a:p>
            <a:pPr marL="342900" indent="-342900" eaLnBrk="0" hangingPunct="0">
              <a:lnSpc>
                <a:spcPct val="90000"/>
              </a:lnSpc>
              <a:spcBef>
                <a:spcPct val="20000"/>
              </a:spcBef>
              <a:buClr>
                <a:schemeClr val="accent2"/>
              </a:buClr>
              <a:buFont typeface="Wingdings" pitchFamily="2" charset="2"/>
              <a:buChar char="w"/>
              <a:defRPr/>
            </a:pPr>
            <a:r>
              <a:rPr lang="en-US" sz="1800" kern="0" dirty="0">
                <a:ea typeface="PMingLiU" pitchFamily="18" charset="-120"/>
                <a:cs typeface="+mn-cs"/>
              </a:rPr>
              <a:t>Use of MASI and </a:t>
            </a:r>
            <a:r>
              <a:rPr lang="en-US" sz="1800" i="1" kern="0" dirty="0" err="1">
                <a:ea typeface="PMingLiU" pitchFamily="18" charset="-120"/>
                <a:cs typeface="+mn-cs"/>
              </a:rPr>
              <a:t>agr</a:t>
            </a:r>
            <a:r>
              <a:rPr lang="en-US" sz="1800" kern="0" dirty="0">
                <a:ea typeface="PMingLiU" pitchFamily="18" charset="-120"/>
                <a:cs typeface="+mn-cs"/>
              </a:rPr>
              <a:t> metric </a:t>
            </a:r>
          </a:p>
          <a:p>
            <a:pPr marL="342900" indent="-342900" eaLnBrk="0" hangingPunct="0">
              <a:lnSpc>
                <a:spcPct val="90000"/>
              </a:lnSpc>
              <a:spcBef>
                <a:spcPct val="20000"/>
              </a:spcBef>
              <a:buClr>
                <a:schemeClr val="accent2"/>
              </a:buClr>
              <a:buFont typeface="Wingdings" pitchFamily="2" charset="2"/>
              <a:buChar char="w"/>
              <a:defRPr/>
            </a:pPr>
            <a:r>
              <a:rPr lang="en-US" sz="1800" kern="0" dirty="0">
                <a:ea typeface="PMingLiU" pitchFamily="18" charset="-120"/>
                <a:cs typeface="+mn-cs"/>
              </a:rPr>
              <a:t>Agreement for target span annotation is (≈ 0.9) </a:t>
            </a:r>
            <a:r>
              <a:rPr lang="en-US" sz="1800" kern="0" dirty="0">
                <a:ea typeface="PMingLiU" pitchFamily="18" charset="-120"/>
                <a:cs typeface="+mn-cs"/>
                <a:sym typeface="Wingdings" pitchFamily="2" charset="2"/>
              </a:rPr>
              <a:t> satisfactory </a:t>
            </a:r>
            <a:r>
              <a:rPr lang="en-US" sz="1800" kern="0" dirty="0">
                <a:ea typeface="PMingLiU" pitchFamily="18" charset="-120"/>
                <a:cs typeface="+mn-cs"/>
              </a:rPr>
              <a:t>annotation</a:t>
            </a:r>
          </a:p>
          <a:p>
            <a:pPr marL="342900" indent="-342900" eaLnBrk="0" hangingPunct="0">
              <a:lnSpc>
                <a:spcPct val="90000"/>
              </a:lnSpc>
              <a:spcBef>
                <a:spcPct val="20000"/>
              </a:spcBef>
              <a:buClr>
                <a:schemeClr val="accent2"/>
              </a:buClr>
              <a:buFont typeface="Wingdings" pitchFamily="2" charset="2"/>
              <a:buChar char="w"/>
              <a:defRPr/>
            </a:pPr>
            <a:r>
              <a:rPr lang="en-US" sz="1800" kern="0" dirty="0">
                <a:ea typeface="PMingLiU" pitchFamily="18" charset="-120"/>
                <a:cs typeface="+mn-cs"/>
              </a:rPr>
              <a:t>Disagreement </a:t>
            </a:r>
          </a:p>
          <a:p>
            <a:pPr marL="342900" indent="-342900" eaLnBrk="0" hangingPunct="0">
              <a:lnSpc>
                <a:spcPct val="90000"/>
              </a:lnSpc>
              <a:spcBef>
                <a:spcPct val="20000"/>
              </a:spcBef>
              <a:buClr>
                <a:schemeClr val="accent2"/>
              </a:buClr>
              <a:buFont typeface="Wingdings" pitchFamily="2" charset="2"/>
              <a:buNone/>
              <a:defRPr/>
            </a:pPr>
            <a:r>
              <a:rPr lang="en-US" sz="1800" kern="0" dirty="0">
                <a:ea typeface="PMingLiU" pitchFamily="18" charset="-120"/>
                <a:cs typeface="+mn-cs"/>
              </a:rPr>
              <a:t>		- Less in sentences containing single emotion topic</a:t>
            </a:r>
          </a:p>
          <a:p>
            <a:pPr marL="342900" indent="-342900" eaLnBrk="0" hangingPunct="0">
              <a:lnSpc>
                <a:spcPct val="90000"/>
              </a:lnSpc>
              <a:spcBef>
                <a:spcPct val="20000"/>
              </a:spcBef>
              <a:buClr>
                <a:schemeClr val="accent2"/>
              </a:buClr>
              <a:buFont typeface="Wingdings" pitchFamily="2" charset="2"/>
              <a:buNone/>
              <a:defRPr/>
            </a:pPr>
            <a:r>
              <a:rPr lang="en-US" sz="1800" kern="0" dirty="0">
                <a:ea typeface="PMingLiU" pitchFamily="18" charset="-120"/>
                <a:cs typeface="+mn-cs"/>
              </a:rPr>
              <a:t>		- Selecting boundaries of topic spans</a:t>
            </a:r>
          </a:p>
          <a:p>
            <a:pPr marL="342900" indent="-342900" eaLnBrk="0" hangingPunct="0">
              <a:lnSpc>
                <a:spcPct val="90000"/>
              </a:lnSpc>
              <a:spcBef>
                <a:spcPct val="20000"/>
              </a:spcBef>
              <a:buClr>
                <a:schemeClr val="accent2"/>
              </a:buClr>
              <a:buFont typeface="Wingdings" pitchFamily="2" charset="2"/>
              <a:buNone/>
              <a:defRPr/>
            </a:pPr>
            <a:r>
              <a:rPr lang="en-US" sz="1800" kern="0" dirty="0">
                <a:ea typeface="PMingLiU" pitchFamily="18" charset="-120"/>
                <a:cs typeface="+mn-cs"/>
              </a:rPr>
              <a:t>		- Selecting emotion topic from other relevant topics</a:t>
            </a:r>
          </a:p>
          <a:p>
            <a:pPr marL="342900" indent="-342900" eaLnBrk="0" hangingPunct="0">
              <a:lnSpc>
                <a:spcPct val="90000"/>
              </a:lnSpc>
              <a:spcBef>
                <a:spcPct val="20000"/>
              </a:spcBef>
              <a:buClr>
                <a:schemeClr val="accent2"/>
              </a:buClr>
              <a:buFont typeface="Wingdings" pitchFamily="2" charset="2"/>
              <a:buNone/>
              <a:defRPr/>
            </a:pPr>
            <a:endParaRPr lang="en-US" sz="2500" kern="0" dirty="0">
              <a:ea typeface="PMingLiU" pitchFamily="18" charset="-120"/>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E0C9DA59-DFC5-4829-86F4-A6092B5396A0}" type="datetime1">
              <a:rPr lang="en-US" smtClean="0"/>
              <a:pPr/>
              <a:t>5/20/2011</a:t>
            </a:fld>
            <a:endParaRPr lang="en-US" smtClean="0"/>
          </a:p>
        </p:txBody>
      </p:sp>
      <p:sp>
        <p:nvSpPr>
          <p:cNvPr id="29699" name="Slide Number Placeholder 5"/>
          <p:cNvSpPr>
            <a:spLocks noGrp="1"/>
          </p:cNvSpPr>
          <p:nvPr>
            <p:ph type="sldNum" sz="quarter" idx="12"/>
          </p:nvPr>
        </p:nvSpPr>
        <p:spPr>
          <a:noFill/>
        </p:spPr>
        <p:txBody>
          <a:bodyPr/>
          <a:lstStyle/>
          <a:p>
            <a:fld id="{C089AF39-3479-4C4A-9802-EF811121BCF3}" type="slidenum">
              <a:rPr lang="en-US" smtClean="0"/>
              <a:pPr/>
              <a:t>41</a:t>
            </a:fld>
            <a:endParaRPr lang="en-US" smtClean="0"/>
          </a:p>
        </p:txBody>
      </p:sp>
      <p:sp>
        <p:nvSpPr>
          <p:cNvPr id="29700"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Resources</a:t>
            </a:r>
          </a:p>
        </p:txBody>
      </p:sp>
      <p:sp>
        <p:nvSpPr>
          <p:cNvPr id="29701" name="Rectangle 3"/>
          <p:cNvSpPr>
            <a:spLocks noGrp="1" noChangeArrowheads="1"/>
          </p:cNvSpPr>
          <p:nvPr>
            <p:ph type="body" idx="1"/>
          </p:nvPr>
        </p:nvSpPr>
        <p:spPr>
          <a:xfrm>
            <a:off x="685800" y="2209800"/>
            <a:ext cx="8105775" cy="2514600"/>
          </a:xfrm>
        </p:spPr>
        <p:txBody>
          <a:bodyPr/>
          <a:lstStyle/>
          <a:p>
            <a:pPr marL="609600" indent="-609600" algn="just" eaLnBrk="1" hangingPunct="1">
              <a:lnSpc>
                <a:spcPct val="80000"/>
              </a:lnSpc>
              <a:buFont typeface="Wingdings" pitchFamily="2" charset="2"/>
              <a:buNone/>
            </a:pPr>
            <a:endParaRPr lang="en-US" sz="1800" dirty="0" smtClean="0"/>
          </a:p>
          <a:p>
            <a:pPr marL="609600" indent="-609600" algn="just" eaLnBrk="1" hangingPunct="1">
              <a:lnSpc>
                <a:spcPct val="80000"/>
              </a:lnSpc>
            </a:pPr>
            <a:r>
              <a:rPr lang="en-US" sz="2400" dirty="0" smtClean="0"/>
              <a:t>Emotion  </a:t>
            </a:r>
            <a:r>
              <a:rPr lang="en-US" sz="2400" dirty="0" smtClean="0"/>
              <a:t>Corpus</a:t>
            </a:r>
          </a:p>
          <a:p>
            <a:pPr marL="609600" indent="-609600" algn="just" eaLnBrk="1" hangingPunct="1">
              <a:lnSpc>
                <a:spcPct val="80000"/>
              </a:lnSpc>
              <a:buFont typeface="Wingdings" pitchFamily="2" charset="2"/>
              <a:buNone/>
            </a:pPr>
            <a:r>
              <a:rPr lang="en-US" sz="3600" dirty="0" smtClean="0"/>
              <a:t>		</a:t>
            </a:r>
            <a:r>
              <a:rPr lang="en-US" sz="1800" dirty="0" smtClean="0"/>
              <a:t>- D. Das and S. </a:t>
            </a:r>
            <a:r>
              <a:rPr lang="en-US" sz="1800" dirty="0" err="1" smtClean="0"/>
              <a:t>Bandyopadhyay</a:t>
            </a:r>
            <a:r>
              <a:rPr lang="en-US" sz="1800" dirty="0" smtClean="0"/>
              <a:t>. 2010. Labeling Emotion in Bengali Blog Corpus – A Fine Grained Tagging at Sentence Level. </a:t>
            </a:r>
            <a:r>
              <a:rPr lang="en-US" sz="1800" i="1" dirty="0" smtClean="0"/>
              <a:t>In the 8th Workshop on Asian Language Resources </a:t>
            </a:r>
            <a:r>
              <a:rPr lang="en-US" sz="1800" b="1" i="1" dirty="0" smtClean="0"/>
              <a:t>(ALR8)</a:t>
            </a:r>
            <a:r>
              <a:rPr lang="en-US" sz="1800" dirty="0" smtClean="0"/>
              <a:t>, </a:t>
            </a:r>
            <a:r>
              <a:rPr lang="en-US" sz="1800" i="1" dirty="0" smtClean="0"/>
              <a:t>23</a:t>
            </a:r>
            <a:r>
              <a:rPr lang="en-US" sz="1800" i="1" baseline="30000" dirty="0" smtClean="0"/>
              <a:t>rd</a:t>
            </a:r>
            <a:r>
              <a:rPr lang="en-US" sz="1800" i="1" dirty="0" smtClean="0"/>
              <a:t> International Conference on Computational Linguistics </a:t>
            </a:r>
            <a:r>
              <a:rPr lang="en-US" sz="1800" b="1" i="1" dirty="0" smtClean="0"/>
              <a:t>(COLING 2010)</a:t>
            </a:r>
            <a:r>
              <a:rPr lang="en-US" sz="1800" dirty="0" smtClean="0"/>
              <a:t>, pp. 47-55, August 21-22, Beijing, China</a:t>
            </a:r>
          </a:p>
          <a:p>
            <a:pPr marL="609600" indent="-609600" algn="just" eaLnBrk="1" hangingPunct="1">
              <a:lnSpc>
                <a:spcPct val="80000"/>
              </a:lnSpc>
            </a:pPr>
            <a:endParaRPr lang="en-US" sz="2400" dirty="0" smtClean="0"/>
          </a:p>
        </p:txBody>
      </p:sp>
      <p:pic>
        <p:nvPicPr>
          <p:cNvPr id="29702"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fld id="{63A3969A-0667-4E59-AC18-F16FA4CD28E9}" type="datetime1">
              <a:rPr lang="en-US" smtClean="0"/>
              <a:pPr/>
              <a:t>5/20/2011</a:t>
            </a:fld>
            <a:endParaRPr lang="en-US" smtClean="0"/>
          </a:p>
        </p:txBody>
      </p:sp>
      <p:sp>
        <p:nvSpPr>
          <p:cNvPr id="39939" name="Slide Number Placeholder 5"/>
          <p:cNvSpPr>
            <a:spLocks noGrp="1"/>
          </p:cNvSpPr>
          <p:nvPr>
            <p:ph type="sldNum" sz="quarter" idx="12"/>
          </p:nvPr>
        </p:nvSpPr>
        <p:spPr>
          <a:noFill/>
        </p:spPr>
        <p:txBody>
          <a:bodyPr/>
          <a:lstStyle/>
          <a:p>
            <a:fld id="{D6D1D1F8-BD41-4779-BA53-B0BDEAFBD714}" type="slidenum">
              <a:rPr lang="en-US" smtClean="0"/>
              <a:pPr/>
              <a:t>42</a:t>
            </a:fld>
            <a:endParaRPr lang="en-US" smtClean="0"/>
          </a:p>
        </p:txBody>
      </p:sp>
      <p:sp>
        <p:nvSpPr>
          <p:cNvPr id="39940" name="Rectangle 2"/>
          <p:cNvSpPr>
            <a:spLocks noGrp="1" noChangeArrowheads="1"/>
          </p:cNvSpPr>
          <p:nvPr>
            <p:ph type="title"/>
          </p:nvPr>
        </p:nvSpPr>
        <p:spPr/>
        <p:txBody>
          <a:bodyPr/>
          <a:lstStyle/>
          <a:p>
            <a:pPr algn="l" eaLnBrk="1" hangingPunct="1"/>
            <a:r>
              <a:rPr lang="en-US" sz="4000" smtClean="0">
                <a:solidFill>
                  <a:srgbClr val="660066"/>
                </a:solidFill>
              </a:rPr>
              <a:t>Example </a:t>
            </a:r>
          </a:p>
        </p:txBody>
      </p:sp>
      <p:sp>
        <p:nvSpPr>
          <p:cNvPr id="25605" name="Rectangle 3"/>
          <p:cNvSpPr>
            <a:spLocks noGrp="1" noChangeArrowheads="1"/>
          </p:cNvSpPr>
          <p:nvPr>
            <p:ph type="body" idx="1"/>
          </p:nvPr>
        </p:nvSpPr>
        <p:spPr>
          <a:xfrm>
            <a:off x="762000" y="2057400"/>
            <a:ext cx="8105775" cy="4338638"/>
          </a:xfrm>
        </p:spPr>
        <p:txBody>
          <a:bodyPr/>
          <a:lstStyle/>
          <a:p>
            <a:pPr eaLnBrk="1" hangingPunct="1">
              <a:lnSpc>
                <a:spcPct val="105000"/>
              </a:lnSpc>
              <a:defRPr/>
            </a:pPr>
            <a:r>
              <a:rPr lang="en-US" sz="2000" dirty="0" smtClean="0">
                <a:solidFill>
                  <a:srgbClr val="00B0F0"/>
                </a:solidFill>
              </a:rPr>
              <a:t>John</a:t>
            </a:r>
            <a:r>
              <a:rPr lang="en-US" sz="2000" dirty="0" smtClean="0"/>
              <a:t>   </a:t>
            </a:r>
            <a:r>
              <a:rPr lang="en-US" sz="2000" dirty="0" smtClean="0">
                <a:solidFill>
                  <a:srgbClr val="009900"/>
                </a:solidFill>
              </a:rPr>
              <a:t>surprisingly</a:t>
            </a:r>
            <a:r>
              <a:rPr lang="en-US" sz="2000" dirty="0" smtClean="0"/>
              <a:t>  narrated  the actual </a:t>
            </a:r>
            <a:r>
              <a:rPr lang="en-US" sz="2000" dirty="0" smtClean="0">
                <a:solidFill>
                  <a:srgbClr val="FF9900"/>
                </a:solidFill>
              </a:rPr>
              <a:t>story.</a:t>
            </a:r>
          </a:p>
          <a:p>
            <a:pPr eaLnBrk="1" hangingPunct="1">
              <a:lnSpc>
                <a:spcPct val="105000"/>
              </a:lnSpc>
              <a:defRPr/>
            </a:pPr>
            <a:endParaRPr lang="en-US" sz="1800" dirty="0" smtClean="0">
              <a:solidFill>
                <a:srgbClr val="FF9900"/>
              </a:solidFill>
            </a:endParaRPr>
          </a:p>
          <a:p>
            <a:pPr eaLnBrk="1" hangingPunct="1">
              <a:lnSpc>
                <a:spcPct val="105000"/>
              </a:lnSpc>
              <a:buFont typeface="Wingdings" pitchFamily="2" charset="2"/>
              <a:buNone/>
              <a:defRPr/>
            </a:pPr>
            <a:r>
              <a:rPr lang="en-US" altLang="zh-TW" sz="1800" i="1" dirty="0" smtClean="0">
                <a:solidFill>
                  <a:srgbClr val="009900"/>
                </a:solidFill>
                <a:ea typeface="PMingLiU" pitchFamily="18" charset="-120"/>
              </a:rPr>
              <a:t>Evaluative Expression </a:t>
            </a:r>
            <a:r>
              <a:rPr lang="en-US" altLang="zh-TW" sz="1800" dirty="0" smtClean="0">
                <a:ea typeface="PMingLiU" pitchFamily="18" charset="-120"/>
              </a:rPr>
              <a:t>:</a:t>
            </a:r>
            <a:r>
              <a:rPr lang="en-US" altLang="zh-TW" sz="1800" i="1" dirty="0" smtClean="0">
                <a:ea typeface="PMingLiU" pitchFamily="18" charset="-120"/>
              </a:rPr>
              <a:t> </a:t>
            </a:r>
            <a:r>
              <a:rPr lang="en-US" altLang="zh-TW" sz="1800" dirty="0" smtClean="0">
                <a:latin typeface="Vrinda" pitchFamily="34" charset="0"/>
                <a:cs typeface="Vrinda" pitchFamily="34" charset="0"/>
              </a:rPr>
              <a:t>surprisingly</a:t>
            </a:r>
            <a:endParaRPr lang="en-US" altLang="zh-TW" sz="1800" i="1" dirty="0" smtClean="0">
              <a:ea typeface="PMingLiU" pitchFamily="18" charset="-120"/>
            </a:endParaRPr>
          </a:p>
          <a:p>
            <a:pPr eaLnBrk="1" hangingPunct="1">
              <a:lnSpc>
                <a:spcPct val="80000"/>
              </a:lnSpc>
              <a:buFont typeface="Wingdings" pitchFamily="2" charset="2"/>
              <a:buNone/>
              <a:defRPr/>
            </a:pPr>
            <a:r>
              <a:rPr lang="en-US" altLang="zh-TW" sz="1800" i="1" dirty="0" smtClean="0">
                <a:solidFill>
                  <a:srgbClr val="0066FF"/>
                </a:solidFill>
                <a:ea typeface="PMingLiU" pitchFamily="18" charset="-120"/>
              </a:rPr>
              <a:t>Emotion Holder</a:t>
            </a:r>
            <a:r>
              <a:rPr lang="en-US" altLang="zh-TW" sz="1800" i="1" dirty="0" smtClean="0">
                <a:ea typeface="PMingLiU" pitchFamily="18" charset="-120"/>
              </a:rPr>
              <a:t> </a:t>
            </a:r>
            <a:r>
              <a:rPr lang="en-US" altLang="zh-TW" sz="1800" dirty="0" smtClean="0">
                <a:ea typeface="PMingLiU" pitchFamily="18" charset="-120"/>
              </a:rPr>
              <a:t>:  &lt;</a:t>
            </a:r>
            <a:r>
              <a:rPr lang="en-US" altLang="zh-TW" sz="1800" dirty="0" smtClean="0">
                <a:latin typeface="Vrinda" pitchFamily="34" charset="0"/>
                <a:ea typeface="PMingLiU" pitchFamily="18" charset="-120"/>
              </a:rPr>
              <a:t>John&gt;</a:t>
            </a:r>
          </a:p>
          <a:p>
            <a:pPr eaLnBrk="1" hangingPunct="1">
              <a:lnSpc>
                <a:spcPct val="80000"/>
              </a:lnSpc>
              <a:buFont typeface="Wingdings" pitchFamily="2" charset="2"/>
              <a:buNone/>
              <a:defRPr/>
            </a:pPr>
            <a:r>
              <a:rPr lang="en-US" altLang="zh-TW" sz="1800" i="1" dirty="0" smtClean="0">
                <a:solidFill>
                  <a:srgbClr val="FF9900"/>
                </a:solidFill>
                <a:ea typeface="PMingLiU" pitchFamily="18" charset="-120"/>
              </a:rPr>
              <a:t>Emotion Topic </a:t>
            </a:r>
            <a:r>
              <a:rPr lang="en-US" altLang="zh-TW" sz="1800" dirty="0" smtClean="0">
                <a:solidFill>
                  <a:srgbClr val="002060"/>
                </a:solidFill>
                <a:ea typeface="PMingLiU" pitchFamily="18" charset="-120"/>
              </a:rPr>
              <a:t>:  </a:t>
            </a:r>
            <a:r>
              <a:rPr lang="en-US" altLang="zh-TW" sz="1800" dirty="0" smtClean="0">
                <a:solidFill>
                  <a:srgbClr val="002060"/>
                </a:solidFill>
                <a:latin typeface="Vrinda" pitchFamily="34" charset="0"/>
                <a:ea typeface="PMingLiU" pitchFamily="18" charset="-120"/>
                <a:cs typeface="Vrinda" pitchFamily="34" charset="0"/>
              </a:rPr>
              <a:t>s</a:t>
            </a:r>
            <a:r>
              <a:rPr lang="en-US" altLang="zh-TW" sz="1800" dirty="0" smtClean="0">
                <a:solidFill>
                  <a:srgbClr val="002060"/>
                </a:solidFill>
                <a:latin typeface="Vrinda" pitchFamily="34" charset="0"/>
                <a:cs typeface="Vrinda" pitchFamily="34" charset="0"/>
              </a:rPr>
              <a:t>tory</a:t>
            </a:r>
            <a:endParaRPr lang="en-US" altLang="zh-TW" sz="1800" b="1" dirty="0" smtClean="0">
              <a:solidFill>
                <a:srgbClr val="002060"/>
              </a:solidFill>
              <a:latin typeface="Vrinda" pitchFamily="34" charset="0"/>
              <a:ea typeface="PMingLiU" pitchFamily="18" charset="-120"/>
            </a:endParaRPr>
          </a:p>
          <a:p>
            <a:pPr eaLnBrk="1" hangingPunct="1">
              <a:lnSpc>
                <a:spcPct val="105000"/>
              </a:lnSpc>
              <a:defRPr/>
            </a:pPr>
            <a:endParaRPr lang="en-IN" sz="1800" dirty="0" smtClean="0">
              <a:solidFill>
                <a:srgbClr val="FF9900"/>
              </a:solidFill>
            </a:endParaRPr>
          </a:p>
          <a:p>
            <a:pPr eaLnBrk="1" hangingPunct="1">
              <a:lnSpc>
                <a:spcPct val="105000"/>
              </a:lnSpc>
              <a:defRPr/>
            </a:pPr>
            <a:r>
              <a:rPr lang="bn-IN" altLang="zh-TW" sz="1800" dirty="0" smtClean="0">
                <a:solidFill>
                  <a:srgbClr val="0066FF"/>
                </a:solidFill>
                <a:latin typeface="Vrinda" pitchFamily="34" charset="0"/>
                <a:cs typeface="Vrinda" pitchFamily="34" charset="0"/>
              </a:rPr>
              <a:t>রাশেদ</a:t>
            </a:r>
            <a:r>
              <a:rPr lang="bn-IN" altLang="zh-TW" sz="1800" dirty="0" smtClean="0">
                <a:latin typeface="Vrinda" pitchFamily="34" charset="0"/>
                <a:cs typeface="Vrinda" pitchFamily="34" charset="0"/>
              </a:rPr>
              <a:t> </a:t>
            </a:r>
            <a:r>
              <a:rPr lang="en-US" altLang="zh-TW" sz="1800" dirty="0" smtClean="0">
                <a:latin typeface="Vrinda" pitchFamily="34" charset="0"/>
                <a:ea typeface="PMingLiU" pitchFamily="18" charset="-120"/>
                <a:cs typeface="Vrinda" pitchFamily="34" charset="0"/>
              </a:rPr>
              <a:t>   </a:t>
            </a:r>
            <a:r>
              <a:rPr lang="bn-IN" altLang="zh-TW" sz="1800" dirty="0" smtClean="0">
                <a:latin typeface="Vrinda" pitchFamily="34" charset="0"/>
                <a:cs typeface="Vrinda" pitchFamily="34" charset="0"/>
              </a:rPr>
              <a:t>অনুভব </a:t>
            </a:r>
            <a:r>
              <a:rPr lang="en-US" altLang="zh-TW" sz="1800" dirty="0" smtClean="0">
                <a:latin typeface="Vrinda" pitchFamily="34" charset="0"/>
                <a:ea typeface="PMingLiU" pitchFamily="18" charset="-120"/>
              </a:rPr>
              <a:t>   </a:t>
            </a:r>
            <a:r>
              <a:rPr lang="bn-IN" altLang="zh-TW" sz="1800" dirty="0" smtClean="0">
                <a:latin typeface="Vrinda" pitchFamily="34" charset="0"/>
                <a:cs typeface="Vrinda" pitchFamily="34" charset="0"/>
              </a:rPr>
              <a:t>করেছিল    যে </a:t>
            </a:r>
            <a:r>
              <a:rPr lang="en-US" altLang="zh-TW" sz="1800" dirty="0" smtClean="0">
                <a:latin typeface="Vrinda" pitchFamily="34" charset="0"/>
                <a:ea typeface="PMingLiU" pitchFamily="18" charset="-120"/>
              </a:rPr>
              <a:t>  </a:t>
            </a:r>
            <a:r>
              <a:rPr lang="bn-IN" altLang="zh-TW" sz="1800" dirty="0" smtClean="0">
                <a:solidFill>
                  <a:srgbClr val="0066FF"/>
                </a:solidFill>
                <a:latin typeface="Vrinda" pitchFamily="34" charset="0"/>
                <a:cs typeface="Vrinda" pitchFamily="34" charset="0"/>
              </a:rPr>
              <a:t>রামের</a:t>
            </a:r>
            <a:r>
              <a:rPr lang="bn-IN" altLang="zh-TW" sz="1800" dirty="0" smtClean="0">
                <a:latin typeface="Vrinda" pitchFamily="34" charset="0"/>
                <a:cs typeface="Vrinda" pitchFamily="34" charset="0"/>
              </a:rPr>
              <a:t> </a:t>
            </a:r>
            <a:r>
              <a:rPr lang="en-US" altLang="zh-TW" sz="1800" dirty="0" smtClean="0">
                <a:latin typeface="Vrinda" pitchFamily="34" charset="0"/>
                <a:ea typeface="PMingLiU" pitchFamily="18" charset="-120"/>
              </a:rPr>
              <a:t>   </a:t>
            </a:r>
            <a:r>
              <a:rPr lang="bn-IN" altLang="zh-TW" sz="1800" dirty="0" smtClean="0">
                <a:solidFill>
                  <a:srgbClr val="009900"/>
                </a:solidFill>
                <a:latin typeface="Vrinda" pitchFamily="34" charset="0"/>
                <a:cs typeface="Vrinda" pitchFamily="34" charset="0"/>
              </a:rPr>
              <a:t>সুখ</a:t>
            </a:r>
            <a:r>
              <a:rPr lang="bn-IN" altLang="zh-TW" sz="1800" dirty="0" smtClean="0">
                <a:latin typeface="Vrinda" pitchFamily="34" charset="0"/>
                <a:cs typeface="Vrinda" pitchFamily="34" charset="0"/>
              </a:rPr>
              <a:t> </a:t>
            </a:r>
            <a:r>
              <a:rPr lang="en-US" altLang="zh-TW" sz="1800" dirty="0" smtClean="0">
                <a:latin typeface="Vrinda" pitchFamily="34" charset="0"/>
                <a:ea typeface="PMingLiU" pitchFamily="18" charset="-120"/>
              </a:rPr>
              <a:t>   </a:t>
            </a:r>
            <a:r>
              <a:rPr lang="bn-IN" altLang="zh-TW" sz="1800" dirty="0" smtClean="0">
                <a:latin typeface="Vrinda" pitchFamily="34" charset="0"/>
                <a:cs typeface="Vrinda" pitchFamily="34" charset="0"/>
              </a:rPr>
              <a:t>অন্তহীন </a:t>
            </a:r>
            <a:r>
              <a:rPr lang="bn-IN" altLang="zh-TW" sz="1800" dirty="0" smtClean="0">
                <a:latin typeface="Vrinda" pitchFamily="34" charset="0"/>
                <a:cs typeface="Mangal" pitchFamily="18" charset="0"/>
              </a:rPr>
              <a:t>।</a:t>
            </a:r>
            <a:endParaRPr lang="en-US" altLang="zh-TW" sz="1800" dirty="0" smtClean="0">
              <a:latin typeface="Vrinda" pitchFamily="34" charset="0"/>
              <a:cs typeface="Mangal" pitchFamily="18" charset="0"/>
            </a:endParaRPr>
          </a:p>
          <a:p>
            <a:pPr eaLnBrk="1" hangingPunct="1">
              <a:lnSpc>
                <a:spcPct val="105000"/>
              </a:lnSpc>
              <a:buFont typeface="Wingdings" pitchFamily="2" charset="2"/>
              <a:buNone/>
              <a:defRPr/>
            </a:pPr>
            <a:r>
              <a:rPr lang="en-US" altLang="zh-TW" sz="1800" dirty="0" smtClean="0">
                <a:latin typeface="Vrinda" pitchFamily="34" charset="0"/>
                <a:ea typeface="PMingLiU" pitchFamily="18" charset="-120"/>
                <a:cs typeface="Mangal" pitchFamily="18" charset="0"/>
              </a:rPr>
              <a:t>(</a:t>
            </a:r>
            <a:r>
              <a:rPr lang="en-US" altLang="zh-TW" sz="1800" dirty="0" err="1" smtClean="0">
                <a:latin typeface="Vrinda" pitchFamily="34" charset="0"/>
                <a:ea typeface="PMingLiU" pitchFamily="18" charset="-120"/>
                <a:cs typeface="Mangal" pitchFamily="18" charset="0"/>
              </a:rPr>
              <a:t>Rashed</a:t>
            </a:r>
            <a:r>
              <a:rPr lang="en-US" altLang="zh-TW" sz="1800" dirty="0" smtClean="0">
                <a:latin typeface="Vrinda" pitchFamily="34" charset="0"/>
                <a:ea typeface="PMingLiU" pitchFamily="18" charset="-120"/>
                <a:cs typeface="Mangal" pitchFamily="18" charset="0"/>
              </a:rPr>
              <a:t>) (</a:t>
            </a:r>
            <a:r>
              <a:rPr lang="en-US" altLang="zh-TW" sz="1800" dirty="0" err="1" smtClean="0">
                <a:latin typeface="Vrinda" pitchFamily="34" charset="0"/>
                <a:ea typeface="PMingLiU" pitchFamily="18" charset="-120"/>
                <a:cs typeface="Mangal" pitchFamily="18" charset="0"/>
              </a:rPr>
              <a:t>anubhab</a:t>
            </a:r>
            <a:r>
              <a:rPr lang="en-US" altLang="zh-TW" sz="1800" dirty="0" smtClean="0">
                <a:latin typeface="Vrinda" pitchFamily="34" charset="0"/>
                <a:ea typeface="PMingLiU" pitchFamily="18" charset="-120"/>
                <a:cs typeface="Mangal" pitchFamily="18" charset="0"/>
              </a:rPr>
              <a:t>) (</a:t>
            </a:r>
            <a:r>
              <a:rPr lang="en-US" altLang="zh-TW" sz="1800" dirty="0" err="1" smtClean="0">
                <a:latin typeface="Vrinda" pitchFamily="34" charset="0"/>
                <a:ea typeface="PMingLiU" pitchFamily="18" charset="-120"/>
                <a:cs typeface="Mangal" pitchFamily="18" charset="0"/>
              </a:rPr>
              <a:t>korechilo</a:t>
            </a:r>
            <a:r>
              <a:rPr lang="en-US" altLang="zh-TW" sz="1800" dirty="0" smtClean="0">
                <a:latin typeface="Vrinda" pitchFamily="34" charset="0"/>
                <a:ea typeface="PMingLiU" pitchFamily="18" charset="-120"/>
                <a:cs typeface="Mangal" pitchFamily="18" charset="0"/>
              </a:rPr>
              <a:t>) (je) (Ramer) (</a:t>
            </a:r>
            <a:r>
              <a:rPr lang="en-US" altLang="zh-TW" sz="1800" dirty="0" err="1" smtClean="0">
                <a:latin typeface="Vrinda" pitchFamily="34" charset="0"/>
                <a:ea typeface="PMingLiU" pitchFamily="18" charset="-120"/>
                <a:cs typeface="Mangal" pitchFamily="18" charset="0"/>
              </a:rPr>
              <a:t>sukh</a:t>
            </a:r>
            <a:r>
              <a:rPr lang="en-US" altLang="zh-TW" sz="1800" dirty="0" smtClean="0">
                <a:latin typeface="Vrinda" pitchFamily="34" charset="0"/>
                <a:ea typeface="PMingLiU" pitchFamily="18" charset="-120"/>
                <a:cs typeface="Mangal" pitchFamily="18" charset="0"/>
              </a:rPr>
              <a:t>)(</a:t>
            </a:r>
            <a:r>
              <a:rPr lang="en-US" altLang="zh-TW" sz="1800" dirty="0" err="1" smtClean="0">
                <a:latin typeface="Vrinda" pitchFamily="34" charset="0"/>
                <a:ea typeface="PMingLiU" pitchFamily="18" charset="-120"/>
                <a:cs typeface="Mangal" pitchFamily="18" charset="0"/>
              </a:rPr>
              <a:t>antohin</a:t>
            </a:r>
            <a:r>
              <a:rPr lang="en-US" altLang="zh-TW" sz="1800" dirty="0" smtClean="0">
                <a:latin typeface="Vrinda" pitchFamily="34" charset="0"/>
                <a:ea typeface="PMingLiU" pitchFamily="18" charset="-120"/>
                <a:cs typeface="Mangal" pitchFamily="18" charset="0"/>
              </a:rPr>
              <a:t>)</a:t>
            </a:r>
          </a:p>
          <a:p>
            <a:pPr eaLnBrk="1" hangingPunct="1">
              <a:lnSpc>
                <a:spcPct val="105000"/>
              </a:lnSpc>
              <a:buFont typeface="Wingdings" pitchFamily="2" charset="2"/>
              <a:buNone/>
              <a:defRPr/>
            </a:pPr>
            <a:r>
              <a:rPr lang="en-US" altLang="zh-TW" sz="1800" i="1" dirty="0" err="1" smtClean="0">
                <a:latin typeface="+mj-lt"/>
                <a:ea typeface="PMingLiU" pitchFamily="18" charset="-120"/>
                <a:cs typeface="Mangal" pitchFamily="18" charset="0"/>
              </a:rPr>
              <a:t>Rashed</a:t>
            </a:r>
            <a:r>
              <a:rPr lang="en-US" altLang="zh-TW" sz="1800" i="1" dirty="0" smtClean="0">
                <a:latin typeface="+mj-lt"/>
                <a:ea typeface="PMingLiU" pitchFamily="18" charset="-120"/>
                <a:cs typeface="Mangal" pitchFamily="18" charset="0"/>
              </a:rPr>
              <a:t> felt that Ram’s pleasure is endless.</a:t>
            </a:r>
          </a:p>
          <a:p>
            <a:pPr eaLnBrk="1" hangingPunct="1">
              <a:lnSpc>
                <a:spcPct val="105000"/>
              </a:lnSpc>
              <a:buFont typeface="Wingdings" pitchFamily="2" charset="2"/>
              <a:buNone/>
              <a:defRPr/>
            </a:pPr>
            <a:endParaRPr lang="en-US" altLang="zh-TW" sz="1800" i="1" dirty="0" smtClean="0">
              <a:latin typeface="+mj-lt"/>
              <a:ea typeface="PMingLiU" pitchFamily="18" charset="-120"/>
            </a:endParaRPr>
          </a:p>
          <a:p>
            <a:pPr eaLnBrk="1" hangingPunct="1">
              <a:lnSpc>
                <a:spcPct val="105000"/>
              </a:lnSpc>
              <a:buFont typeface="Wingdings" pitchFamily="2" charset="2"/>
              <a:buNone/>
              <a:defRPr/>
            </a:pPr>
            <a:r>
              <a:rPr lang="en-US" altLang="zh-TW" sz="1800" i="1" dirty="0" smtClean="0">
                <a:solidFill>
                  <a:srgbClr val="009900"/>
                </a:solidFill>
                <a:ea typeface="PMingLiU" pitchFamily="18" charset="-120"/>
              </a:rPr>
              <a:t>Evaluative Expression </a:t>
            </a:r>
            <a:r>
              <a:rPr lang="en-US" altLang="zh-TW" sz="1800" dirty="0" smtClean="0">
                <a:ea typeface="PMingLiU" pitchFamily="18" charset="-120"/>
              </a:rPr>
              <a:t>:</a:t>
            </a:r>
            <a:r>
              <a:rPr lang="en-US" altLang="zh-TW" sz="1800" i="1" dirty="0" smtClean="0">
                <a:ea typeface="PMingLiU" pitchFamily="18" charset="-120"/>
              </a:rPr>
              <a:t> </a:t>
            </a:r>
            <a:r>
              <a:rPr lang="bn-IN" altLang="zh-TW" sz="1800" dirty="0" smtClean="0">
                <a:latin typeface="Vrinda" pitchFamily="34" charset="0"/>
                <a:cs typeface="Vrinda" pitchFamily="34" charset="0"/>
              </a:rPr>
              <a:t>সুখ </a:t>
            </a:r>
            <a:r>
              <a:rPr lang="en-US" altLang="zh-TW" sz="1800" dirty="0" smtClean="0">
                <a:latin typeface="Vrinda" pitchFamily="34" charset="0"/>
                <a:cs typeface="Vrinda" pitchFamily="34" charset="0"/>
              </a:rPr>
              <a:t>(</a:t>
            </a:r>
            <a:r>
              <a:rPr lang="en-US" altLang="zh-TW" sz="1800" dirty="0" err="1" smtClean="0">
                <a:latin typeface="Vrinda" pitchFamily="34" charset="0"/>
                <a:cs typeface="Vrinda" pitchFamily="34" charset="0"/>
              </a:rPr>
              <a:t>sukh</a:t>
            </a:r>
            <a:r>
              <a:rPr lang="en-US" altLang="zh-TW" sz="1800" dirty="0" smtClean="0">
                <a:latin typeface="Vrinda" pitchFamily="34" charset="0"/>
                <a:cs typeface="Vrinda" pitchFamily="34" charset="0"/>
              </a:rPr>
              <a:t>) ‘pleasure’</a:t>
            </a:r>
            <a:endParaRPr lang="en-US" altLang="zh-TW" sz="1800" i="1" dirty="0" smtClean="0">
              <a:ea typeface="PMingLiU" pitchFamily="18" charset="-120"/>
            </a:endParaRPr>
          </a:p>
          <a:p>
            <a:pPr eaLnBrk="1" hangingPunct="1">
              <a:lnSpc>
                <a:spcPct val="80000"/>
              </a:lnSpc>
              <a:buFont typeface="Wingdings" pitchFamily="2" charset="2"/>
              <a:buNone/>
              <a:defRPr/>
            </a:pPr>
            <a:r>
              <a:rPr lang="en-US" altLang="zh-TW" sz="1800" i="1" dirty="0" smtClean="0">
                <a:solidFill>
                  <a:srgbClr val="0066FF"/>
                </a:solidFill>
                <a:ea typeface="PMingLiU" pitchFamily="18" charset="-120"/>
              </a:rPr>
              <a:t>Emotion Holder</a:t>
            </a:r>
            <a:r>
              <a:rPr lang="en-US" altLang="zh-TW" sz="1800" i="1" dirty="0" smtClean="0">
                <a:ea typeface="PMingLiU" pitchFamily="18" charset="-120"/>
              </a:rPr>
              <a:t> </a:t>
            </a:r>
            <a:r>
              <a:rPr lang="en-US" altLang="zh-TW" sz="1800" dirty="0" smtClean="0">
                <a:ea typeface="PMingLiU" pitchFamily="18" charset="-120"/>
              </a:rPr>
              <a:t>:  </a:t>
            </a:r>
            <a:r>
              <a:rPr lang="en-US" altLang="zh-TW" sz="1800" dirty="0" smtClean="0">
                <a:latin typeface="Vrinda" pitchFamily="34" charset="0"/>
                <a:ea typeface="PMingLiU" pitchFamily="18" charset="-120"/>
              </a:rPr>
              <a:t>&lt; writer, </a:t>
            </a:r>
            <a:r>
              <a:rPr lang="bn-IN" altLang="zh-TW" sz="1800" dirty="0" smtClean="0">
                <a:latin typeface="Vrinda" pitchFamily="34" charset="0"/>
                <a:cs typeface="Vrinda" pitchFamily="34" charset="0"/>
              </a:rPr>
              <a:t>রাশেদ </a:t>
            </a:r>
            <a:r>
              <a:rPr lang="en-US" altLang="zh-TW" sz="1800" dirty="0" smtClean="0">
                <a:latin typeface="Vrinda" pitchFamily="34" charset="0"/>
                <a:cs typeface="Vrinda" pitchFamily="34" charset="0"/>
              </a:rPr>
              <a:t>(</a:t>
            </a:r>
            <a:r>
              <a:rPr lang="en-US" altLang="zh-TW" sz="1800" dirty="0" err="1" smtClean="0">
                <a:latin typeface="Vrinda" pitchFamily="34" charset="0"/>
                <a:cs typeface="Vrinda" pitchFamily="34" charset="0"/>
              </a:rPr>
              <a:t>Rashed</a:t>
            </a:r>
            <a:r>
              <a:rPr lang="en-US" altLang="zh-TW" sz="1800" dirty="0" smtClean="0">
                <a:latin typeface="Vrinda" pitchFamily="34" charset="0"/>
                <a:cs typeface="Vrinda" pitchFamily="34" charset="0"/>
              </a:rPr>
              <a:t>)</a:t>
            </a:r>
            <a:r>
              <a:rPr lang="bn-IN" altLang="zh-TW" sz="1800" i="1" dirty="0" smtClean="0">
                <a:latin typeface="Vrinda" pitchFamily="34" charset="0"/>
                <a:cs typeface="Vrinda" pitchFamily="34" charset="0"/>
              </a:rPr>
              <a:t>,</a:t>
            </a:r>
            <a:r>
              <a:rPr lang="bn-IN" altLang="zh-TW" sz="1800" dirty="0" smtClean="0">
                <a:latin typeface="Vrinda" pitchFamily="34" charset="0"/>
                <a:cs typeface="Vrinda" pitchFamily="34" charset="0"/>
              </a:rPr>
              <a:t> রাম</a:t>
            </a:r>
            <a:r>
              <a:rPr lang="en-US" altLang="zh-TW" sz="1800" i="1" dirty="0" smtClean="0">
                <a:latin typeface="Vrinda" pitchFamily="34" charset="0"/>
                <a:ea typeface="PMingLiU" pitchFamily="18" charset="-120"/>
              </a:rPr>
              <a:t> </a:t>
            </a:r>
            <a:r>
              <a:rPr lang="en-US" altLang="zh-TW" sz="1800" dirty="0" smtClean="0">
                <a:latin typeface="Vrinda" pitchFamily="34" charset="0"/>
                <a:ea typeface="PMingLiU" pitchFamily="18" charset="-120"/>
              </a:rPr>
              <a:t>(Ram)&gt;</a:t>
            </a:r>
          </a:p>
          <a:p>
            <a:pPr eaLnBrk="1" hangingPunct="1">
              <a:lnSpc>
                <a:spcPct val="80000"/>
              </a:lnSpc>
              <a:buFont typeface="Wingdings" pitchFamily="2" charset="2"/>
              <a:buNone/>
              <a:defRPr/>
            </a:pPr>
            <a:r>
              <a:rPr lang="en-US" altLang="zh-TW" sz="1800" i="1" dirty="0" smtClean="0">
                <a:solidFill>
                  <a:srgbClr val="FF9900"/>
                </a:solidFill>
                <a:ea typeface="PMingLiU" pitchFamily="18" charset="-120"/>
              </a:rPr>
              <a:t>Emotion Topic </a:t>
            </a:r>
            <a:r>
              <a:rPr lang="en-US" altLang="zh-TW" sz="1800" dirty="0" smtClean="0">
                <a:solidFill>
                  <a:srgbClr val="002060"/>
                </a:solidFill>
                <a:ea typeface="PMingLiU" pitchFamily="18" charset="-120"/>
              </a:rPr>
              <a:t>:  </a:t>
            </a:r>
            <a:r>
              <a:rPr lang="bn-IN" altLang="zh-TW" sz="1800" dirty="0" smtClean="0">
                <a:solidFill>
                  <a:srgbClr val="002060"/>
                </a:solidFill>
                <a:latin typeface="Vrinda" pitchFamily="34" charset="0"/>
                <a:cs typeface="Vrinda" pitchFamily="34" charset="0"/>
              </a:rPr>
              <a:t>রামের সুখ</a:t>
            </a:r>
            <a:r>
              <a:rPr lang="bn-IN" altLang="zh-TW" sz="1800" dirty="0" smtClean="0">
                <a:latin typeface="Vrinda" pitchFamily="34" charset="0"/>
                <a:cs typeface="Vrinda" pitchFamily="34" charset="0"/>
              </a:rPr>
              <a:t> </a:t>
            </a:r>
            <a:r>
              <a:rPr lang="en-US" altLang="zh-TW" sz="1800" dirty="0" smtClean="0">
                <a:latin typeface="Vrinda" pitchFamily="34" charset="0"/>
                <a:cs typeface="Vrinda" pitchFamily="34" charset="0"/>
              </a:rPr>
              <a:t>(Ramer </a:t>
            </a:r>
            <a:r>
              <a:rPr lang="en-US" altLang="zh-TW" sz="1800" dirty="0" err="1" smtClean="0">
                <a:latin typeface="Vrinda" pitchFamily="34" charset="0"/>
                <a:cs typeface="Vrinda" pitchFamily="34" charset="0"/>
              </a:rPr>
              <a:t>sukh</a:t>
            </a:r>
            <a:r>
              <a:rPr lang="en-US" altLang="zh-TW" sz="1800" dirty="0" smtClean="0">
                <a:latin typeface="Vrinda" pitchFamily="34" charset="0"/>
                <a:cs typeface="Vrinda" pitchFamily="34" charset="0"/>
              </a:rPr>
              <a:t>) ‘Ram’s pleasure’</a:t>
            </a:r>
            <a:endParaRPr lang="en-US" altLang="zh-TW" sz="1800" b="1" dirty="0" smtClean="0">
              <a:solidFill>
                <a:srgbClr val="002060"/>
              </a:solidFill>
              <a:latin typeface="Vrinda" pitchFamily="34" charset="0"/>
              <a:ea typeface="PMingLiU" pitchFamily="18" charset="-120"/>
            </a:endParaRPr>
          </a:p>
        </p:txBody>
      </p:sp>
      <p:pic>
        <p:nvPicPr>
          <p:cNvPr id="39942"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fld id="{028200E1-6FC1-4FAE-825B-D04EBEE3E03E}" type="datetime1">
              <a:rPr lang="en-US" smtClean="0"/>
              <a:pPr/>
              <a:t>5/20/2011</a:t>
            </a:fld>
            <a:endParaRPr lang="en-US" smtClean="0"/>
          </a:p>
        </p:txBody>
      </p:sp>
      <p:sp>
        <p:nvSpPr>
          <p:cNvPr id="40963" name="Slide Number Placeholder 5"/>
          <p:cNvSpPr>
            <a:spLocks noGrp="1"/>
          </p:cNvSpPr>
          <p:nvPr>
            <p:ph type="sldNum" sz="quarter" idx="12"/>
          </p:nvPr>
        </p:nvSpPr>
        <p:spPr>
          <a:noFill/>
        </p:spPr>
        <p:txBody>
          <a:bodyPr/>
          <a:lstStyle/>
          <a:p>
            <a:fld id="{93EBA003-A77D-42C6-98CA-9FEA95120D60}" type="slidenum">
              <a:rPr lang="en-US" smtClean="0"/>
              <a:pPr/>
              <a:t>43</a:t>
            </a:fld>
            <a:endParaRPr lang="en-US" smtClean="0"/>
          </a:p>
        </p:txBody>
      </p:sp>
      <p:sp>
        <p:nvSpPr>
          <p:cNvPr id="40964" name="Rectangle 2"/>
          <p:cNvSpPr>
            <a:spLocks noGrp="1" noChangeArrowheads="1"/>
          </p:cNvSpPr>
          <p:nvPr>
            <p:ph type="title"/>
          </p:nvPr>
        </p:nvSpPr>
        <p:spPr/>
        <p:txBody>
          <a:bodyPr/>
          <a:lstStyle/>
          <a:p>
            <a:pPr algn="l" eaLnBrk="1" hangingPunct="1"/>
            <a:r>
              <a:rPr lang="en-US" sz="4000" smtClean="0">
                <a:solidFill>
                  <a:srgbClr val="660066"/>
                </a:solidFill>
              </a:rPr>
              <a:t>Salient Vertices</a:t>
            </a:r>
          </a:p>
        </p:txBody>
      </p:sp>
      <p:sp>
        <p:nvSpPr>
          <p:cNvPr id="9221" name="Rectangle 3"/>
          <p:cNvSpPr>
            <a:spLocks noGrp="1" noChangeArrowheads="1"/>
          </p:cNvSpPr>
          <p:nvPr>
            <p:ph type="body" idx="1"/>
          </p:nvPr>
        </p:nvSpPr>
        <p:spPr>
          <a:xfrm>
            <a:off x="809625" y="2214563"/>
            <a:ext cx="8105775" cy="3881437"/>
          </a:xfrm>
        </p:spPr>
        <p:txBody>
          <a:bodyPr/>
          <a:lstStyle/>
          <a:p>
            <a:pPr eaLnBrk="1" hangingPunct="1">
              <a:spcBef>
                <a:spcPts val="1200"/>
              </a:spcBef>
              <a:spcAft>
                <a:spcPts val="400"/>
              </a:spcAft>
              <a:defRPr/>
            </a:pPr>
            <a:r>
              <a:rPr lang="en-US" dirty="0" smtClean="0">
                <a:solidFill>
                  <a:srgbClr val="002060"/>
                </a:solidFill>
              </a:rPr>
              <a:t>Evaluative Expression</a:t>
            </a:r>
            <a:r>
              <a:rPr lang="en-US" altLang="ja-JP" dirty="0" smtClean="0">
                <a:solidFill>
                  <a:srgbClr val="002060"/>
                </a:solidFill>
                <a:ea typeface="ＭＳ Ｐゴシック" pitchFamily="34" charset="-128"/>
              </a:rPr>
              <a:t>s  (word/phrase/sentence/document level)</a:t>
            </a:r>
          </a:p>
          <a:p>
            <a:pPr eaLnBrk="1" hangingPunct="1">
              <a:spcBef>
                <a:spcPts val="1200"/>
              </a:spcBef>
              <a:spcAft>
                <a:spcPts val="400"/>
              </a:spcAft>
              <a:defRPr/>
            </a:pPr>
            <a:r>
              <a:rPr lang="en-US" dirty="0" smtClean="0">
                <a:solidFill>
                  <a:schemeClr val="bg1">
                    <a:lumMod val="75000"/>
                  </a:schemeClr>
                </a:solidFill>
              </a:rPr>
              <a:t>Holder Identification</a:t>
            </a:r>
          </a:p>
          <a:p>
            <a:pPr eaLnBrk="1" hangingPunct="1">
              <a:spcBef>
                <a:spcPts val="1200"/>
              </a:spcBef>
              <a:spcAft>
                <a:spcPts val="400"/>
              </a:spcAft>
              <a:defRPr/>
            </a:pPr>
            <a:r>
              <a:rPr lang="en-US" dirty="0" smtClean="0">
                <a:solidFill>
                  <a:schemeClr val="bg1">
                    <a:lumMod val="75000"/>
                  </a:schemeClr>
                </a:solidFill>
              </a:rPr>
              <a:t>Topic Detection</a:t>
            </a:r>
          </a:p>
        </p:txBody>
      </p:sp>
      <p:pic>
        <p:nvPicPr>
          <p:cNvPr id="40966"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
        <p:nvSpPr>
          <p:cNvPr id="7" name="Isosceles Triangle 6"/>
          <p:cNvSpPr/>
          <p:nvPr/>
        </p:nvSpPr>
        <p:spPr bwMode="auto">
          <a:xfrm>
            <a:off x="4572000" y="3505200"/>
            <a:ext cx="3733800" cy="2819400"/>
          </a:xfrm>
          <a:prstGeom prst="triangl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lstStyle/>
          <a:p>
            <a:pPr>
              <a:defRPr/>
            </a:pPr>
            <a:endParaRPr lang="en-IN">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fld id="{7FDAC32D-A19D-45CC-8965-EA48A123CDC0}" type="datetime1">
              <a:rPr lang="en-US" smtClean="0"/>
              <a:pPr/>
              <a:t>5/20/2011</a:t>
            </a:fld>
            <a:endParaRPr lang="en-US" smtClean="0"/>
          </a:p>
        </p:txBody>
      </p:sp>
      <p:sp>
        <p:nvSpPr>
          <p:cNvPr id="41987" name="Slide Number Placeholder 5"/>
          <p:cNvSpPr>
            <a:spLocks noGrp="1"/>
          </p:cNvSpPr>
          <p:nvPr>
            <p:ph type="sldNum" sz="quarter" idx="12"/>
          </p:nvPr>
        </p:nvSpPr>
        <p:spPr>
          <a:noFill/>
        </p:spPr>
        <p:txBody>
          <a:bodyPr/>
          <a:lstStyle/>
          <a:p>
            <a:fld id="{B1050C21-AD59-4A9B-BF8E-E26871E80C29}" type="slidenum">
              <a:rPr lang="en-US" smtClean="0"/>
              <a:pPr/>
              <a:t>44</a:t>
            </a:fld>
            <a:endParaRPr lang="en-US" smtClean="0"/>
          </a:p>
        </p:txBody>
      </p:sp>
      <p:sp>
        <p:nvSpPr>
          <p:cNvPr id="41988" name="Rectangle 2"/>
          <p:cNvSpPr>
            <a:spLocks noGrp="1" noChangeArrowheads="1"/>
          </p:cNvSpPr>
          <p:nvPr>
            <p:ph type="title"/>
          </p:nvPr>
        </p:nvSpPr>
        <p:spPr>
          <a:xfrm>
            <a:off x="1371600" y="838200"/>
            <a:ext cx="7378700" cy="1143000"/>
          </a:xfrm>
        </p:spPr>
        <p:txBody>
          <a:bodyPr/>
          <a:lstStyle/>
          <a:p>
            <a:pPr algn="l" eaLnBrk="1" hangingPunct="1"/>
            <a:r>
              <a:rPr lang="en-US" sz="3200" smtClean="0">
                <a:solidFill>
                  <a:srgbClr val="660066"/>
                </a:solidFill>
              </a:rPr>
              <a:t>Evaluative Expression</a:t>
            </a:r>
            <a:r>
              <a:rPr lang="en-US" altLang="ja-JP" sz="3200" smtClean="0">
                <a:solidFill>
                  <a:srgbClr val="660066"/>
                </a:solidFill>
                <a:ea typeface="MS PGothic" pitchFamily="34" charset="-128"/>
              </a:rPr>
              <a:t>s </a:t>
            </a:r>
            <a:br>
              <a:rPr lang="en-US" altLang="ja-JP" sz="3200" smtClean="0">
                <a:solidFill>
                  <a:srgbClr val="660066"/>
                </a:solidFill>
                <a:ea typeface="MS PGothic" pitchFamily="34" charset="-128"/>
              </a:rPr>
            </a:br>
            <a:r>
              <a:rPr lang="en-US" altLang="ja-JP" sz="3200" smtClean="0">
                <a:solidFill>
                  <a:srgbClr val="660066"/>
                </a:solidFill>
                <a:ea typeface="MS PGothic" pitchFamily="34" charset="-128"/>
              </a:rPr>
              <a:t>(word/phrase/sentence/document level) </a:t>
            </a:r>
            <a:br>
              <a:rPr lang="en-US" altLang="ja-JP" sz="3200" smtClean="0">
                <a:solidFill>
                  <a:srgbClr val="660066"/>
                </a:solidFill>
                <a:ea typeface="MS PGothic" pitchFamily="34" charset="-128"/>
              </a:rPr>
            </a:br>
            <a:endParaRPr lang="en-US" sz="3200" smtClean="0">
              <a:solidFill>
                <a:srgbClr val="660066"/>
              </a:solidFill>
            </a:endParaRPr>
          </a:p>
        </p:txBody>
      </p:sp>
      <p:sp>
        <p:nvSpPr>
          <p:cNvPr id="41989" name="Rectangle 3"/>
          <p:cNvSpPr>
            <a:spLocks noGrp="1" noChangeArrowheads="1"/>
          </p:cNvSpPr>
          <p:nvPr>
            <p:ph type="body" idx="1"/>
          </p:nvPr>
        </p:nvSpPr>
        <p:spPr>
          <a:xfrm>
            <a:off x="762000" y="2133600"/>
            <a:ext cx="8105775" cy="4414838"/>
          </a:xfrm>
        </p:spPr>
        <p:txBody>
          <a:bodyPr/>
          <a:lstStyle/>
          <a:p>
            <a:pPr eaLnBrk="1" hangingPunct="1">
              <a:spcBef>
                <a:spcPts val="1200"/>
              </a:spcBef>
              <a:spcAft>
                <a:spcPts val="400"/>
              </a:spcAft>
            </a:pPr>
            <a:r>
              <a:rPr lang="en-US" sz="2800" dirty="0" smtClean="0"/>
              <a:t>Evaluative Expressions - Subjective or Objective</a:t>
            </a:r>
          </a:p>
          <a:p>
            <a:pPr eaLnBrk="1" hangingPunct="1">
              <a:spcBef>
                <a:spcPts val="1200"/>
              </a:spcBef>
              <a:spcAft>
                <a:spcPts val="400"/>
              </a:spcAft>
            </a:pPr>
            <a:r>
              <a:rPr lang="en-US" sz="2800" dirty="0" smtClean="0"/>
              <a:t>Subjective Expressions 			</a:t>
            </a:r>
          </a:p>
          <a:p>
            <a:pPr eaLnBrk="1" hangingPunct="1">
              <a:spcBef>
                <a:spcPts val="1200"/>
              </a:spcBef>
              <a:spcAft>
                <a:spcPts val="400"/>
              </a:spcAft>
              <a:buFont typeface="Wingdings" pitchFamily="2" charset="2"/>
              <a:buNone/>
            </a:pPr>
            <a:r>
              <a:rPr lang="en-US" sz="2800" dirty="0" smtClean="0"/>
              <a:t>     	</a:t>
            </a:r>
            <a:r>
              <a:rPr lang="en-US" sz="2000" dirty="0" smtClean="0"/>
              <a:t>-  Positive or Negative (Sentiment)</a:t>
            </a:r>
          </a:p>
          <a:p>
            <a:pPr eaLnBrk="1" hangingPunct="1">
              <a:spcBef>
                <a:spcPts val="1200"/>
              </a:spcBef>
              <a:spcAft>
                <a:spcPts val="400"/>
              </a:spcAft>
              <a:buFont typeface="Wingdings" pitchFamily="2" charset="2"/>
              <a:buNone/>
            </a:pPr>
            <a:r>
              <a:rPr lang="en-US" sz="2000" dirty="0" smtClean="0"/>
              <a:t>		-  Beyond Sentiment or fine grained Sentiment</a:t>
            </a:r>
          </a:p>
          <a:p>
            <a:pPr eaLnBrk="1" hangingPunct="1">
              <a:spcBef>
                <a:spcPts val="1200"/>
              </a:spcBef>
              <a:spcAft>
                <a:spcPts val="400"/>
              </a:spcAft>
            </a:pPr>
            <a:r>
              <a:rPr lang="en-IN" sz="2800" b="1" dirty="0" smtClean="0"/>
              <a:t>Emotional Expression</a:t>
            </a:r>
            <a:r>
              <a:rPr lang="en-IN" sz="2800" dirty="0" smtClean="0"/>
              <a:t> (word or phrase) is the subjective counterpart</a:t>
            </a:r>
            <a:endParaRPr lang="en-US" sz="2400" dirty="0" smtClean="0"/>
          </a:p>
          <a:p>
            <a:pPr eaLnBrk="1" hangingPunct="1">
              <a:spcBef>
                <a:spcPts val="1200"/>
              </a:spcBef>
              <a:spcAft>
                <a:spcPts val="400"/>
              </a:spcAft>
              <a:buFont typeface="Wingdings" pitchFamily="2" charset="2"/>
              <a:buNone/>
            </a:pPr>
            <a:r>
              <a:rPr lang="en-US" sz="2400" dirty="0" smtClean="0"/>
              <a:t>		</a:t>
            </a:r>
            <a:r>
              <a:rPr lang="en-US" sz="2000" dirty="0" err="1" smtClean="0"/>
              <a:t>Ekman’s</a:t>
            </a:r>
            <a:r>
              <a:rPr lang="en-US" sz="2000" dirty="0" smtClean="0"/>
              <a:t> (1993) six universal emotions (joy / </a:t>
            </a:r>
            <a:r>
              <a:rPr lang="en-US" sz="2000" i="1" dirty="0" smtClean="0"/>
              <a:t>happiness</a:t>
            </a:r>
            <a:r>
              <a:rPr lang="en-US" sz="2000" dirty="0" smtClean="0"/>
              <a:t>, </a:t>
            </a:r>
            <a:r>
              <a:rPr lang="en-US" sz="2000" i="1" dirty="0" smtClean="0"/>
              <a:t>sadness</a:t>
            </a:r>
            <a:r>
              <a:rPr lang="en-US" sz="2000" dirty="0" smtClean="0"/>
              <a:t>, </a:t>
            </a:r>
            <a:r>
              <a:rPr lang="en-US" sz="2000" i="1" dirty="0" smtClean="0"/>
              <a:t>anger</a:t>
            </a:r>
            <a:r>
              <a:rPr lang="en-US" sz="2000" dirty="0" smtClean="0"/>
              <a:t>, </a:t>
            </a:r>
            <a:r>
              <a:rPr lang="en-US" sz="2000" i="1" dirty="0" smtClean="0"/>
              <a:t>disgust</a:t>
            </a:r>
            <a:r>
              <a:rPr lang="en-US" sz="2000" dirty="0" smtClean="0"/>
              <a:t>, </a:t>
            </a:r>
            <a:r>
              <a:rPr lang="en-US" sz="2000" i="1" dirty="0" smtClean="0"/>
              <a:t>fear</a:t>
            </a:r>
            <a:r>
              <a:rPr lang="en-US" sz="2000" dirty="0" smtClean="0"/>
              <a:t> and </a:t>
            </a:r>
            <a:r>
              <a:rPr lang="en-US" sz="2000" i="1" dirty="0" smtClean="0"/>
              <a:t>surprise</a:t>
            </a:r>
            <a:r>
              <a:rPr lang="en-US" sz="2000" dirty="0" smtClean="0"/>
              <a:t>)</a:t>
            </a:r>
          </a:p>
        </p:txBody>
      </p:sp>
      <p:pic>
        <p:nvPicPr>
          <p:cNvPr id="41990"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fld id="{2B337F6C-0EBE-42EF-8F7E-689B2FF95EA2}" type="datetime1">
              <a:rPr lang="en-US" smtClean="0"/>
              <a:pPr/>
              <a:t>5/20/2011</a:t>
            </a:fld>
            <a:endParaRPr lang="en-US" smtClean="0"/>
          </a:p>
        </p:txBody>
      </p:sp>
      <p:sp>
        <p:nvSpPr>
          <p:cNvPr id="43011" name="Slide Number Placeholder 5"/>
          <p:cNvSpPr>
            <a:spLocks noGrp="1"/>
          </p:cNvSpPr>
          <p:nvPr>
            <p:ph type="sldNum" sz="quarter" idx="12"/>
          </p:nvPr>
        </p:nvSpPr>
        <p:spPr>
          <a:noFill/>
        </p:spPr>
        <p:txBody>
          <a:bodyPr/>
          <a:lstStyle/>
          <a:p>
            <a:fld id="{B7CD9A64-16D9-42B7-A68D-ED99C6EA3119}" type="slidenum">
              <a:rPr lang="en-US" smtClean="0"/>
              <a:pPr/>
              <a:t>45</a:t>
            </a:fld>
            <a:endParaRPr lang="en-US" smtClean="0"/>
          </a:p>
        </p:txBody>
      </p:sp>
      <p:sp>
        <p:nvSpPr>
          <p:cNvPr id="43012"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Evaluative Expression</a:t>
            </a:r>
            <a:r>
              <a:rPr lang="en-US" altLang="ja-JP" sz="3200" smtClean="0">
                <a:solidFill>
                  <a:srgbClr val="660066"/>
                </a:solidFill>
                <a:ea typeface="MS PGothic" pitchFamily="34" charset="-128"/>
              </a:rPr>
              <a:t>s  (word/phrase/sentence/document level)</a:t>
            </a:r>
            <a:br>
              <a:rPr lang="en-US" altLang="ja-JP" sz="3200" smtClean="0">
                <a:solidFill>
                  <a:srgbClr val="660066"/>
                </a:solidFill>
                <a:ea typeface="MS PGothic" pitchFamily="34" charset="-128"/>
              </a:rPr>
            </a:br>
            <a:endParaRPr lang="en-US" sz="3200" smtClean="0">
              <a:solidFill>
                <a:srgbClr val="660066"/>
              </a:solidFill>
            </a:endParaRPr>
          </a:p>
        </p:txBody>
      </p:sp>
      <p:sp>
        <p:nvSpPr>
          <p:cNvPr id="13317" name="Rectangle 3"/>
          <p:cNvSpPr>
            <a:spLocks noGrp="1" noChangeArrowheads="1"/>
          </p:cNvSpPr>
          <p:nvPr>
            <p:ph type="body" idx="1"/>
          </p:nvPr>
        </p:nvSpPr>
        <p:spPr>
          <a:xfrm>
            <a:off x="809625" y="2133600"/>
            <a:ext cx="8105775" cy="3962400"/>
          </a:xfrm>
        </p:spPr>
        <p:txBody>
          <a:bodyPr/>
          <a:lstStyle/>
          <a:p>
            <a:pPr eaLnBrk="1" hangingPunct="1">
              <a:lnSpc>
                <a:spcPct val="80000"/>
              </a:lnSpc>
              <a:spcBef>
                <a:spcPts val="1200"/>
              </a:spcBef>
              <a:spcAft>
                <a:spcPts val="400"/>
              </a:spcAft>
              <a:defRPr/>
            </a:pPr>
            <a:r>
              <a:rPr lang="en-US" sz="2400" dirty="0" smtClean="0"/>
              <a:t>(Ku </a:t>
            </a:r>
            <a:r>
              <a:rPr lang="en-US" sz="2400" i="1" dirty="0" smtClean="0"/>
              <a:t>et al.</a:t>
            </a:r>
            <a:r>
              <a:rPr lang="en-US" sz="2400" dirty="0" smtClean="0"/>
              <a:t>, 2006) </a:t>
            </a:r>
          </a:p>
          <a:p>
            <a:pPr marL="609600" indent="-609600" eaLnBrk="1" hangingPunct="1">
              <a:spcBef>
                <a:spcPts val="0"/>
              </a:spcBef>
              <a:spcAft>
                <a:spcPts val="0"/>
              </a:spcAft>
              <a:buFont typeface="Wingdings" pitchFamily="2" charset="2"/>
              <a:buNone/>
              <a:defRPr/>
            </a:pPr>
            <a:r>
              <a:rPr lang="en-US" sz="1800" dirty="0" smtClean="0"/>
              <a:t>	- Word </a:t>
            </a:r>
          </a:p>
          <a:p>
            <a:pPr marL="609600" indent="-609600" eaLnBrk="1" hangingPunct="1">
              <a:spcBef>
                <a:spcPts val="0"/>
              </a:spcBef>
              <a:spcAft>
                <a:spcPts val="0"/>
              </a:spcAft>
              <a:buFont typeface="Wingdings" pitchFamily="2" charset="2"/>
              <a:buNone/>
              <a:defRPr/>
            </a:pPr>
            <a:r>
              <a:rPr lang="en-US" sz="1800" dirty="0" smtClean="0"/>
              <a:t>	- Phrase (Word + Context Features, e.g. intensifier, negation, conjunct)</a:t>
            </a:r>
          </a:p>
          <a:p>
            <a:pPr marL="609600" indent="-609600" eaLnBrk="1" hangingPunct="1">
              <a:spcBef>
                <a:spcPts val="0"/>
              </a:spcBef>
              <a:spcAft>
                <a:spcPts val="0"/>
              </a:spcAft>
              <a:buFont typeface="Wingdings" pitchFamily="2" charset="2"/>
              <a:buNone/>
              <a:defRPr/>
            </a:pPr>
            <a:r>
              <a:rPr lang="en-US" sz="1800" dirty="0" smtClean="0"/>
              <a:t>	- Sentence (syntax + semantics + pragmatics)</a:t>
            </a:r>
          </a:p>
          <a:p>
            <a:pPr marL="609600" indent="-609600" eaLnBrk="1" hangingPunct="1">
              <a:spcBef>
                <a:spcPts val="0"/>
              </a:spcBef>
              <a:spcAft>
                <a:spcPts val="0"/>
              </a:spcAft>
              <a:buFont typeface="Wingdings" pitchFamily="2" charset="2"/>
              <a:buNone/>
              <a:defRPr/>
            </a:pPr>
            <a:r>
              <a:rPr lang="en-US" sz="1800" dirty="0" smtClean="0"/>
              <a:t>	- Document </a:t>
            </a:r>
          </a:p>
          <a:p>
            <a:pPr eaLnBrk="1" hangingPunct="1">
              <a:lnSpc>
                <a:spcPct val="80000"/>
              </a:lnSpc>
              <a:spcBef>
                <a:spcPts val="1200"/>
              </a:spcBef>
              <a:spcAft>
                <a:spcPts val="400"/>
              </a:spcAft>
              <a:defRPr/>
            </a:pPr>
            <a:r>
              <a:rPr lang="en-US" sz="2400" dirty="0" smtClean="0"/>
              <a:t>Hierarchical forward granular approach </a:t>
            </a:r>
          </a:p>
          <a:p>
            <a:pPr eaLnBrk="1" hangingPunct="1">
              <a:lnSpc>
                <a:spcPct val="80000"/>
              </a:lnSpc>
              <a:spcBef>
                <a:spcPts val="1200"/>
              </a:spcBef>
              <a:spcAft>
                <a:spcPts val="400"/>
              </a:spcAft>
              <a:buFont typeface="Wingdings" pitchFamily="2" charset="2"/>
              <a:buNone/>
              <a:defRPr/>
            </a:pPr>
            <a:r>
              <a:rPr lang="en-US" sz="2800" dirty="0" smtClean="0"/>
              <a:t>	    </a:t>
            </a:r>
            <a:r>
              <a:rPr lang="en-US" sz="2000" dirty="0" smtClean="0"/>
              <a:t>  word </a:t>
            </a:r>
            <a:r>
              <a:rPr lang="en-US" sz="2000" dirty="0" smtClean="0">
                <a:sym typeface="Wingdings" pitchFamily="2" charset="2"/>
              </a:rPr>
              <a:t> </a:t>
            </a:r>
            <a:r>
              <a:rPr lang="en-US" sz="2000" dirty="0" smtClean="0"/>
              <a:t>phrase  	  </a:t>
            </a:r>
            <a:r>
              <a:rPr lang="en-US" sz="2000" dirty="0" err="1" smtClean="0"/>
              <a:t>phrase</a:t>
            </a:r>
            <a:r>
              <a:rPr lang="en-US" sz="2000" dirty="0" smtClean="0"/>
              <a:t> </a:t>
            </a:r>
            <a:r>
              <a:rPr lang="en-US" sz="2000" dirty="0" smtClean="0">
                <a:sym typeface="Wingdings" pitchFamily="2" charset="2"/>
              </a:rPr>
              <a:t> </a:t>
            </a:r>
            <a:r>
              <a:rPr lang="en-US" sz="2000" dirty="0" smtClean="0"/>
              <a:t>sentence 	</a:t>
            </a:r>
            <a:r>
              <a:rPr lang="en-US" sz="2000" dirty="0" err="1" smtClean="0"/>
              <a:t>sentence</a:t>
            </a:r>
            <a:r>
              <a:rPr lang="en-US" sz="2000" dirty="0" smtClean="0"/>
              <a:t> </a:t>
            </a:r>
            <a:r>
              <a:rPr lang="en-US" sz="2000" dirty="0" smtClean="0">
                <a:sym typeface="Wingdings" pitchFamily="2" charset="2"/>
              </a:rPr>
              <a:t> </a:t>
            </a:r>
            <a:r>
              <a:rPr lang="en-US" sz="2000" dirty="0" smtClean="0"/>
              <a:t>document</a:t>
            </a:r>
          </a:p>
          <a:p>
            <a:pPr eaLnBrk="1" hangingPunct="1">
              <a:lnSpc>
                <a:spcPct val="80000"/>
              </a:lnSpc>
              <a:spcBef>
                <a:spcPts val="1200"/>
              </a:spcBef>
              <a:spcAft>
                <a:spcPts val="400"/>
              </a:spcAft>
              <a:buFont typeface="Wingdings" pitchFamily="2" charset="2"/>
              <a:buNone/>
              <a:defRPr/>
            </a:pPr>
            <a:r>
              <a:rPr lang="en-US" sz="2000" dirty="0" smtClean="0">
                <a:sym typeface="Wingdings" pitchFamily="2" charset="2"/>
              </a:rPr>
              <a:t>	      word </a:t>
            </a:r>
            <a:r>
              <a:rPr lang="en-US" sz="2000" dirty="0" smtClean="0"/>
              <a:t> sentence	  </a:t>
            </a:r>
            <a:r>
              <a:rPr lang="en-US" sz="2000" dirty="0" err="1" smtClean="0"/>
              <a:t>sentence</a:t>
            </a:r>
            <a:r>
              <a:rPr lang="en-US" sz="2000" dirty="0" smtClean="0">
                <a:sym typeface="Wingdings" pitchFamily="2" charset="2"/>
              </a:rPr>
              <a:t>  </a:t>
            </a:r>
            <a:r>
              <a:rPr lang="en-US" sz="2000" dirty="0" smtClean="0"/>
              <a:t>document</a:t>
            </a:r>
          </a:p>
          <a:p>
            <a:pPr eaLnBrk="1" hangingPunct="1">
              <a:lnSpc>
                <a:spcPct val="80000"/>
              </a:lnSpc>
              <a:spcBef>
                <a:spcPts val="1200"/>
              </a:spcBef>
              <a:spcAft>
                <a:spcPts val="400"/>
              </a:spcAft>
              <a:buFont typeface="Wingdings" pitchFamily="2" charset="2"/>
              <a:buNone/>
              <a:defRPr/>
            </a:pPr>
            <a:r>
              <a:rPr lang="en-US" sz="2000" dirty="0" smtClean="0"/>
              <a:t>	      word </a:t>
            </a:r>
            <a:r>
              <a:rPr lang="en-US" sz="2000" dirty="0" smtClean="0">
                <a:sym typeface="Wingdings" pitchFamily="2" charset="2"/>
              </a:rPr>
              <a:t></a:t>
            </a:r>
            <a:r>
              <a:rPr lang="en-US" sz="2000" dirty="0" smtClean="0"/>
              <a:t> document</a:t>
            </a:r>
          </a:p>
          <a:p>
            <a:pPr eaLnBrk="1" hangingPunct="1">
              <a:lnSpc>
                <a:spcPct val="80000"/>
              </a:lnSpc>
              <a:spcBef>
                <a:spcPts val="1200"/>
              </a:spcBef>
              <a:spcAft>
                <a:spcPts val="400"/>
              </a:spcAft>
              <a:buFont typeface="Wingdings" pitchFamily="2" charset="2"/>
              <a:buNone/>
              <a:defRPr/>
            </a:pPr>
            <a:r>
              <a:rPr lang="en-US" sz="2000" dirty="0" smtClean="0"/>
              <a:t>	      phrase </a:t>
            </a:r>
            <a:r>
              <a:rPr lang="en-US" sz="2000" dirty="0" smtClean="0">
                <a:sym typeface="Wingdings" pitchFamily="2" charset="2"/>
              </a:rPr>
              <a:t> document</a:t>
            </a:r>
            <a:r>
              <a:rPr lang="en-US" sz="2000" dirty="0" smtClean="0"/>
              <a:t>		           	</a:t>
            </a:r>
          </a:p>
        </p:txBody>
      </p:sp>
      <p:sp>
        <p:nvSpPr>
          <p:cNvPr id="43014" name="Freeform 5"/>
          <p:cNvSpPr>
            <a:spLocks/>
          </p:cNvSpPr>
          <p:nvPr/>
        </p:nvSpPr>
        <p:spPr bwMode="auto">
          <a:xfrm>
            <a:off x="1371600" y="4673600"/>
            <a:ext cx="5486400" cy="596900"/>
          </a:xfrm>
          <a:custGeom>
            <a:avLst/>
            <a:gdLst>
              <a:gd name="T0" fmla="*/ 2147483647 w 3496"/>
              <a:gd name="T1" fmla="*/ 2147483647 h 472"/>
              <a:gd name="T2" fmla="*/ 2147483647 w 3496"/>
              <a:gd name="T3" fmla="*/ 2147483647 h 472"/>
              <a:gd name="T4" fmla="*/ 2147483647 w 3496"/>
              <a:gd name="T5" fmla="*/ 2147483647 h 472"/>
              <a:gd name="T6" fmla="*/ 2147483647 w 3496"/>
              <a:gd name="T7" fmla="*/ 2147483647 h 472"/>
              <a:gd name="T8" fmla="*/ 2147483647 w 3496"/>
              <a:gd name="T9" fmla="*/ 2147483647 h 472"/>
              <a:gd name="T10" fmla="*/ 2147483647 w 3496"/>
              <a:gd name="T11" fmla="*/ 2147483647 h 472"/>
              <a:gd name="T12" fmla="*/ 2147483647 w 3496"/>
              <a:gd name="T13" fmla="*/ 2147483647 h 472"/>
              <a:gd name="T14" fmla="*/ 2147483647 w 3496"/>
              <a:gd name="T15" fmla="*/ 2147483647 h 472"/>
              <a:gd name="T16" fmla="*/ 2147483647 w 3496"/>
              <a:gd name="T17" fmla="*/ 2147483647 h 472"/>
              <a:gd name="T18" fmla="*/ 2147483647 w 3496"/>
              <a:gd name="T19" fmla="*/ 0 h 472"/>
              <a:gd name="T20" fmla="*/ 2147483647 w 3496"/>
              <a:gd name="T21" fmla="*/ 2147483647 h 472"/>
              <a:gd name="T22" fmla="*/ 2147483647 w 3496"/>
              <a:gd name="T23" fmla="*/ 2147483647 h 472"/>
              <a:gd name="T24" fmla="*/ 2147483647 w 3496"/>
              <a:gd name="T25" fmla="*/ 2147483647 h 472"/>
              <a:gd name="T26" fmla="*/ 2147483647 w 3496"/>
              <a:gd name="T27" fmla="*/ 2147483647 h 472"/>
              <a:gd name="T28" fmla="*/ 2147483647 w 3496"/>
              <a:gd name="T29" fmla="*/ 2147483647 h 472"/>
              <a:gd name="T30" fmla="*/ 2147483647 w 3496"/>
              <a:gd name="T31" fmla="*/ 2147483647 h 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96"/>
              <a:gd name="T49" fmla="*/ 0 h 472"/>
              <a:gd name="T50" fmla="*/ 3496 w 3496"/>
              <a:gd name="T51" fmla="*/ 472 h 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96" h="472">
                <a:moveTo>
                  <a:pt x="120" y="144"/>
                </a:moveTo>
                <a:cubicBezTo>
                  <a:pt x="136" y="200"/>
                  <a:pt x="88" y="392"/>
                  <a:pt x="120" y="432"/>
                </a:cubicBezTo>
                <a:cubicBezTo>
                  <a:pt x="152" y="472"/>
                  <a:pt x="184" y="392"/>
                  <a:pt x="312" y="384"/>
                </a:cubicBezTo>
                <a:cubicBezTo>
                  <a:pt x="440" y="376"/>
                  <a:pt x="696" y="384"/>
                  <a:pt x="888" y="384"/>
                </a:cubicBezTo>
                <a:cubicBezTo>
                  <a:pt x="1080" y="384"/>
                  <a:pt x="1264" y="384"/>
                  <a:pt x="1464" y="384"/>
                </a:cubicBezTo>
                <a:cubicBezTo>
                  <a:pt x="1664" y="384"/>
                  <a:pt x="1784" y="376"/>
                  <a:pt x="2088" y="384"/>
                </a:cubicBezTo>
                <a:cubicBezTo>
                  <a:pt x="2392" y="392"/>
                  <a:pt x="3080" y="456"/>
                  <a:pt x="3288" y="432"/>
                </a:cubicBezTo>
                <a:cubicBezTo>
                  <a:pt x="3496" y="408"/>
                  <a:pt x="3344" y="304"/>
                  <a:pt x="3336" y="240"/>
                </a:cubicBezTo>
                <a:cubicBezTo>
                  <a:pt x="3328" y="176"/>
                  <a:pt x="3312" y="88"/>
                  <a:pt x="3240" y="48"/>
                </a:cubicBezTo>
                <a:cubicBezTo>
                  <a:pt x="3168" y="8"/>
                  <a:pt x="3080" y="0"/>
                  <a:pt x="2904" y="0"/>
                </a:cubicBezTo>
                <a:cubicBezTo>
                  <a:pt x="2728" y="0"/>
                  <a:pt x="2392" y="40"/>
                  <a:pt x="2184" y="48"/>
                </a:cubicBezTo>
                <a:cubicBezTo>
                  <a:pt x="1976" y="56"/>
                  <a:pt x="1848" y="48"/>
                  <a:pt x="1656" y="48"/>
                </a:cubicBezTo>
                <a:cubicBezTo>
                  <a:pt x="1464" y="48"/>
                  <a:pt x="1264" y="40"/>
                  <a:pt x="1032" y="48"/>
                </a:cubicBezTo>
                <a:cubicBezTo>
                  <a:pt x="800" y="56"/>
                  <a:pt x="432" y="88"/>
                  <a:pt x="264" y="96"/>
                </a:cubicBezTo>
                <a:cubicBezTo>
                  <a:pt x="96" y="104"/>
                  <a:pt x="48" y="88"/>
                  <a:pt x="24" y="96"/>
                </a:cubicBezTo>
                <a:cubicBezTo>
                  <a:pt x="0" y="104"/>
                  <a:pt x="104" y="88"/>
                  <a:pt x="120" y="144"/>
                </a:cubicBezTo>
                <a:close/>
              </a:path>
            </a:pathLst>
          </a:custGeom>
          <a:noFill/>
          <a:ln w="9525">
            <a:solidFill>
              <a:srgbClr val="FF6600"/>
            </a:solidFill>
            <a:round/>
            <a:headEnd/>
            <a:tailEnd/>
          </a:ln>
        </p:spPr>
        <p:txBody>
          <a:bodyPr wrap="none"/>
          <a:lstStyle/>
          <a:p>
            <a:endParaRPr lang="en-US"/>
          </a:p>
        </p:txBody>
      </p:sp>
      <p:sp>
        <p:nvSpPr>
          <p:cNvPr id="43015" name="Freeform 5"/>
          <p:cNvSpPr>
            <a:spLocks/>
          </p:cNvSpPr>
          <p:nvPr/>
        </p:nvSpPr>
        <p:spPr bwMode="auto">
          <a:xfrm>
            <a:off x="1295400" y="4140200"/>
            <a:ext cx="7848600" cy="685800"/>
          </a:xfrm>
          <a:custGeom>
            <a:avLst/>
            <a:gdLst>
              <a:gd name="T0" fmla="*/ 2147483647 w 3496"/>
              <a:gd name="T1" fmla="*/ 2147483647 h 472"/>
              <a:gd name="T2" fmla="*/ 2147483647 w 3496"/>
              <a:gd name="T3" fmla="*/ 2147483647 h 472"/>
              <a:gd name="T4" fmla="*/ 2147483647 w 3496"/>
              <a:gd name="T5" fmla="*/ 2147483647 h 472"/>
              <a:gd name="T6" fmla="*/ 2147483647 w 3496"/>
              <a:gd name="T7" fmla="*/ 2147483647 h 472"/>
              <a:gd name="T8" fmla="*/ 2147483647 w 3496"/>
              <a:gd name="T9" fmla="*/ 2147483647 h 472"/>
              <a:gd name="T10" fmla="*/ 2147483647 w 3496"/>
              <a:gd name="T11" fmla="*/ 2147483647 h 472"/>
              <a:gd name="T12" fmla="*/ 2147483647 w 3496"/>
              <a:gd name="T13" fmla="*/ 2147483647 h 472"/>
              <a:gd name="T14" fmla="*/ 2147483647 w 3496"/>
              <a:gd name="T15" fmla="*/ 2147483647 h 472"/>
              <a:gd name="T16" fmla="*/ 2147483647 w 3496"/>
              <a:gd name="T17" fmla="*/ 2147483647 h 472"/>
              <a:gd name="T18" fmla="*/ 2147483647 w 3496"/>
              <a:gd name="T19" fmla="*/ 0 h 472"/>
              <a:gd name="T20" fmla="*/ 2147483647 w 3496"/>
              <a:gd name="T21" fmla="*/ 2147483647 h 472"/>
              <a:gd name="T22" fmla="*/ 2147483647 w 3496"/>
              <a:gd name="T23" fmla="*/ 2147483647 h 472"/>
              <a:gd name="T24" fmla="*/ 2147483647 w 3496"/>
              <a:gd name="T25" fmla="*/ 2147483647 h 472"/>
              <a:gd name="T26" fmla="*/ 2147483647 w 3496"/>
              <a:gd name="T27" fmla="*/ 2147483647 h 472"/>
              <a:gd name="T28" fmla="*/ 2147483647 w 3496"/>
              <a:gd name="T29" fmla="*/ 2147483647 h 472"/>
              <a:gd name="T30" fmla="*/ 2147483647 w 3496"/>
              <a:gd name="T31" fmla="*/ 2147483647 h 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96"/>
              <a:gd name="T49" fmla="*/ 0 h 472"/>
              <a:gd name="T50" fmla="*/ 3496 w 3496"/>
              <a:gd name="T51" fmla="*/ 472 h 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96" h="472">
                <a:moveTo>
                  <a:pt x="120" y="144"/>
                </a:moveTo>
                <a:cubicBezTo>
                  <a:pt x="136" y="200"/>
                  <a:pt x="88" y="392"/>
                  <a:pt x="120" y="432"/>
                </a:cubicBezTo>
                <a:cubicBezTo>
                  <a:pt x="152" y="472"/>
                  <a:pt x="184" y="392"/>
                  <a:pt x="312" y="384"/>
                </a:cubicBezTo>
                <a:cubicBezTo>
                  <a:pt x="440" y="376"/>
                  <a:pt x="696" y="384"/>
                  <a:pt x="888" y="384"/>
                </a:cubicBezTo>
                <a:cubicBezTo>
                  <a:pt x="1080" y="384"/>
                  <a:pt x="1264" y="384"/>
                  <a:pt x="1464" y="384"/>
                </a:cubicBezTo>
                <a:cubicBezTo>
                  <a:pt x="1664" y="384"/>
                  <a:pt x="1784" y="376"/>
                  <a:pt x="2088" y="384"/>
                </a:cubicBezTo>
                <a:cubicBezTo>
                  <a:pt x="2392" y="392"/>
                  <a:pt x="3080" y="456"/>
                  <a:pt x="3288" y="432"/>
                </a:cubicBezTo>
                <a:cubicBezTo>
                  <a:pt x="3496" y="408"/>
                  <a:pt x="3344" y="304"/>
                  <a:pt x="3336" y="240"/>
                </a:cubicBezTo>
                <a:cubicBezTo>
                  <a:pt x="3328" y="176"/>
                  <a:pt x="3312" y="88"/>
                  <a:pt x="3240" y="48"/>
                </a:cubicBezTo>
                <a:cubicBezTo>
                  <a:pt x="3168" y="8"/>
                  <a:pt x="3080" y="0"/>
                  <a:pt x="2904" y="0"/>
                </a:cubicBezTo>
                <a:cubicBezTo>
                  <a:pt x="2728" y="0"/>
                  <a:pt x="2392" y="40"/>
                  <a:pt x="2184" y="48"/>
                </a:cubicBezTo>
                <a:cubicBezTo>
                  <a:pt x="1976" y="56"/>
                  <a:pt x="1848" y="48"/>
                  <a:pt x="1656" y="48"/>
                </a:cubicBezTo>
                <a:cubicBezTo>
                  <a:pt x="1464" y="48"/>
                  <a:pt x="1264" y="40"/>
                  <a:pt x="1032" y="48"/>
                </a:cubicBezTo>
                <a:cubicBezTo>
                  <a:pt x="800" y="56"/>
                  <a:pt x="432" y="88"/>
                  <a:pt x="264" y="96"/>
                </a:cubicBezTo>
                <a:cubicBezTo>
                  <a:pt x="96" y="104"/>
                  <a:pt x="48" y="88"/>
                  <a:pt x="24" y="96"/>
                </a:cubicBezTo>
                <a:cubicBezTo>
                  <a:pt x="0" y="104"/>
                  <a:pt x="104" y="88"/>
                  <a:pt x="120" y="144"/>
                </a:cubicBezTo>
                <a:close/>
              </a:path>
            </a:pathLst>
          </a:custGeom>
          <a:noFill/>
          <a:ln w="9525">
            <a:solidFill>
              <a:srgbClr val="FF6600"/>
            </a:solidFill>
            <a:round/>
            <a:headEnd/>
            <a:tailEnd/>
          </a:ln>
        </p:spPr>
        <p:txBody>
          <a:bodyPr wrap="none"/>
          <a:lstStyle/>
          <a:p>
            <a:endParaRPr lang="en-US"/>
          </a:p>
        </p:txBody>
      </p:sp>
      <p:pic>
        <p:nvPicPr>
          <p:cNvPr id="43016"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fld id="{0048AC1A-50B6-4C21-9044-2E3B5FF8D9F7}" type="datetime1">
              <a:rPr lang="en-US" smtClean="0"/>
              <a:pPr/>
              <a:t>5/20/2011</a:t>
            </a:fld>
            <a:endParaRPr lang="en-US" smtClean="0"/>
          </a:p>
        </p:txBody>
      </p:sp>
      <p:sp>
        <p:nvSpPr>
          <p:cNvPr id="44035" name="Slide Number Placeholder 5"/>
          <p:cNvSpPr>
            <a:spLocks noGrp="1"/>
          </p:cNvSpPr>
          <p:nvPr>
            <p:ph type="sldNum" sz="quarter" idx="12"/>
          </p:nvPr>
        </p:nvSpPr>
        <p:spPr>
          <a:noFill/>
        </p:spPr>
        <p:txBody>
          <a:bodyPr/>
          <a:lstStyle/>
          <a:p>
            <a:fld id="{247879F9-DF95-424F-98E4-BA67FF3CA096}" type="slidenum">
              <a:rPr lang="en-US" smtClean="0"/>
              <a:pPr/>
              <a:t>46</a:t>
            </a:fld>
            <a:endParaRPr lang="en-US" smtClean="0"/>
          </a:p>
        </p:txBody>
      </p:sp>
      <p:sp>
        <p:nvSpPr>
          <p:cNvPr id="44036"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Word Level Tagging </a:t>
            </a:r>
            <a:endParaRPr lang="en-US" sz="3200" b="1" smtClean="0">
              <a:solidFill>
                <a:srgbClr val="660066"/>
              </a:solidFill>
            </a:endParaRPr>
          </a:p>
        </p:txBody>
      </p:sp>
      <p:sp>
        <p:nvSpPr>
          <p:cNvPr id="12293" name="Rectangle 3"/>
          <p:cNvSpPr>
            <a:spLocks noGrp="1" noChangeArrowheads="1"/>
          </p:cNvSpPr>
          <p:nvPr>
            <p:ph type="body" idx="1"/>
          </p:nvPr>
        </p:nvSpPr>
        <p:spPr>
          <a:xfrm>
            <a:off x="914400" y="1905000"/>
            <a:ext cx="8229600" cy="4419600"/>
          </a:xfrm>
        </p:spPr>
        <p:txBody>
          <a:bodyPr/>
          <a:lstStyle/>
          <a:p>
            <a:pPr marL="609600" indent="-609600" eaLnBrk="1" hangingPunct="1">
              <a:lnSpc>
                <a:spcPct val="90000"/>
              </a:lnSpc>
              <a:spcBef>
                <a:spcPts val="1200"/>
              </a:spcBef>
              <a:spcAft>
                <a:spcPts val="400"/>
              </a:spcAft>
              <a:defRPr/>
            </a:pPr>
            <a:r>
              <a:rPr lang="en-US" sz="2400" dirty="0" smtClean="0"/>
              <a:t>Baseline System</a:t>
            </a:r>
          </a:p>
          <a:p>
            <a:pPr>
              <a:lnSpc>
                <a:spcPct val="80000"/>
              </a:lnSpc>
              <a:buNone/>
              <a:defRPr/>
            </a:pPr>
            <a:r>
              <a:rPr lang="en-US" sz="2400" dirty="0" smtClean="0"/>
              <a:t>     </a:t>
            </a:r>
            <a:r>
              <a:rPr lang="en-US" sz="1800" dirty="0" smtClean="0"/>
              <a:t>-   No prior knowledge regarding word features</a:t>
            </a:r>
          </a:p>
          <a:p>
            <a:pPr algn="just">
              <a:buNone/>
              <a:defRPr/>
            </a:pPr>
            <a:r>
              <a:rPr lang="en-US" sz="1800" dirty="0" smtClean="0"/>
              <a:t>	-   Six separate modules for six emotion classes </a:t>
            </a:r>
          </a:p>
          <a:p>
            <a:pPr algn="just">
              <a:buNone/>
              <a:defRPr/>
            </a:pPr>
            <a:r>
              <a:rPr lang="en-US" sz="1800" dirty="0" smtClean="0"/>
              <a:t>	-   Words passed through six separate modules</a:t>
            </a:r>
          </a:p>
          <a:p>
            <a:pPr algn="just">
              <a:buNone/>
              <a:defRPr/>
            </a:pPr>
            <a:r>
              <a:rPr lang="en-US" sz="1800" dirty="0" smtClean="0"/>
              <a:t>	-   Tag each word with the emotion class</a:t>
            </a:r>
          </a:p>
          <a:p>
            <a:pPr marL="609600" indent="-609600" eaLnBrk="1" hangingPunct="1">
              <a:lnSpc>
                <a:spcPct val="90000"/>
              </a:lnSpc>
              <a:spcBef>
                <a:spcPts val="1200"/>
              </a:spcBef>
              <a:spcAft>
                <a:spcPts val="400"/>
              </a:spcAft>
              <a:defRPr/>
            </a:pPr>
            <a:r>
              <a:rPr lang="en-US" sz="2400" dirty="0" smtClean="0"/>
              <a:t>Baseline System + Stemming + </a:t>
            </a:r>
            <a:r>
              <a:rPr lang="en-US" sz="2400" dirty="0" err="1" smtClean="0"/>
              <a:t>WordNet</a:t>
            </a:r>
            <a:r>
              <a:rPr lang="en-US" sz="2400" dirty="0" smtClean="0"/>
              <a:t> Affect Lists</a:t>
            </a:r>
          </a:p>
          <a:p>
            <a:pPr>
              <a:lnSpc>
                <a:spcPct val="80000"/>
              </a:lnSpc>
              <a:spcBef>
                <a:spcPts val="0"/>
              </a:spcBef>
              <a:buFont typeface="Wingdings" pitchFamily="2" charset="2"/>
              <a:buNone/>
              <a:defRPr/>
            </a:pPr>
            <a:r>
              <a:rPr lang="en-US" sz="3600" dirty="0" smtClean="0"/>
              <a:t>	</a:t>
            </a:r>
            <a:r>
              <a:rPr lang="en-US" sz="1800" dirty="0" smtClean="0"/>
              <a:t>-   Stemming  (Suffixes  of Bengali Verbs depend on Tense, Aspect, and Person)</a:t>
            </a:r>
          </a:p>
          <a:p>
            <a:pPr algn="just">
              <a:buFont typeface="Wingdings" pitchFamily="2" charset="2"/>
              <a:buNone/>
              <a:defRPr/>
            </a:pPr>
            <a:r>
              <a:rPr lang="en-US" sz="1800" dirty="0" smtClean="0"/>
              <a:t>	-  Bengali Stemmer uses suffix list and for English, porter stemmer (Porter, 1997) / </a:t>
            </a:r>
            <a:r>
              <a:rPr lang="en-US" sz="1800" dirty="0" err="1" smtClean="0"/>
              <a:t>WordNet</a:t>
            </a:r>
            <a:r>
              <a:rPr lang="en-US" sz="1800" dirty="0" smtClean="0"/>
              <a:t> Morphological Analyzer (Miller, 1990)</a:t>
            </a:r>
          </a:p>
          <a:p>
            <a:pPr algn="just">
              <a:buFont typeface="Wingdings" pitchFamily="2" charset="2"/>
              <a:buNone/>
              <a:defRPr/>
            </a:pPr>
            <a:r>
              <a:rPr lang="en-US" sz="1800" dirty="0" smtClean="0"/>
              <a:t>	-  Evaluated using </a:t>
            </a:r>
            <a:r>
              <a:rPr lang="en-US" sz="1800" dirty="0" err="1" smtClean="0"/>
              <a:t>WordNet</a:t>
            </a:r>
            <a:r>
              <a:rPr lang="en-US" sz="1800" dirty="0" smtClean="0"/>
              <a:t> Affect lists (</a:t>
            </a:r>
            <a:r>
              <a:rPr lang="en-IN" sz="1800" dirty="0" err="1" smtClean="0"/>
              <a:t>Strapparava</a:t>
            </a:r>
            <a:r>
              <a:rPr lang="en-IN" sz="1800" dirty="0" smtClean="0"/>
              <a:t> and </a:t>
            </a:r>
            <a:r>
              <a:rPr lang="en-IN" sz="1800" dirty="0" err="1" smtClean="0"/>
              <a:t>Valitutti</a:t>
            </a:r>
            <a:r>
              <a:rPr lang="en-IN" sz="1800" dirty="0" smtClean="0"/>
              <a:t>, 2006; </a:t>
            </a:r>
            <a:r>
              <a:rPr lang="en-US" sz="1800" dirty="0" smtClean="0"/>
              <a:t>Das and </a:t>
            </a:r>
            <a:r>
              <a:rPr lang="en-US" sz="1800" dirty="0" err="1" smtClean="0"/>
              <a:t>Bandyopadhyay</a:t>
            </a:r>
            <a:r>
              <a:rPr lang="en-US" sz="1800" dirty="0" smtClean="0"/>
              <a:t>, 2010)</a:t>
            </a:r>
          </a:p>
          <a:p>
            <a:pPr algn="just">
              <a:buFont typeface="Wingdings" pitchFamily="2" charset="2"/>
              <a:buNone/>
              <a:defRPr/>
            </a:pPr>
            <a:r>
              <a:rPr lang="en-US" sz="1800" dirty="0" smtClean="0"/>
              <a:t>	-  3.65% and 6.03% improvement over baseline system in average accuracies on Bengali and English test sets</a:t>
            </a:r>
          </a:p>
          <a:p>
            <a:pPr algn="just">
              <a:buFont typeface="Wingdings" pitchFamily="2" charset="2"/>
              <a:buNone/>
              <a:defRPr/>
            </a:pPr>
            <a:endParaRPr lang="en-US" sz="2000" dirty="0" smtClean="0"/>
          </a:p>
          <a:p>
            <a:pPr marL="609600" indent="-609600" eaLnBrk="1" hangingPunct="1">
              <a:lnSpc>
                <a:spcPct val="90000"/>
              </a:lnSpc>
              <a:spcBef>
                <a:spcPts val="1200"/>
              </a:spcBef>
              <a:spcAft>
                <a:spcPts val="400"/>
              </a:spcAft>
              <a:defRPr/>
            </a:pPr>
            <a:endParaRPr lang="en-US" sz="3600" dirty="0" smtClean="0"/>
          </a:p>
          <a:p>
            <a:pPr marL="609600" indent="-609600" eaLnBrk="1" hangingPunct="1">
              <a:lnSpc>
                <a:spcPct val="90000"/>
              </a:lnSpc>
              <a:spcBef>
                <a:spcPts val="1200"/>
              </a:spcBef>
              <a:spcAft>
                <a:spcPts val="400"/>
              </a:spcAft>
              <a:defRPr/>
            </a:pPr>
            <a:endParaRPr lang="en-US" sz="3600" dirty="0" smtClean="0"/>
          </a:p>
        </p:txBody>
      </p:sp>
      <p:pic>
        <p:nvPicPr>
          <p:cNvPr id="44038"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fld id="{413823ED-3589-43E1-8A97-05C70D7ED61A}" type="datetime1">
              <a:rPr lang="en-US" smtClean="0"/>
              <a:pPr/>
              <a:t>5/20/2011</a:t>
            </a:fld>
            <a:endParaRPr lang="en-US" smtClean="0"/>
          </a:p>
        </p:txBody>
      </p:sp>
      <p:sp>
        <p:nvSpPr>
          <p:cNvPr id="45059" name="Slide Number Placeholder 5"/>
          <p:cNvSpPr>
            <a:spLocks noGrp="1"/>
          </p:cNvSpPr>
          <p:nvPr>
            <p:ph type="sldNum" sz="quarter" idx="12"/>
          </p:nvPr>
        </p:nvSpPr>
        <p:spPr>
          <a:noFill/>
        </p:spPr>
        <p:txBody>
          <a:bodyPr/>
          <a:lstStyle/>
          <a:p>
            <a:fld id="{F172FEE5-932F-4F4F-8C1D-4D0BFFD47A59}" type="slidenum">
              <a:rPr lang="en-US" smtClean="0"/>
              <a:pPr/>
              <a:t>47</a:t>
            </a:fld>
            <a:endParaRPr lang="en-US" smtClean="0"/>
          </a:p>
        </p:txBody>
      </p:sp>
      <p:sp>
        <p:nvSpPr>
          <p:cNvPr id="45060"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Word Level Tagging </a:t>
            </a:r>
            <a:endParaRPr lang="en-US" sz="3200" b="1" smtClean="0">
              <a:solidFill>
                <a:srgbClr val="660066"/>
              </a:solidFill>
            </a:endParaRPr>
          </a:p>
        </p:txBody>
      </p:sp>
      <p:sp>
        <p:nvSpPr>
          <p:cNvPr id="12293" name="Rectangle 3"/>
          <p:cNvSpPr>
            <a:spLocks noGrp="1" noChangeArrowheads="1"/>
          </p:cNvSpPr>
          <p:nvPr>
            <p:ph type="body" idx="1"/>
          </p:nvPr>
        </p:nvSpPr>
        <p:spPr>
          <a:xfrm>
            <a:off x="809625" y="2057400"/>
            <a:ext cx="8105775" cy="4419600"/>
          </a:xfrm>
        </p:spPr>
        <p:txBody>
          <a:bodyPr/>
          <a:lstStyle/>
          <a:p>
            <a:pPr marL="609600" indent="-609600" eaLnBrk="1" hangingPunct="1">
              <a:lnSpc>
                <a:spcPct val="90000"/>
              </a:lnSpc>
              <a:spcBef>
                <a:spcPts val="1200"/>
              </a:spcBef>
              <a:spcAft>
                <a:spcPts val="400"/>
              </a:spcAft>
              <a:defRPr/>
            </a:pPr>
            <a:r>
              <a:rPr lang="en-US" sz="2400" dirty="0" smtClean="0"/>
              <a:t>Machine Learning System (CRF, SVM)</a:t>
            </a:r>
          </a:p>
          <a:p>
            <a:pPr>
              <a:lnSpc>
                <a:spcPct val="90000"/>
              </a:lnSpc>
              <a:buClr>
                <a:schemeClr val="tx2"/>
              </a:buClr>
              <a:buSzPct val="70000"/>
              <a:buFont typeface="Wingdings" pitchFamily="2" charset="2"/>
              <a:buNone/>
              <a:defRPr/>
            </a:pPr>
            <a:r>
              <a:rPr lang="en-US" sz="1400" b="1" dirty="0" smtClean="0"/>
              <a:t>Features (Das and </a:t>
            </a:r>
            <a:r>
              <a:rPr lang="en-US" sz="1400" b="1" dirty="0" err="1" smtClean="0"/>
              <a:t>Bandyopadhyay</a:t>
            </a:r>
            <a:r>
              <a:rPr lang="en-US" sz="1400" b="1" dirty="0" smtClean="0"/>
              <a:t>, 2009)  </a:t>
            </a:r>
          </a:p>
          <a:p>
            <a:pPr algn="just">
              <a:spcBef>
                <a:spcPct val="50000"/>
              </a:spcBef>
              <a:buFont typeface="Wingdings" pitchFamily="2" charset="2"/>
              <a:buNone/>
              <a:defRPr/>
            </a:pPr>
            <a:r>
              <a:rPr lang="en-US" sz="1400" b="1" dirty="0" smtClean="0"/>
              <a:t>	·         POS information (adjective, verb, noun, adverb)</a:t>
            </a:r>
          </a:p>
          <a:p>
            <a:pPr algn="just">
              <a:spcBef>
                <a:spcPct val="50000"/>
              </a:spcBef>
              <a:buFont typeface="Wingdings" pitchFamily="2" charset="2"/>
              <a:buNone/>
              <a:defRPr/>
            </a:pPr>
            <a:r>
              <a:rPr lang="en-US" sz="1400" b="1" dirty="0" smtClean="0"/>
              <a:t>	·         First sentence in a topic</a:t>
            </a:r>
          </a:p>
          <a:p>
            <a:pPr algn="just">
              <a:spcBef>
                <a:spcPct val="50000"/>
              </a:spcBef>
              <a:buFont typeface="Wingdings" pitchFamily="2" charset="2"/>
              <a:buNone/>
              <a:defRPr/>
            </a:pPr>
            <a:r>
              <a:rPr lang="en-US" sz="1400" b="1" dirty="0" smtClean="0"/>
              <a:t>	·         </a:t>
            </a:r>
            <a:r>
              <a:rPr lang="en-US" sz="1400" b="1" i="1" dirty="0" err="1" smtClean="0"/>
              <a:t>SentiWordNet</a:t>
            </a:r>
            <a:r>
              <a:rPr lang="en-US" sz="1400" b="1" dirty="0" smtClean="0"/>
              <a:t> emotion word (delight…)</a:t>
            </a:r>
          </a:p>
          <a:p>
            <a:pPr algn="just">
              <a:spcBef>
                <a:spcPct val="50000"/>
              </a:spcBef>
              <a:buFont typeface="Wingdings" pitchFamily="2" charset="2"/>
              <a:buNone/>
              <a:defRPr/>
            </a:pPr>
            <a:r>
              <a:rPr lang="en-US" sz="1400" b="1" dirty="0" smtClean="0"/>
              <a:t>	·         Reduplication (so-so, good-good..)</a:t>
            </a:r>
          </a:p>
          <a:p>
            <a:pPr algn="just">
              <a:spcBef>
                <a:spcPct val="50000"/>
              </a:spcBef>
              <a:buFont typeface="Wingdings" pitchFamily="2" charset="2"/>
              <a:buNone/>
              <a:defRPr/>
            </a:pPr>
            <a:r>
              <a:rPr lang="en-US" sz="1400" b="1" dirty="0" smtClean="0"/>
              <a:t>	·         Question words (what, why…) </a:t>
            </a:r>
          </a:p>
          <a:p>
            <a:pPr algn="just">
              <a:spcBef>
                <a:spcPct val="50000"/>
              </a:spcBef>
              <a:buFont typeface="Wingdings" pitchFamily="2" charset="2"/>
              <a:buNone/>
              <a:defRPr/>
            </a:pPr>
            <a:r>
              <a:rPr lang="en-US" sz="1400" b="1" dirty="0" smtClean="0"/>
              <a:t>	·         Colloquial / Foreign words</a:t>
            </a:r>
          </a:p>
          <a:p>
            <a:pPr algn="just">
              <a:spcBef>
                <a:spcPct val="50000"/>
              </a:spcBef>
              <a:buFont typeface="Wingdings" pitchFamily="2" charset="2"/>
              <a:buNone/>
              <a:defRPr/>
            </a:pPr>
            <a:r>
              <a:rPr lang="en-US" sz="1400" b="1" dirty="0" smtClean="0"/>
              <a:t>	·         Special punctuation symbols (!,@,?..)</a:t>
            </a:r>
          </a:p>
          <a:p>
            <a:pPr algn="just">
              <a:spcBef>
                <a:spcPct val="50000"/>
              </a:spcBef>
              <a:buFont typeface="Wingdings" pitchFamily="2" charset="2"/>
              <a:buNone/>
              <a:defRPr/>
            </a:pPr>
            <a:r>
              <a:rPr lang="en-US" sz="1400" b="1" dirty="0" smtClean="0"/>
              <a:t>	·         Quoted sentence ( “you are 2 good man”)</a:t>
            </a:r>
          </a:p>
          <a:p>
            <a:pPr algn="just">
              <a:spcBef>
                <a:spcPct val="50000"/>
              </a:spcBef>
              <a:buFont typeface="Wingdings" pitchFamily="2" charset="2"/>
              <a:buNone/>
              <a:defRPr/>
            </a:pPr>
            <a:r>
              <a:rPr lang="en-US" sz="1400" b="1" dirty="0" smtClean="0"/>
              <a:t>	·         Sentence Length (&gt;=8,&lt;15)</a:t>
            </a:r>
          </a:p>
          <a:p>
            <a:pPr algn="just">
              <a:spcBef>
                <a:spcPct val="50000"/>
              </a:spcBef>
              <a:buFont typeface="Wingdings" pitchFamily="2" charset="2"/>
              <a:buNone/>
              <a:defRPr/>
            </a:pPr>
            <a:r>
              <a:rPr lang="en-US" sz="1400" b="1" dirty="0" smtClean="0"/>
              <a:t>	·         Emoticons ( </a:t>
            </a:r>
            <a:r>
              <a:rPr lang="en-US" sz="1400" b="1" dirty="0" smtClean="0">
                <a:sym typeface="Wingdings" pitchFamily="2" charset="2"/>
              </a:rPr>
              <a:t></a:t>
            </a:r>
            <a:r>
              <a:rPr lang="en-US" sz="1400" b="1" dirty="0" smtClean="0"/>
              <a:t>, </a:t>
            </a:r>
            <a:r>
              <a:rPr lang="en-US" sz="1400" b="1" dirty="0" smtClean="0">
                <a:sym typeface="Wingdings" pitchFamily="2" charset="2"/>
              </a:rPr>
              <a:t></a:t>
            </a:r>
            <a:r>
              <a:rPr lang="en-US" sz="1400" b="1" dirty="0" smtClean="0"/>
              <a:t>, </a:t>
            </a:r>
            <a:r>
              <a:rPr lang="en-US" sz="1400" b="1" dirty="0" smtClean="0">
                <a:sym typeface="Wingdings" pitchFamily="2" charset="2"/>
              </a:rPr>
              <a:t></a:t>
            </a:r>
            <a:r>
              <a:rPr lang="en-US" sz="1400" b="1" dirty="0" smtClean="0"/>
              <a:t> ..) </a:t>
            </a:r>
          </a:p>
          <a:p>
            <a:pPr algn="just">
              <a:spcBef>
                <a:spcPct val="50000"/>
              </a:spcBef>
              <a:defRPr/>
            </a:pPr>
            <a:r>
              <a:rPr lang="en-US" sz="1400" b="1" dirty="0" smtClean="0"/>
              <a:t>Different unigram and bi-gram context features (word level as well as POS tag level) </a:t>
            </a:r>
            <a:r>
              <a:rPr lang="en-US" sz="1400" b="1" dirty="0" smtClean="0">
                <a:cs typeface="Vrinda" pitchFamily="34" charset="0"/>
              </a:rPr>
              <a:t>and their combinations </a:t>
            </a:r>
            <a:endParaRPr lang="en-US" sz="1400" b="1" dirty="0" smtClean="0"/>
          </a:p>
          <a:p>
            <a:pPr marL="609600" indent="-609600" eaLnBrk="1" hangingPunct="1">
              <a:lnSpc>
                <a:spcPct val="90000"/>
              </a:lnSpc>
              <a:spcBef>
                <a:spcPts val="1200"/>
              </a:spcBef>
              <a:spcAft>
                <a:spcPts val="400"/>
              </a:spcAft>
              <a:defRPr/>
            </a:pPr>
            <a:endParaRPr lang="en-US" sz="2000" dirty="0" smtClean="0"/>
          </a:p>
        </p:txBody>
      </p:sp>
      <p:pic>
        <p:nvPicPr>
          <p:cNvPr id="45062"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p>
            <a:fld id="{3648A110-08C7-423E-A3E8-B02075FE31AC}" type="datetime1">
              <a:rPr lang="en-US" smtClean="0"/>
              <a:pPr/>
              <a:t>5/20/2011</a:t>
            </a:fld>
            <a:endParaRPr lang="en-US" smtClean="0"/>
          </a:p>
        </p:txBody>
      </p:sp>
      <p:sp>
        <p:nvSpPr>
          <p:cNvPr id="46083" name="Slide Number Placeholder 5"/>
          <p:cNvSpPr>
            <a:spLocks noGrp="1"/>
          </p:cNvSpPr>
          <p:nvPr>
            <p:ph type="sldNum" sz="quarter" idx="12"/>
          </p:nvPr>
        </p:nvSpPr>
        <p:spPr>
          <a:noFill/>
        </p:spPr>
        <p:txBody>
          <a:bodyPr/>
          <a:lstStyle/>
          <a:p>
            <a:fld id="{12654DF0-6CAB-4FBD-9DBF-77D6465D4235}" type="slidenum">
              <a:rPr lang="en-US" smtClean="0"/>
              <a:pPr/>
              <a:t>48</a:t>
            </a:fld>
            <a:endParaRPr lang="en-US" smtClean="0"/>
          </a:p>
        </p:txBody>
      </p:sp>
      <p:sp>
        <p:nvSpPr>
          <p:cNvPr id="46084"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Sentence Level Tagging (1/2) </a:t>
            </a:r>
            <a:endParaRPr lang="en-US" sz="3200" b="1" smtClean="0">
              <a:solidFill>
                <a:srgbClr val="660066"/>
              </a:solidFill>
            </a:endParaRPr>
          </a:p>
        </p:txBody>
      </p:sp>
      <p:sp>
        <p:nvSpPr>
          <p:cNvPr id="12293" name="Rectangle 3"/>
          <p:cNvSpPr>
            <a:spLocks noGrp="1" noChangeArrowheads="1"/>
          </p:cNvSpPr>
          <p:nvPr>
            <p:ph type="body" idx="1"/>
          </p:nvPr>
        </p:nvSpPr>
        <p:spPr>
          <a:xfrm>
            <a:off x="809625" y="2057400"/>
            <a:ext cx="8105775" cy="4419600"/>
          </a:xfrm>
        </p:spPr>
        <p:txBody>
          <a:bodyPr/>
          <a:lstStyle/>
          <a:p>
            <a:pPr>
              <a:lnSpc>
                <a:spcPct val="90000"/>
              </a:lnSpc>
              <a:buClr>
                <a:schemeClr val="tx2"/>
              </a:buClr>
              <a:buSzPct val="70000"/>
              <a:defRPr/>
            </a:pPr>
            <a:r>
              <a:rPr lang="en-US" sz="2000" i="1" dirty="0" err="1" smtClean="0"/>
              <a:t>Sense</a:t>
            </a:r>
            <a:r>
              <a:rPr lang="en-US" sz="2000" dirty="0" err="1" smtClean="0"/>
              <a:t>_</a:t>
            </a:r>
            <a:r>
              <a:rPr lang="en-US" sz="2000" i="1" dirty="0" err="1" smtClean="0"/>
              <a:t>Tag_Weight</a:t>
            </a:r>
            <a:r>
              <a:rPr lang="en-US" sz="2000" dirty="0" smtClean="0"/>
              <a:t> (STW)</a:t>
            </a:r>
          </a:p>
          <a:p>
            <a:pPr>
              <a:lnSpc>
                <a:spcPct val="90000"/>
              </a:lnSpc>
              <a:buClr>
                <a:schemeClr val="tx2"/>
              </a:buClr>
              <a:buSzPct val="70000"/>
              <a:buFont typeface="Wingdings" pitchFamily="2" charset="2"/>
              <a:buNone/>
              <a:defRPr/>
            </a:pPr>
            <a:r>
              <a:rPr lang="en-US" sz="2400" dirty="0" smtClean="0"/>
              <a:t>     </a:t>
            </a:r>
            <a:r>
              <a:rPr lang="en-US" sz="1600" dirty="0" smtClean="0"/>
              <a:t>- Select the basic six words “</a:t>
            </a:r>
            <a:r>
              <a:rPr lang="en-US" sz="1600" i="1" dirty="0" smtClean="0"/>
              <a:t>happy</a:t>
            </a:r>
            <a:r>
              <a:rPr lang="en-US" sz="1600" dirty="0" smtClean="0"/>
              <a:t>”, “</a:t>
            </a:r>
            <a:r>
              <a:rPr lang="en-US" sz="1600" i="1" dirty="0" smtClean="0"/>
              <a:t>sad</a:t>
            </a:r>
            <a:r>
              <a:rPr lang="en-US" sz="1600" dirty="0" smtClean="0"/>
              <a:t>”, “</a:t>
            </a:r>
            <a:r>
              <a:rPr lang="en-US" sz="1600" i="1" dirty="0" smtClean="0"/>
              <a:t>anger”, “disgust”, “fear” and “surprise” </a:t>
            </a:r>
            <a:r>
              <a:rPr lang="en-US" sz="1600" dirty="0" smtClean="0"/>
              <a:t>as seed words for six emotions</a:t>
            </a:r>
          </a:p>
          <a:p>
            <a:pPr algn="just">
              <a:lnSpc>
                <a:spcPct val="90000"/>
              </a:lnSpc>
              <a:buClr>
                <a:schemeClr val="tx2"/>
              </a:buClr>
              <a:buSzPct val="70000"/>
              <a:buFont typeface="Wingdings" pitchFamily="2" charset="2"/>
              <a:buNone/>
              <a:defRPr/>
            </a:pPr>
            <a:r>
              <a:rPr lang="en-US" sz="1600" i="1" dirty="0" smtClean="0"/>
              <a:t>      - </a:t>
            </a:r>
            <a:r>
              <a:rPr lang="en-US" sz="1600" dirty="0" smtClean="0"/>
              <a:t>positive and negative scores from English </a:t>
            </a:r>
            <a:r>
              <a:rPr lang="en-US" sz="1600" dirty="0" err="1" smtClean="0"/>
              <a:t>SentiWordNet</a:t>
            </a:r>
            <a:r>
              <a:rPr lang="en-US" sz="1600" dirty="0" smtClean="0"/>
              <a:t> (</a:t>
            </a:r>
            <a:r>
              <a:rPr lang="en-US" sz="1600" dirty="0" err="1" smtClean="0"/>
              <a:t>Esuli</a:t>
            </a:r>
            <a:r>
              <a:rPr lang="en-US" sz="1600" dirty="0" smtClean="0"/>
              <a:t> and </a:t>
            </a:r>
            <a:r>
              <a:rPr lang="en-US" sz="1600" dirty="0" err="1" smtClean="0"/>
              <a:t>Sebastiani</a:t>
            </a:r>
            <a:r>
              <a:rPr lang="en-US" sz="1600" dirty="0" smtClean="0"/>
              <a:t>, 2006) for each </a:t>
            </a:r>
            <a:r>
              <a:rPr lang="en-US" sz="1600" dirty="0" err="1" smtClean="0"/>
              <a:t>synset</a:t>
            </a:r>
            <a:r>
              <a:rPr lang="en-US" sz="1600" dirty="0" smtClean="0"/>
              <a:t> in which each of the seed words appears</a:t>
            </a:r>
          </a:p>
          <a:p>
            <a:pPr algn="just">
              <a:lnSpc>
                <a:spcPct val="90000"/>
              </a:lnSpc>
              <a:buClr>
                <a:schemeClr val="tx2"/>
              </a:buClr>
              <a:buSzPct val="70000"/>
              <a:buFont typeface="Wingdings" pitchFamily="2" charset="2"/>
              <a:buNone/>
              <a:defRPr/>
            </a:pPr>
            <a:r>
              <a:rPr lang="en-US" sz="1600" dirty="0" smtClean="0"/>
              <a:t>      - Fix the average retrieved score as </a:t>
            </a:r>
            <a:r>
              <a:rPr lang="en-US" sz="1600" i="1" dirty="0" err="1" smtClean="0"/>
              <a:t>Sense_Tag_Weight</a:t>
            </a:r>
            <a:r>
              <a:rPr lang="en-US" sz="1600" dirty="0" smtClean="0"/>
              <a:t> (STW) of that particular emotion tag</a:t>
            </a:r>
          </a:p>
          <a:p>
            <a:pPr algn="just">
              <a:lnSpc>
                <a:spcPct val="90000"/>
              </a:lnSpc>
              <a:buClr>
                <a:schemeClr val="tx2"/>
              </a:buClr>
              <a:buSzPct val="70000"/>
              <a:buFont typeface="Wingdings" pitchFamily="2" charset="2"/>
              <a:buNone/>
              <a:defRPr/>
            </a:pPr>
            <a:endParaRPr lang="en-US" sz="1600" dirty="0" smtClean="0"/>
          </a:p>
          <a:p>
            <a:pPr algn="just">
              <a:spcBef>
                <a:spcPct val="50000"/>
              </a:spcBef>
              <a:buFont typeface="Wingdings" pitchFamily="2" charset="2"/>
              <a:buNone/>
              <a:defRPr/>
            </a:pPr>
            <a:endParaRPr lang="en-US" sz="1400" b="1" dirty="0" smtClean="0"/>
          </a:p>
          <a:p>
            <a:pPr marL="609600" indent="-609600" eaLnBrk="1" hangingPunct="1">
              <a:lnSpc>
                <a:spcPct val="90000"/>
              </a:lnSpc>
              <a:spcBef>
                <a:spcPts val="1200"/>
              </a:spcBef>
              <a:spcAft>
                <a:spcPts val="400"/>
              </a:spcAft>
              <a:defRPr/>
            </a:pPr>
            <a:endParaRPr lang="en-US" sz="2000" dirty="0" smtClean="0"/>
          </a:p>
        </p:txBody>
      </p:sp>
      <p:pic>
        <p:nvPicPr>
          <p:cNvPr id="46086"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pic>
        <p:nvPicPr>
          <p:cNvPr id="46087" name="Picture 12"/>
          <p:cNvPicPr>
            <a:picLocks noChangeAspect="1" noChangeArrowheads="1"/>
          </p:cNvPicPr>
          <p:nvPr/>
        </p:nvPicPr>
        <p:blipFill>
          <a:blip r:embed="rId3" cstate="print"/>
          <a:srcRect/>
          <a:stretch>
            <a:fillRect/>
          </a:stretch>
        </p:blipFill>
        <p:spPr bwMode="auto">
          <a:xfrm>
            <a:off x="3124200" y="4114800"/>
            <a:ext cx="3498850" cy="2160588"/>
          </a:xfrm>
          <a:prstGeom prst="rect">
            <a:avLst/>
          </a:prstGeom>
          <a:noFill/>
          <a:ln w="9525">
            <a:noFill/>
            <a:miter lim="800000"/>
            <a:headEnd/>
            <a:tailEnd/>
          </a:ln>
        </p:spPr>
      </p:pic>
      <p:sp>
        <p:nvSpPr>
          <p:cNvPr id="8" name="TextBox 7"/>
          <p:cNvSpPr txBox="1"/>
          <p:nvPr/>
        </p:nvSpPr>
        <p:spPr>
          <a:xfrm>
            <a:off x="3124200" y="6248400"/>
            <a:ext cx="3657600" cy="261938"/>
          </a:xfrm>
          <a:prstGeom prst="rect">
            <a:avLst/>
          </a:prstGeom>
          <a:noFill/>
        </p:spPr>
        <p:txBody>
          <a:bodyPr>
            <a:spAutoFit/>
          </a:bodyPr>
          <a:lstStyle/>
          <a:p>
            <a:pPr>
              <a:defRPr/>
            </a:pPr>
            <a:r>
              <a:rPr lang="en-US" sz="1100" b="1" dirty="0">
                <a:solidFill>
                  <a:schemeClr val="bg2">
                    <a:lumMod val="10000"/>
                  </a:schemeClr>
                </a:solidFill>
              </a:rPr>
              <a:t>Table 1: </a:t>
            </a:r>
            <a:r>
              <a:rPr lang="en-US" sz="1100" b="1" i="1" dirty="0" err="1">
                <a:solidFill>
                  <a:schemeClr val="bg2">
                    <a:lumMod val="10000"/>
                  </a:schemeClr>
                </a:solidFill>
              </a:rPr>
              <a:t>Sense_Tag_Weight</a:t>
            </a:r>
            <a:r>
              <a:rPr lang="en-US" sz="1100" b="1" dirty="0">
                <a:solidFill>
                  <a:schemeClr val="bg2">
                    <a:lumMod val="10000"/>
                  </a:schemeClr>
                </a:solidFill>
              </a:rPr>
              <a:t>  (s)(STW) of six emotion tags</a:t>
            </a:r>
            <a:endParaRPr lang="en-IN" sz="1100" b="1"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p:spPr>
        <p:txBody>
          <a:bodyPr/>
          <a:lstStyle/>
          <a:p>
            <a:fld id="{FF02B034-1E6D-4B17-8070-3BE856D61350}" type="datetime1">
              <a:rPr lang="en-US" smtClean="0"/>
              <a:pPr/>
              <a:t>5/20/2011</a:t>
            </a:fld>
            <a:endParaRPr lang="en-US" smtClean="0"/>
          </a:p>
        </p:txBody>
      </p:sp>
      <p:sp>
        <p:nvSpPr>
          <p:cNvPr id="47107" name="Slide Number Placeholder 5"/>
          <p:cNvSpPr>
            <a:spLocks noGrp="1"/>
          </p:cNvSpPr>
          <p:nvPr>
            <p:ph type="sldNum" sz="quarter" idx="12"/>
          </p:nvPr>
        </p:nvSpPr>
        <p:spPr>
          <a:noFill/>
        </p:spPr>
        <p:txBody>
          <a:bodyPr/>
          <a:lstStyle/>
          <a:p>
            <a:fld id="{1885DD0E-EA72-4C6B-A38F-2877565FC465}" type="slidenum">
              <a:rPr lang="en-US" smtClean="0"/>
              <a:pPr/>
              <a:t>49</a:t>
            </a:fld>
            <a:endParaRPr lang="en-US" smtClean="0"/>
          </a:p>
        </p:txBody>
      </p:sp>
      <p:sp>
        <p:nvSpPr>
          <p:cNvPr id="47108"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Sentence Level Tagging (2/2) </a:t>
            </a:r>
            <a:endParaRPr lang="en-US" sz="3200" b="1" smtClean="0">
              <a:solidFill>
                <a:srgbClr val="660066"/>
              </a:solidFill>
            </a:endParaRPr>
          </a:p>
        </p:txBody>
      </p:sp>
      <p:sp>
        <p:nvSpPr>
          <p:cNvPr id="12293" name="Rectangle 3"/>
          <p:cNvSpPr>
            <a:spLocks noGrp="1" noChangeArrowheads="1"/>
          </p:cNvSpPr>
          <p:nvPr>
            <p:ph type="body" idx="1"/>
          </p:nvPr>
        </p:nvSpPr>
        <p:spPr>
          <a:xfrm>
            <a:off x="809625" y="2057400"/>
            <a:ext cx="8105775" cy="4419600"/>
          </a:xfrm>
        </p:spPr>
        <p:txBody>
          <a:bodyPr/>
          <a:lstStyle/>
          <a:p>
            <a:pPr>
              <a:lnSpc>
                <a:spcPct val="90000"/>
              </a:lnSpc>
              <a:buClr>
                <a:schemeClr val="tx2"/>
              </a:buClr>
              <a:buSzPct val="70000"/>
              <a:defRPr/>
            </a:pPr>
            <a:r>
              <a:rPr lang="en-US" sz="2000" dirty="0" err="1" smtClean="0"/>
              <a:t>Sense_Weight_Score</a:t>
            </a:r>
            <a:r>
              <a:rPr lang="en-US" sz="2000" dirty="0" smtClean="0"/>
              <a:t> (SWS) for each emotion type</a:t>
            </a:r>
          </a:p>
          <a:p>
            <a:pPr>
              <a:lnSpc>
                <a:spcPct val="90000"/>
              </a:lnSpc>
              <a:buClr>
                <a:schemeClr val="tx2"/>
              </a:buClr>
              <a:buSzPct val="70000"/>
              <a:defRPr/>
            </a:pPr>
            <a:endParaRPr lang="en-US" sz="1800" dirty="0" smtClean="0"/>
          </a:p>
          <a:p>
            <a:pPr>
              <a:lnSpc>
                <a:spcPct val="90000"/>
              </a:lnSpc>
              <a:buClr>
                <a:schemeClr val="tx2"/>
              </a:buClr>
              <a:buSzPct val="70000"/>
              <a:buFont typeface="Wingdings" pitchFamily="2" charset="2"/>
              <a:buNone/>
              <a:defRPr/>
            </a:pPr>
            <a:r>
              <a:rPr lang="en-US" sz="1800" dirty="0" smtClean="0"/>
              <a:t>    		 - </a:t>
            </a:r>
            <a:r>
              <a:rPr lang="en-US" sz="1800" dirty="0" err="1" smtClean="0">
                <a:ea typeface="MS Mincho" pitchFamily="49" charset="-128"/>
              </a:rPr>
              <a:t>SWS</a:t>
            </a:r>
            <a:r>
              <a:rPr lang="en-US" sz="1800" baseline="-30000" dirty="0" err="1" smtClean="0">
                <a:ea typeface="MS Mincho" pitchFamily="49" charset="-128"/>
              </a:rPr>
              <a:t>i</a:t>
            </a:r>
            <a:r>
              <a:rPr lang="en-US" sz="1800" dirty="0" smtClean="0">
                <a:ea typeface="MS Mincho" pitchFamily="49" charset="-128"/>
              </a:rPr>
              <a:t>=(</a:t>
            </a:r>
            <a:r>
              <a:rPr lang="en-US" sz="1800" dirty="0" err="1" smtClean="0">
                <a:ea typeface="MS Mincho" pitchFamily="49" charset="-128"/>
              </a:rPr>
              <a:t>STW</a:t>
            </a:r>
            <a:r>
              <a:rPr lang="en-US" sz="1800" baseline="-30000" dirty="0" err="1" smtClean="0">
                <a:ea typeface="MS Mincho" pitchFamily="49" charset="-128"/>
              </a:rPr>
              <a:t>i</a:t>
            </a:r>
            <a:r>
              <a:rPr lang="en-US" sz="1800" dirty="0" smtClean="0">
                <a:ea typeface="MS Mincho" pitchFamily="49" charset="-128"/>
              </a:rPr>
              <a:t>*N</a:t>
            </a:r>
            <a:r>
              <a:rPr lang="en-US" sz="1800" baseline="-30000" dirty="0" smtClean="0">
                <a:ea typeface="MS Mincho" pitchFamily="49" charset="-128"/>
              </a:rPr>
              <a:t>i</a:t>
            </a:r>
            <a:r>
              <a:rPr lang="en-US" sz="1800" dirty="0" smtClean="0">
                <a:ea typeface="MS Mincho" pitchFamily="49" charset="-128"/>
              </a:rPr>
              <a:t>)/(∑</a:t>
            </a:r>
            <a:r>
              <a:rPr lang="en-US" sz="1050" dirty="0" smtClean="0">
                <a:ea typeface="MS Mincho" pitchFamily="49" charset="-128"/>
              </a:rPr>
              <a:t>j=1 to 7</a:t>
            </a:r>
            <a:r>
              <a:rPr lang="en-US" sz="1800" dirty="0" smtClean="0">
                <a:ea typeface="MS Mincho" pitchFamily="49" charset="-128"/>
              </a:rPr>
              <a:t> </a:t>
            </a:r>
            <a:r>
              <a:rPr lang="en-US" sz="1800" dirty="0" err="1" smtClean="0">
                <a:ea typeface="MS Mincho" pitchFamily="49" charset="-128"/>
              </a:rPr>
              <a:t>STW</a:t>
            </a:r>
            <a:r>
              <a:rPr lang="en-US" sz="1800" baseline="-30000" dirty="0" err="1" smtClean="0">
                <a:ea typeface="MS Mincho" pitchFamily="49" charset="-128"/>
              </a:rPr>
              <a:t>j</a:t>
            </a:r>
            <a:r>
              <a:rPr lang="en-US" sz="1800" dirty="0" smtClean="0">
                <a:ea typeface="MS Mincho" pitchFamily="49" charset="-128"/>
              </a:rPr>
              <a:t>*</a:t>
            </a:r>
            <a:r>
              <a:rPr lang="en-US" sz="1800" dirty="0" err="1" smtClean="0">
                <a:ea typeface="MS Mincho" pitchFamily="49" charset="-128"/>
              </a:rPr>
              <a:t>N</a:t>
            </a:r>
            <a:r>
              <a:rPr lang="en-US" sz="1800" baseline="-30000" dirty="0" err="1" smtClean="0">
                <a:ea typeface="MS Mincho" pitchFamily="49" charset="-128"/>
              </a:rPr>
              <a:t>j</a:t>
            </a:r>
            <a:r>
              <a:rPr lang="en-US" sz="1800" dirty="0" smtClean="0">
                <a:ea typeface="MS Mincho" pitchFamily="49" charset="-128"/>
              </a:rPr>
              <a:t>) | </a:t>
            </a:r>
            <a:r>
              <a:rPr lang="en-US" sz="1800" dirty="0" err="1" smtClean="0">
                <a:ea typeface="MS Mincho" pitchFamily="49" charset="-128"/>
              </a:rPr>
              <a:t>i</a:t>
            </a:r>
            <a:r>
              <a:rPr lang="en-US" sz="1800" dirty="0" smtClean="0">
                <a:ea typeface="MS Mincho" pitchFamily="49" charset="-128"/>
              </a:rPr>
              <a:t> </a:t>
            </a:r>
            <a:r>
              <a:rPr lang="en-US" sz="1800" dirty="0" err="1" smtClean="0">
                <a:ea typeface="MS Mincho" pitchFamily="49" charset="-128"/>
              </a:rPr>
              <a:t>Єj</a:t>
            </a:r>
            <a:r>
              <a:rPr lang="en-US" sz="1800" dirty="0" smtClean="0">
                <a:ea typeface="MS Mincho" pitchFamily="49" charset="-128"/>
              </a:rPr>
              <a:t> </a:t>
            </a:r>
          </a:p>
          <a:p>
            <a:pPr>
              <a:lnSpc>
                <a:spcPct val="90000"/>
              </a:lnSpc>
              <a:buClr>
                <a:schemeClr val="tx2"/>
              </a:buClr>
              <a:buSzPct val="70000"/>
              <a:buFont typeface="Wingdings" pitchFamily="2" charset="2"/>
              <a:buNone/>
              <a:defRPr/>
            </a:pPr>
            <a:endParaRPr lang="en-US" sz="1800" dirty="0" smtClean="0">
              <a:ea typeface="MS Mincho" pitchFamily="49" charset="-128"/>
            </a:endParaRPr>
          </a:p>
          <a:p>
            <a:pPr>
              <a:lnSpc>
                <a:spcPct val="90000"/>
              </a:lnSpc>
              <a:buClr>
                <a:schemeClr val="tx2"/>
              </a:buClr>
              <a:buSzPct val="70000"/>
              <a:buFont typeface="Wingdings" pitchFamily="2" charset="2"/>
              <a:buNone/>
              <a:defRPr/>
            </a:pPr>
            <a:r>
              <a:rPr lang="en-US" sz="1800" dirty="0" smtClean="0">
                <a:ea typeface="MS Mincho" pitchFamily="49" charset="-128"/>
              </a:rPr>
              <a:t>    		 - </a:t>
            </a:r>
            <a:r>
              <a:rPr lang="en-US" sz="1800" dirty="0" err="1" smtClean="0">
                <a:ea typeface="MS Mincho" pitchFamily="49" charset="-128"/>
              </a:rPr>
              <a:t>SWS</a:t>
            </a:r>
            <a:r>
              <a:rPr lang="en-US" sz="1800" baseline="-30000" dirty="0" err="1" smtClean="0">
                <a:ea typeface="MS Mincho" pitchFamily="49" charset="-128"/>
              </a:rPr>
              <a:t>i</a:t>
            </a:r>
            <a:r>
              <a:rPr lang="en-US" sz="1800" dirty="0" smtClean="0">
                <a:ea typeface="MS Mincho" pitchFamily="49" charset="-128"/>
              </a:rPr>
              <a:t> is the Sentence level </a:t>
            </a:r>
            <a:r>
              <a:rPr lang="en-US" sz="1800" i="1" dirty="0" err="1" smtClean="0">
                <a:ea typeface="MS Mincho" pitchFamily="49" charset="-128"/>
              </a:rPr>
              <a:t>Sense_Weight_Score</a:t>
            </a:r>
            <a:r>
              <a:rPr lang="en-US" sz="1800" dirty="0" smtClean="0">
                <a:ea typeface="MS Mincho" pitchFamily="49" charset="-128"/>
              </a:rPr>
              <a:t> for the emotion type </a:t>
            </a:r>
            <a:r>
              <a:rPr lang="en-US" sz="1800" dirty="0" err="1" smtClean="0">
                <a:ea typeface="MS Mincho" pitchFamily="49" charset="-128"/>
              </a:rPr>
              <a:t>i</a:t>
            </a:r>
            <a:r>
              <a:rPr lang="en-US" sz="1800" dirty="0" smtClean="0">
                <a:ea typeface="MS Mincho" pitchFamily="49" charset="-128"/>
              </a:rPr>
              <a:t> </a:t>
            </a:r>
          </a:p>
          <a:p>
            <a:pPr>
              <a:lnSpc>
                <a:spcPct val="90000"/>
              </a:lnSpc>
              <a:buClr>
                <a:schemeClr val="tx2"/>
              </a:buClr>
              <a:buSzPct val="70000"/>
              <a:buFont typeface="Wingdings" pitchFamily="2" charset="2"/>
              <a:buNone/>
              <a:defRPr/>
            </a:pPr>
            <a:endParaRPr lang="en-US" sz="1800" dirty="0" smtClean="0">
              <a:ea typeface="MS Mincho" pitchFamily="49" charset="-128"/>
            </a:endParaRPr>
          </a:p>
          <a:p>
            <a:pPr>
              <a:lnSpc>
                <a:spcPct val="90000"/>
              </a:lnSpc>
              <a:buClr>
                <a:schemeClr val="tx2"/>
              </a:buClr>
              <a:buSzPct val="70000"/>
              <a:buFont typeface="Wingdings" pitchFamily="2" charset="2"/>
              <a:buNone/>
              <a:defRPr/>
            </a:pPr>
            <a:r>
              <a:rPr lang="en-US" sz="1800" dirty="0" smtClean="0">
                <a:ea typeface="MS Mincho" pitchFamily="49" charset="-128"/>
              </a:rPr>
              <a:t>   		 - N</a:t>
            </a:r>
            <a:r>
              <a:rPr lang="en-US" sz="1800" baseline="-30000" dirty="0" smtClean="0">
                <a:ea typeface="MS Mincho" pitchFamily="49" charset="-128"/>
              </a:rPr>
              <a:t>i</a:t>
            </a:r>
            <a:r>
              <a:rPr lang="en-US" sz="1800" dirty="0" smtClean="0">
                <a:ea typeface="MS Mincho" pitchFamily="49" charset="-128"/>
              </a:rPr>
              <a:t> is the number of occurrences of that emotion type in the sentence</a:t>
            </a:r>
          </a:p>
          <a:p>
            <a:pPr>
              <a:lnSpc>
                <a:spcPct val="90000"/>
              </a:lnSpc>
              <a:buClr>
                <a:schemeClr val="tx2"/>
              </a:buClr>
              <a:buSzPct val="70000"/>
              <a:buFont typeface="Wingdings" pitchFamily="2" charset="2"/>
              <a:buNone/>
              <a:defRPr/>
            </a:pPr>
            <a:endParaRPr lang="en-US" sz="1800" dirty="0" smtClean="0">
              <a:ea typeface="MS Mincho" pitchFamily="49" charset="-128"/>
            </a:endParaRPr>
          </a:p>
          <a:p>
            <a:pPr>
              <a:lnSpc>
                <a:spcPct val="90000"/>
              </a:lnSpc>
              <a:buClr>
                <a:schemeClr val="tx2"/>
              </a:buClr>
              <a:buSzPct val="70000"/>
              <a:buFont typeface="Wingdings" pitchFamily="2" charset="2"/>
              <a:buNone/>
              <a:defRPr/>
            </a:pPr>
            <a:r>
              <a:rPr lang="en-US" sz="1800" dirty="0" smtClean="0">
                <a:ea typeface="MS Mincho" pitchFamily="49" charset="-128"/>
              </a:rPr>
              <a:t>   		 - Sentence level emotion tag </a:t>
            </a:r>
            <a:r>
              <a:rPr lang="en-US" sz="1800" b="1" i="1" dirty="0" smtClean="0">
                <a:ea typeface="MS Mincho" pitchFamily="49" charset="-128"/>
              </a:rPr>
              <a:t>SET </a:t>
            </a:r>
            <a:r>
              <a:rPr lang="en-US" sz="1800" dirty="0" smtClean="0">
                <a:ea typeface="MS Mincho" pitchFamily="49" charset="-128"/>
              </a:rPr>
              <a:t>= [</a:t>
            </a:r>
            <a:r>
              <a:rPr lang="en-US" sz="1800" b="1" dirty="0" smtClean="0">
                <a:ea typeface="MS Mincho" pitchFamily="49" charset="-128"/>
              </a:rPr>
              <a:t>max</a:t>
            </a:r>
            <a:r>
              <a:rPr lang="en-US" sz="1800" dirty="0" smtClean="0">
                <a:ea typeface="MS Mincho" pitchFamily="49" charset="-128"/>
              </a:rPr>
              <a:t> </a:t>
            </a:r>
            <a:r>
              <a:rPr lang="en-US" sz="1000" dirty="0" err="1" smtClean="0">
                <a:ea typeface="MS Mincho" pitchFamily="49" charset="-128"/>
              </a:rPr>
              <a:t>i</a:t>
            </a:r>
            <a:r>
              <a:rPr lang="en-US" sz="1000" dirty="0" smtClean="0">
                <a:ea typeface="MS Mincho" pitchFamily="49" charset="-128"/>
              </a:rPr>
              <a:t>=1 to 7</a:t>
            </a:r>
            <a:r>
              <a:rPr lang="en-US" sz="1800" dirty="0" smtClean="0">
                <a:ea typeface="MS Mincho" pitchFamily="49" charset="-128"/>
              </a:rPr>
              <a:t>(</a:t>
            </a:r>
            <a:r>
              <a:rPr lang="en-US" sz="1800" b="1" i="1" dirty="0" err="1" smtClean="0">
                <a:ea typeface="MS Mincho" pitchFamily="49" charset="-128"/>
              </a:rPr>
              <a:t>SWSi</a:t>
            </a:r>
            <a:r>
              <a:rPr lang="en-US" sz="1800" dirty="0" smtClean="0">
                <a:ea typeface="MS Mincho" pitchFamily="49" charset="-128"/>
              </a:rPr>
              <a:t>)]</a:t>
            </a:r>
          </a:p>
          <a:p>
            <a:pPr>
              <a:lnSpc>
                <a:spcPct val="90000"/>
              </a:lnSpc>
              <a:buClr>
                <a:schemeClr val="tx2"/>
              </a:buClr>
              <a:buSzPct val="70000"/>
              <a:buFont typeface="Wingdings" pitchFamily="2" charset="2"/>
              <a:buNone/>
              <a:defRPr/>
            </a:pPr>
            <a:endParaRPr lang="en-US" sz="1800" dirty="0" smtClean="0">
              <a:ea typeface="MS Mincho" pitchFamily="49" charset="-128"/>
            </a:endParaRPr>
          </a:p>
          <a:p>
            <a:pPr>
              <a:lnSpc>
                <a:spcPct val="90000"/>
              </a:lnSpc>
              <a:buClr>
                <a:schemeClr val="tx2"/>
              </a:buClr>
              <a:buSzPct val="70000"/>
              <a:buFont typeface="Wingdings" pitchFamily="2" charset="2"/>
              <a:buNone/>
              <a:defRPr/>
            </a:pPr>
            <a:r>
              <a:rPr lang="en-US" sz="1800" dirty="0" smtClean="0">
                <a:ea typeface="MS Mincho" pitchFamily="49" charset="-128"/>
              </a:rPr>
              <a:t>     		 - Sentences are of </a:t>
            </a:r>
            <a:r>
              <a:rPr lang="en-US" sz="1800" i="1" dirty="0" smtClean="0">
                <a:ea typeface="MS Mincho" pitchFamily="49" charset="-128"/>
              </a:rPr>
              <a:t>neutral </a:t>
            </a:r>
            <a:r>
              <a:rPr lang="en-US" sz="1800" dirty="0" smtClean="0">
                <a:ea typeface="MS Mincho" pitchFamily="49" charset="-128"/>
              </a:rPr>
              <a:t>type if for all emotion tags </a:t>
            </a:r>
            <a:r>
              <a:rPr lang="en-US" sz="1800" dirty="0" err="1" smtClean="0">
                <a:ea typeface="MS Mincho" pitchFamily="49" charset="-128"/>
              </a:rPr>
              <a:t>i</a:t>
            </a:r>
            <a:r>
              <a:rPr lang="en-US" sz="1800" dirty="0" smtClean="0">
                <a:ea typeface="MS Mincho" pitchFamily="49" charset="-128"/>
              </a:rPr>
              <a:t>, </a:t>
            </a:r>
            <a:r>
              <a:rPr lang="en-US" sz="1800" b="1" i="1" dirty="0" err="1" smtClean="0">
                <a:ea typeface="MS Mincho" pitchFamily="49" charset="-128"/>
              </a:rPr>
              <a:t>SWSi</a:t>
            </a:r>
            <a:r>
              <a:rPr lang="en-US" sz="1800" b="1" i="1" dirty="0" smtClean="0">
                <a:ea typeface="MS Mincho" pitchFamily="49" charset="-128"/>
              </a:rPr>
              <a:t> </a:t>
            </a:r>
            <a:r>
              <a:rPr lang="en-US" sz="1800" dirty="0" smtClean="0">
                <a:ea typeface="MS Mincho" pitchFamily="49" charset="-128"/>
              </a:rPr>
              <a:t>produced zero (0) emotion score</a:t>
            </a:r>
          </a:p>
          <a:p>
            <a:pPr>
              <a:lnSpc>
                <a:spcPct val="90000"/>
              </a:lnSpc>
              <a:buClr>
                <a:schemeClr val="tx2"/>
              </a:buClr>
              <a:buSzPct val="70000"/>
              <a:buFont typeface="Wingdings" pitchFamily="2" charset="2"/>
              <a:buNone/>
              <a:defRPr/>
            </a:pPr>
            <a:endParaRPr lang="en-US" sz="1800" dirty="0" smtClean="0">
              <a:ea typeface="MS Mincho" pitchFamily="49" charset="-128"/>
            </a:endParaRPr>
          </a:p>
          <a:p>
            <a:pPr>
              <a:lnSpc>
                <a:spcPct val="90000"/>
              </a:lnSpc>
              <a:buClr>
                <a:schemeClr val="tx2"/>
              </a:buClr>
              <a:buSzPct val="70000"/>
              <a:buFont typeface="Wingdings" pitchFamily="2" charset="2"/>
              <a:buNone/>
              <a:defRPr/>
            </a:pPr>
            <a:r>
              <a:rPr lang="en-US" sz="1800" dirty="0" smtClean="0"/>
              <a:t>		-  Post-processing for handling negative words (Das and </a:t>
            </a:r>
            <a:r>
              <a:rPr lang="en-US" sz="1800" dirty="0" err="1" smtClean="0"/>
              <a:t>Bandyopadhyay</a:t>
            </a:r>
            <a:r>
              <a:rPr lang="en-US" sz="1800" dirty="0" smtClean="0"/>
              <a:t>, 2009) </a:t>
            </a:r>
          </a:p>
          <a:p>
            <a:pPr algn="just">
              <a:lnSpc>
                <a:spcPct val="90000"/>
              </a:lnSpc>
              <a:buClr>
                <a:schemeClr val="tx2"/>
              </a:buClr>
              <a:buSzPct val="70000"/>
              <a:buFont typeface="Wingdings" pitchFamily="2" charset="2"/>
              <a:buNone/>
              <a:defRPr/>
            </a:pPr>
            <a:endParaRPr lang="en-US" sz="1800" dirty="0" smtClean="0"/>
          </a:p>
          <a:p>
            <a:pPr algn="just">
              <a:spcBef>
                <a:spcPct val="50000"/>
              </a:spcBef>
              <a:buFont typeface="Wingdings" pitchFamily="2" charset="2"/>
              <a:buNone/>
              <a:defRPr/>
            </a:pPr>
            <a:endParaRPr lang="en-US" sz="1400" b="1" dirty="0" smtClean="0"/>
          </a:p>
          <a:p>
            <a:pPr marL="609600" indent="-609600" eaLnBrk="1" hangingPunct="1">
              <a:lnSpc>
                <a:spcPct val="90000"/>
              </a:lnSpc>
              <a:spcBef>
                <a:spcPts val="1200"/>
              </a:spcBef>
              <a:spcAft>
                <a:spcPts val="400"/>
              </a:spcAft>
              <a:defRPr/>
            </a:pPr>
            <a:endParaRPr lang="en-US" sz="2000" dirty="0" smtClean="0"/>
          </a:p>
        </p:txBody>
      </p:sp>
      <p:pic>
        <p:nvPicPr>
          <p:cNvPr id="47110"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Development in NLP</a:t>
            </a:r>
            <a:endParaRPr lang="en-US" dirty="0"/>
          </a:p>
        </p:txBody>
      </p:sp>
      <p:sp>
        <p:nvSpPr>
          <p:cNvPr id="3" name="Content Placeholder 2"/>
          <p:cNvSpPr>
            <a:spLocks noGrp="1"/>
          </p:cNvSpPr>
          <p:nvPr>
            <p:ph idx="1"/>
          </p:nvPr>
        </p:nvSpPr>
        <p:spPr/>
        <p:txBody>
          <a:bodyPr/>
          <a:lstStyle/>
          <a:p>
            <a:r>
              <a:rPr lang="en-US" dirty="0" smtClean="0"/>
              <a:t>National Projects (Consortium Mode)</a:t>
            </a:r>
          </a:p>
          <a:p>
            <a:pPr lvl="1"/>
            <a:r>
              <a:rPr lang="en-US" dirty="0" smtClean="0"/>
              <a:t>Cross Lingual Information Access</a:t>
            </a:r>
          </a:p>
          <a:p>
            <a:pPr lvl="2"/>
            <a:r>
              <a:rPr lang="en-US" dirty="0" smtClean="0"/>
              <a:t>Snippet and Summary Generation</a:t>
            </a:r>
          </a:p>
          <a:p>
            <a:pPr lvl="2"/>
            <a:r>
              <a:rPr lang="en-US" dirty="0" smtClean="0"/>
              <a:t>Snippet Translation</a:t>
            </a:r>
          </a:p>
          <a:p>
            <a:pPr lvl="1"/>
            <a:r>
              <a:rPr lang="en-US" dirty="0" smtClean="0"/>
              <a:t>English to Indian Languages Machine Translation Systems</a:t>
            </a:r>
          </a:p>
          <a:p>
            <a:pPr lvl="1"/>
            <a:r>
              <a:rPr lang="en-US" dirty="0" smtClean="0"/>
              <a:t>Indian Language to Indian Languages Machine Translation Systems</a:t>
            </a:r>
            <a:endParaRPr lang="en-US" dirty="0"/>
          </a:p>
        </p:txBody>
      </p:sp>
      <p:sp>
        <p:nvSpPr>
          <p:cNvPr id="4" name="Date Placeholder 3"/>
          <p:cNvSpPr>
            <a:spLocks noGrp="1"/>
          </p:cNvSpPr>
          <p:nvPr>
            <p:ph type="dt" sz="half" idx="10"/>
          </p:nvPr>
        </p:nvSpPr>
        <p:spPr/>
        <p:txBody>
          <a:bodyPr/>
          <a:lstStyle/>
          <a:p>
            <a:pPr>
              <a:defRPr/>
            </a:pPr>
            <a:fld id="{6DB4DA14-0AC5-4E05-965C-12308E4A9591}" type="datetime1">
              <a:rPr lang="en-US" smtClean="0"/>
              <a:pPr>
                <a:defRPr/>
              </a:pPr>
              <a:t>5/20/2011</a:t>
            </a:fld>
            <a:endParaRPr lang="en-US"/>
          </a:p>
        </p:txBody>
      </p:sp>
      <p:sp>
        <p:nvSpPr>
          <p:cNvPr id="5" name="Slide Number Placeholder 4"/>
          <p:cNvSpPr>
            <a:spLocks noGrp="1"/>
          </p:cNvSpPr>
          <p:nvPr>
            <p:ph type="sldNum" sz="quarter" idx="12"/>
          </p:nvPr>
        </p:nvSpPr>
        <p:spPr/>
        <p:txBody>
          <a:bodyPr/>
          <a:lstStyle/>
          <a:p>
            <a:pPr>
              <a:defRPr/>
            </a:pPr>
            <a:fld id="{D5311F40-7EA4-47E3-8A15-6C553880E2F9}"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p>
            <a:fld id="{BDFBC764-A76B-46BC-8723-075A5409B87C}" type="datetime1">
              <a:rPr lang="en-US" smtClean="0"/>
              <a:pPr/>
              <a:t>5/20/2011</a:t>
            </a:fld>
            <a:endParaRPr lang="en-US" smtClean="0"/>
          </a:p>
        </p:txBody>
      </p:sp>
      <p:sp>
        <p:nvSpPr>
          <p:cNvPr id="48131" name="Slide Number Placeholder 5"/>
          <p:cNvSpPr>
            <a:spLocks noGrp="1"/>
          </p:cNvSpPr>
          <p:nvPr>
            <p:ph type="sldNum" sz="quarter" idx="12"/>
          </p:nvPr>
        </p:nvSpPr>
        <p:spPr>
          <a:noFill/>
        </p:spPr>
        <p:txBody>
          <a:bodyPr/>
          <a:lstStyle/>
          <a:p>
            <a:fld id="{493B589D-2092-42FA-B4DC-B6750E4E3518}" type="slidenum">
              <a:rPr lang="en-US" smtClean="0"/>
              <a:pPr/>
              <a:t>50</a:t>
            </a:fld>
            <a:endParaRPr lang="en-US" smtClean="0"/>
          </a:p>
        </p:txBody>
      </p:sp>
      <p:sp>
        <p:nvSpPr>
          <p:cNvPr id="48132"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Document Level Tagging (1/2) </a:t>
            </a:r>
            <a:endParaRPr lang="en-US" sz="3200" b="1" smtClean="0">
              <a:solidFill>
                <a:srgbClr val="660066"/>
              </a:solidFill>
            </a:endParaRPr>
          </a:p>
        </p:txBody>
      </p:sp>
      <p:sp>
        <p:nvSpPr>
          <p:cNvPr id="12293" name="Rectangle 3"/>
          <p:cNvSpPr>
            <a:spLocks noGrp="1" noChangeArrowheads="1"/>
          </p:cNvSpPr>
          <p:nvPr>
            <p:ph type="body" idx="1"/>
          </p:nvPr>
        </p:nvSpPr>
        <p:spPr>
          <a:xfrm>
            <a:off x="609600" y="2057400"/>
            <a:ext cx="8334375" cy="4419600"/>
          </a:xfrm>
        </p:spPr>
        <p:txBody>
          <a:bodyPr/>
          <a:lstStyle/>
          <a:p>
            <a:pPr marL="609600" indent="-609600" eaLnBrk="1" hangingPunct="1">
              <a:lnSpc>
                <a:spcPct val="90000"/>
              </a:lnSpc>
              <a:spcBef>
                <a:spcPts val="1200"/>
              </a:spcBef>
              <a:spcAft>
                <a:spcPts val="400"/>
              </a:spcAft>
              <a:defRPr/>
            </a:pPr>
            <a:r>
              <a:rPr lang="en-US" sz="2400" dirty="0" smtClean="0"/>
              <a:t>Heuristic features</a:t>
            </a:r>
          </a:p>
          <a:p>
            <a:pPr algn="just">
              <a:buFont typeface="Wingdings" pitchFamily="2" charset="2"/>
              <a:buNone/>
              <a:defRPr/>
            </a:pPr>
            <a:r>
              <a:rPr lang="en-US" sz="2800" dirty="0" smtClean="0"/>
              <a:t>		</a:t>
            </a:r>
            <a:r>
              <a:rPr lang="en-US" sz="1600" dirty="0" smtClean="0"/>
              <a:t>- Emotion tags of the title sentence </a:t>
            </a:r>
            <a:endParaRPr lang="en-IN" sz="1600" dirty="0" smtClean="0"/>
          </a:p>
          <a:p>
            <a:pPr algn="just">
              <a:buFont typeface="Wingdings" pitchFamily="2" charset="2"/>
              <a:buNone/>
              <a:defRPr/>
            </a:pPr>
            <a:r>
              <a:rPr lang="en-US" sz="1600" dirty="0" smtClean="0"/>
              <a:t>		- Emotion tags of the end sentence of a topic </a:t>
            </a:r>
            <a:endParaRPr lang="en-IN" sz="1600" dirty="0" smtClean="0"/>
          </a:p>
          <a:p>
            <a:pPr algn="just">
              <a:buFont typeface="Wingdings" pitchFamily="2" charset="2"/>
              <a:buNone/>
              <a:defRPr/>
            </a:pPr>
            <a:r>
              <a:rPr lang="en-US" sz="1600" dirty="0" smtClean="0"/>
              <a:t>		- Emotion tags assigned to an overall topic </a:t>
            </a:r>
            <a:endParaRPr lang="en-IN" sz="1600" dirty="0" smtClean="0"/>
          </a:p>
          <a:p>
            <a:pPr algn="just">
              <a:buFont typeface="Wingdings" pitchFamily="2" charset="2"/>
              <a:buNone/>
              <a:defRPr/>
            </a:pPr>
            <a:r>
              <a:rPr lang="en-US" sz="1600" dirty="0" smtClean="0"/>
              <a:t>		- Emotion tags for user comment portions of a document </a:t>
            </a:r>
            <a:endParaRPr lang="en-IN" sz="1600" dirty="0" smtClean="0"/>
          </a:p>
          <a:p>
            <a:pPr algn="just">
              <a:buFont typeface="Wingdings" pitchFamily="2" charset="2"/>
              <a:buNone/>
              <a:defRPr/>
            </a:pPr>
            <a:r>
              <a:rPr lang="en-US" sz="1600" dirty="0" smtClean="0"/>
              <a:t>		- Most frequent emotion tags identified from the document </a:t>
            </a:r>
            <a:endParaRPr lang="en-IN" sz="1600" dirty="0" smtClean="0"/>
          </a:p>
          <a:p>
            <a:pPr algn="just">
              <a:buFont typeface="Wingdings" pitchFamily="2" charset="2"/>
              <a:buNone/>
              <a:defRPr/>
            </a:pPr>
            <a:r>
              <a:rPr lang="en-US" sz="1600" dirty="0" smtClean="0"/>
              <a:t>		- Identical emotions that appear in the longest series of tagged sentences  (Yang et al., 2007)</a:t>
            </a:r>
            <a:endParaRPr lang="en-IN" sz="1600" dirty="0" smtClean="0"/>
          </a:p>
          <a:p>
            <a:pPr algn="just">
              <a:buFont typeface="Wingdings" pitchFamily="2" charset="2"/>
              <a:buNone/>
              <a:defRPr/>
            </a:pPr>
            <a:r>
              <a:rPr lang="en-US" sz="1600" dirty="0" smtClean="0"/>
              <a:t>		- Emotion tags of the largest section among all of the user comments’ sections </a:t>
            </a:r>
            <a:endParaRPr lang="en-IN" sz="1600" dirty="0" smtClean="0"/>
          </a:p>
          <a:p>
            <a:pPr marL="609600" indent="-609600" eaLnBrk="1" hangingPunct="1">
              <a:lnSpc>
                <a:spcPct val="90000"/>
              </a:lnSpc>
              <a:spcBef>
                <a:spcPts val="1200"/>
              </a:spcBef>
              <a:spcAft>
                <a:spcPts val="400"/>
              </a:spcAft>
              <a:buFont typeface="Wingdings" pitchFamily="2" charset="2"/>
              <a:buNone/>
              <a:defRPr/>
            </a:pPr>
            <a:endParaRPr lang="en-US" sz="2800" dirty="0" smtClean="0"/>
          </a:p>
        </p:txBody>
      </p:sp>
      <p:pic>
        <p:nvPicPr>
          <p:cNvPr id="48134"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pic>
        <p:nvPicPr>
          <p:cNvPr id="48135" name="Picture 7"/>
          <p:cNvPicPr>
            <a:picLocks noChangeAspect="1" noChangeArrowheads="1"/>
          </p:cNvPicPr>
          <p:nvPr/>
        </p:nvPicPr>
        <p:blipFill>
          <a:blip r:embed="rId3" cstate="print"/>
          <a:srcRect/>
          <a:stretch>
            <a:fillRect/>
          </a:stretch>
        </p:blipFill>
        <p:spPr bwMode="auto">
          <a:xfrm>
            <a:off x="3200400" y="5029200"/>
            <a:ext cx="3276600" cy="1447800"/>
          </a:xfrm>
          <a:prstGeom prst="rect">
            <a:avLst/>
          </a:prstGeom>
          <a:noFill/>
          <a:ln w="9525">
            <a:noFill/>
            <a:miter lim="800000"/>
            <a:headEnd/>
            <a:tailEnd/>
          </a:ln>
        </p:spPr>
      </p:pic>
      <p:sp>
        <p:nvSpPr>
          <p:cNvPr id="9" name="AutoShape 6"/>
          <p:cNvSpPr>
            <a:spLocks noChangeArrowheads="1"/>
          </p:cNvSpPr>
          <p:nvPr/>
        </p:nvSpPr>
        <p:spPr bwMode="auto">
          <a:xfrm>
            <a:off x="7391400" y="5257800"/>
            <a:ext cx="1447800" cy="990600"/>
          </a:xfrm>
          <a:prstGeom prst="wedgeRoundRectCallout">
            <a:avLst>
              <a:gd name="adj1" fmla="val -110323"/>
              <a:gd name="adj2" fmla="val -12578"/>
              <a:gd name="adj3" fmla="val 16667"/>
            </a:avLst>
          </a:prstGeom>
          <a:solidFill>
            <a:schemeClr val="accent1"/>
          </a:solidFill>
          <a:ln w="9525">
            <a:solidFill>
              <a:schemeClr val="tx1"/>
            </a:solidFill>
            <a:miter lim="800000"/>
            <a:headEnd/>
            <a:tailEnd/>
          </a:ln>
        </p:spPr>
        <p:txBody>
          <a:bodyPr/>
          <a:lstStyle/>
          <a:p>
            <a:pPr>
              <a:defRPr/>
            </a:pPr>
            <a:r>
              <a:rPr lang="en-US" sz="1400" b="1" dirty="0">
                <a:solidFill>
                  <a:schemeClr val="bg2">
                    <a:lumMod val="10000"/>
                  </a:schemeClr>
                </a:solidFill>
              </a:rPr>
              <a:t>General Structure of a Bengali blog document</a:t>
            </a:r>
            <a:endParaRPr lang="en-IN" sz="1400" b="1"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fld id="{939C44F7-933F-401A-B9CE-7B08D1C829A4}" type="datetime1">
              <a:rPr lang="en-US" smtClean="0"/>
              <a:pPr/>
              <a:t>5/20/2011</a:t>
            </a:fld>
            <a:endParaRPr lang="en-US" smtClean="0"/>
          </a:p>
        </p:txBody>
      </p:sp>
      <p:sp>
        <p:nvSpPr>
          <p:cNvPr id="49155" name="Slide Number Placeholder 5"/>
          <p:cNvSpPr>
            <a:spLocks noGrp="1"/>
          </p:cNvSpPr>
          <p:nvPr>
            <p:ph type="sldNum" sz="quarter" idx="12"/>
          </p:nvPr>
        </p:nvSpPr>
        <p:spPr>
          <a:noFill/>
        </p:spPr>
        <p:txBody>
          <a:bodyPr/>
          <a:lstStyle/>
          <a:p>
            <a:fld id="{13515F7A-6D55-48FA-85AB-7DCC11135517}" type="slidenum">
              <a:rPr lang="en-US" smtClean="0"/>
              <a:pPr/>
              <a:t>51</a:t>
            </a:fld>
            <a:endParaRPr lang="en-US" smtClean="0"/>
          </a:p>
        </p:txBody>
      </p:sp>
      <p:sp>
        <p:nvSpPr>
          <p:cNvPr id="49156"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Document Level Tagging (2/2) </a:t>
            </a:r>
            <a:endParaRPr lang="en-US" sz="3200" b="1" smtClean="0">
              <a:solidFill>
                <a:srgbClr val="660066"/>
              </a:solidFill>
            </a:endParaRPr>
          </a:p>
        </p:txBody>
      </p:sp>
      <p:sp>
        <p:nvSpPr>
          <p:cNvPr id="49157" name="Rectangle 3"/>
          <p:cNvSpPr>
            <a:spLocks noGrp="1" noChangeArrowheads="1"/>
          </p:cNvSpPr>
          <p:nvPr>
            <p:ph type="body" idx="1"/>
          </p:nvPr>
        </p:nvSpPr>
        <p:spPr>
          <a:xfrm>
            <a:off x="809625" y="2057400"/>
            <a:ext cx="8105775" cy="4419600"/>
          </a:xfrm>
        </p:spPr>
        <p:txBody>
          <a:bodyPr/>
          <a:lstStyle/>
          <a:p>
            <a:pPr marL="609600" indent="-609600" eaLnBrk="1" hangingPunct="1">
              <a:lnSpc>
                <a:spcPct val="90000"/>
              </a:lnSpc>
              <a:spcBef>
                <a:spcPts val="1200"/>
              </a:spcBef>
              <a:spcAft>
                <a:spcPts val="400"/>
              </a:spcAft>
            </a:pPr>
            <a:r>
              <a:rPr lang="en-US" sz="1800" dirty="0" smtClean="0"/>
              <a:t>Document level </a:t>
            </a:r>
            <a:r>
              <a:rPr lang="en-US" sz="1800" i="1" dirty="0" err="1" smtClean="0"/>
              <a:t>Emotion_Weight_Score</a:t>
            </a:r>
            <a:r>
              <a:rPr lang="en-US" sz="1800" dirty="0" smtClean="0"/>
              <a:t> (EWS) for a particular emotion type</a:t>
            </a:r>
          </a:p>
          <a:p>
            <a:pPr marL="609600" indent="-609600" eaLnBrk="1" hangingPunct="1">
              <a:lnSpc>
                <a:spcPct val="90000"/>
              </a:lnSpc>
              <a:spcBef>
                <a:spcPts val="1200"/>
              </a:spcBef>
              <a:spcAft>
                <a:spcPts val="400"/>
              </a:spcAft>
              <a:buFont typeface="Wingdings" pitchFamily="2" charset="2"/>
              <a:buNone/>
            </a:pPr>
            <a:r>
              <a:rPr lang="en-US" sz="1800" i="1" dirty="0" smtClean="0"/>
              <a:t>	</a:t>
            </a:r>
            <a:r>
              <a:rPr lang="en-US" sz="1800" dirty="0" smtClean="0"/>
              <a:t>-  </a:t>
            </a:r>
            <a:r>
              <a:rPr lang="en-US" sz="1800" dirty="0" err="1" smtClean="0"/>
              <a:t>EWS</a:t>
            </a:r>
            <a:r>
              <a:rPr lang="en-US" sz="1800" i="1" dirty="0" err="1" smtClean="0"/>
              <a:t>i</a:t>
            </a:r>
            <a:r>
              <a:rPr lang="en-US" sz="1800" dirty="0" smtClean="0"/>
              <a:t> = ∑ </a:t>
            </a:r>
            <a:r>
              <a:rPr lang="en-US" sz="1800" dirty="0" err="1" smtClean="0"/>
              <a:t>SWS</a:t>
            </a:r>
            <a:r>
              <a:rPr lang="en-US" sz="1800" i="1" dirty="0" err="1" smtClean="0"/>
              <a:t>i</a:t>
            </a:r>
            <a:r>
              <a:rPr lang="en-US" sz="1800" dirty="0" smtClean="0"/>
              <a:t>, where </a:t>
            </a:r>
            <a:r>
              <a:rPr lang="en-US" sz="1800" dirty="0" err="1" smtClean="0"/>
              <a:t>SWS</a:t>
            </a:r>
            <a:r>
              <a:rPr lang="en-US" sz="1800" i="1" dirty="0" err="1" smtClean="0"/>
              <a:t>i</a:t>
            </a:r>
            <a:r>
              <a:rPr lang="en-US" sz="1800" dirty="0" smtClean="0"/>
              <a:t> is the sentence level </a:t>
            </a:r>
            <a:r>
              <a:rPr lang="en-US" sz="1800" i="1" dirty="0" err="1" smtClean="0"/>
              <a:t>Sense_Weight_Score</a:t>
            </a:r>
            <a:r>
              <a:rPr lang="en-US" sz="1800" dirty="0" smtClean="0"/>
              <a:t> (SWS) for the emotion tag </a:t>
            </a:r>
            <a:r>
              <a:rPr lang="en-US" sz="1800" i="1" dirty="0" err="1" smtClean="0"/>
              <a:t>i</a:t>
            </a:r>
            <a:r>
              <a:rPr lang="en-US" sz="1800" dirty="0" smtClean="0"/>
              <a:t> in the document. </a:t>
            </a:r>
          </a:p>
          <a:p>
            <a:pPr marL="609600" indent="-609600" eaLnBrk="1" hangingPunct="1">
              <a:lnSpc>
                <a:spcPct val="90000"/>
              </a:lnSpc>
              <a:spcBef>
                <a:spcPts val="1200"/>
              </a:spcBef>
              <a:spcAft>
                <a:spcPts val="400"/>
              </a:spcAft>
            </a:pPr>
            <a:r>
              <a:rPr lang="en-US" sz="1800" dirty="0" smtClean="0"/>
              <a:t>Assign </a:t>
            </a:r>
            <a:r>
              <a:rPr lang="en-US" sz="1800" i="1" dirty="0" err="1" smtClean="0"/>
              <a:t>Emotion_Weight_Scores</a:t>
            </a:r>
            <a:r>
              <a:rPr lang="en-US" sz="1800" dirty="0" smtClean="0"/>
              <a:t> (EWS) to each document for each of the six emotion types. </a:t>
            </a:r>
          </a:p>
          <a:p>
            <a:pPr marL="609600" indent="-609600" eaLnBrk="1" hangingPunct="1">
              <a:lnSpc>
                <a:spcPct val="90000"/>
              </a:lnSpc>
              <a:spcBef>
                <a:spcPts val="1200"/>
              </a:spcBef>
              <a:spcAft>
                <a:spcPts val="400"/>
              </a:spcAft>
            </a:pPr>
            <a:r>
              <a:rPr lang="en-US" sz="1800" dirty="0" smtClean="0"/>
              <a:t>Document emotion tags </a:t>
            </a:r>
            <a:r>
              <a:rPr lang="en-US" sz="1800" dirty="0" err="1" smtClean="0"/>
              <a:t>DET</a:t>
            </a:r>
            <a:r>
              <a:rPr lang="en-US" sz="1800" i="1" dirty="0" err="1" smtClean="0"/>
              <a:t>i</a:t>
            </a:r>
            <a:r>
              <a:rPr lang="en-US" sz="1800" dirty="0" smtClean="0"/>
              <a:t> and </a:t>
            </a:r>
            <a:r>
              <a:rPr lang="en-US" sz="1800" dirty="0" err="1" smtClean="0"/>
              <a:t>DET</a:t>
            </a:r>
            <a:r>
              <a:rPr lang="en-US" sz="1800" i="1" dirty="0" err="1" smtClean="0"/>
              <a:t>j</a:t>
            </a:r>
            <a:r>
              <a:rPr lang="en-US" sz="1800" dirty="0" smtClean="0"/>
              <a:t>, for which </a:t>
            </a:r>
            <a:r>
              <a:rPr lang="en-US" sz="1800" dirty="0" err="1" smtClean="0"/>
              <a:t>EWS</a:t>
            </a:r>
            <a:r>
              <a:rPr lang="en-US" sz="1800" i="1" dirty="0" err="1" smtClean="0"/>
              <a:t>i</a:t>
            </a:r>
            <a:r>
              <a:rPr lang="en-US" sz="1800" dirty="0" smtClean="0"/>
              <a:t> is the highest and </a:t>
            </a:r>
            <a:r>
              <a:rPr lang="en-US" sz="1800" dirty="0" err="1" smtClean="0"/>
              <a:t>EWS</a:t>
            </a:r>
            <a:r>
              <a:rPr lang="en-US" sz="1800" i="1" dirty="0" err="1" smtClean="0"/>
              <a:t>j</a:t>
            </a:r>
            <a:r>
              <a:rPr lang="en-US" sz="1800" dirty="0" smtClean="0"/>
              <a:t> is the second highest </a:t>
            </a:r>
            <a:r>
              <a:rPr lang="en-US" sz="1800" i="1" dirty="0" err="1" smtClean="0"/>
              <a:t>Emotion_Weight_Score</a:t>
            </a:r>
            <a:endParaRPr lang="en-US" sz="1800" dirty="0" smtClean="0"/>
          </a:p>
          <a:p>
            <a:pPr marL="609600" indent="-609600" eaLnBrk="1" hangingPunct="1">
              <a:lnSpc>
                <a:spcPct val="90000"/>
              </a:lnSpc>
              <a:spcBef>
                <a:spcPts val="1200"/>
              </a:spcBef>
              <a:spcAft>
                <a:spcPts val="400"/>
              </a:spcAft>
              <a:buFont typeface="Wingdings" pitchFamily="2" charset="2"/>
              <a:buNone/>
            </a:pPr>
            <a:r>
              <a:rPr lang="en-US" sz="1800" dirty="0" smtClean="0"/>
              <a:t>	- </a:t>
            </a:r>
            <a:r>
              <a:rPr lang="en-US" sz="1800" dirty="0" err="1" smtClean="0"/>
              <a:t>DET</a:t>
            </a:r>
            <a:r>
              <a:rPr lang="en-US" sz="1800" i="1" dirty="0" err="1" smtClean="0"/>
              <a:t>i</a:t>
            </a:r>
            <a:r>
              <a:rPr lang="en-US" sz="1800" dirty="0" smtClean="0"/>
              <a:t> = [Max </a:t>
            </a:r>
            <a:r>
              <a:rPr lang="en-US" sz="1800" i="1" dirty="0" err="1" smtClean="0"/>
              <a:t>i</a:t>
            </a:r>
            <a:r>
              <a:rPr lang="en-US" sz="1800" dirty="0" smtClean="0"/>
              <a:t>=1 to 6(</a:t>
            </a:r>
            <a:r>
              <a:rPr lang="en-US" sz="1800" dirty="0" err="1" smtClean="0"/>
              <a:t>EWS</a:t>
            </a:r>
            <a:r>
              <a:rPr lang="en-US" sz="1800" i="1" dirty="0" err="1" smtClean="0"/>
              <a:t>i</a:t>
            </a:r>
            <a:r>
              <a:rPr lang="en-US" sz="1800" dirty="0" smtClean="0"/>
              <a:t>)] and </a:t>
            </a:r>
            <a:r>
              <a:rPr lang="en-US" sz="1800" dirty="0" err="1" smtClean="0"/>
              <a:t>DET</a:t>
            </a:r>
            <a:r>
              <a:rPr lang="en-US" sz="1800" i="1" dirty="0" err="1" smtClean="0"/>
              <a:t>j</a:t>
            </a:r>
            <a:r>
              <a:rPr lang="en-US" sz="1800" dirty="0" smtClean="0"/>
              <a:t> = [Max </a:t>
            </a:r>
            <a:r>
              <a:rPr lang="en-US" sz="1800" i="1" dirty="0" smtClean="0"/>
              <a:t>j</a:t>
            </a:r>
            <a:r>
              <a:rPr lang="en-US" sz="1800" dirty="0" smtClean="0"/>
              <a:t>=1 to 6 &amp;&amp; </a:t>
            </a:r>
            <a:r>
              <a:rPr lang="en-US" sz="1800" i="1" dirty="0" smtClean="0"/>
              <a:t>j</a:t>
            </a:r>
            <a:r>
              <a:rPr lang="en-US" sz="1800" dirty="0" smtClean="0"/>
              <a:t> ≠ </a:t>
            </a:r>
            <a:r>
              <a:rPr lang="en-US" sz="1800" i="1" dirty="0" err="1" smtClean="0"/>
              <a:t>i</a:t>
            </a:r>
            <a:r>
              <a:rPr lang="en-US" sz="1800" dirty="0" smtClean="0"/>
              <a:t> (</a:t>
            </a:r>
            <a:r>
              <a:rPr lang="en-US" sz="1800" dirty="0" err="1" smtClean="0"/>
              <a:t>EWS</a:t>
            </a:r>
            <a:r>
              <a:rPr lang="en-US" sz="1800" i="1" dirty="0" err="1" smtClean="0"/>
              <a:t>j</a:t>
            </a:r>
            <a:r>
              <a:rPr lang="en-US" sz="1800" dirty="0" smtClean="0"/>
              <a:t>)]. </a:t>
            </a:r>
          </a:p>
          <a:p>
            <a:pPr marL="609600" indent="-609600" eaLnBrk="1" hangingPunct="1">
              <a:lnSpc>
                <a:spcPct val="90000"/>
              </a:lnSpc>
              <a:spcBef>
                <a:spcPts val="1200"/>
              </a:spcBef>
              <a:spcAft>
                <a:spcPts val="400"/>
              </a:spcAft>
            </a:pPr>
            <a:r>
              <a:rPr lang="en-US" sz="1800" dirty="0" smtClean="0"/>
              <a:t>Heuristic features and their combinations have been  considered during word level tagging</a:t>
            </a:r>
          </a:p>
        </p:txBody>
      </p:sp>
      <p:pic>
        <p:nvPicPr>
          <p:cNvPr id="49158"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fld id="{CD91C062-D4B7-4A76-81BA-D768B9F6720E}" type="datetime1">
              <a:rPr lang="en-US" smtClean="0"/>
              <a:pPr/>
              <a:t>5/20/2011</a:t>
            </a:fld>
            <a:endParaRPr lang="en-US" smtClean="0"/>
          </a:p>
        </p:txBody>
      </p:sp>
      <p:sp>
        <p:nvSpPr>
          <p:cNvPr id="50179" name="Slide Number Placeholder 5"/>
          <p:cNvSpPr>
            <a:spLocks noGrp="1"/>
          </p:cNvSpPr>
          <p:nvPr>
            <p:ph type="sldNum" sz="quarter" idx="12"/>
          </p:nvPr>
        </p:nvSpPr>
        <p:spPr>
          <a:noFill/>
        </p:spPr>
        <p:txBody>
          <a:bodyPr/>
          <a:lstStyle/>
          <a:p>
            <a:fld id="{A26C6523-ABCD-4201-AA68-703B35B3B637}" type="slidenum">
              <a:rPr lang="en-US" smtClean="0"/>
              <a:pPr/>
              <a:t>52</a:t>
            </a:fld>
            <a:endParaRPr lang="en-US" smtClean="0"/>
          </a:p>
        </p:txBody>
      </p:sp>
      <p:sp>
        <p:nvSpPr>
          <p:cNvPr id="50180" name="Rectangle 2"/>
          <p:cNvSpPr>
            <a:spLocks noGrp="1" noChangeArrowheads="1"/>
          </p:cNvSpPr>
          <p:nvPr>
            <p:ph type="title"/>
          </p:nvPr>
        </p:nvSpPr>
        <p:spPr>
          <a:xfrm>
            <a:off x="1371600" y="457200"/>
            <a:ext cx="6705600" cy="1371600"/>
          </a:xfrm>
        </p:spPr>
        <p:txBody>
          <a:bodyPr/>
          <a:lstStyle/>
          <a:p>
            <a:pPr algn="l" eaLnBrk="1" hangingPunct="1"/>
            <a:r>
              <a:rPr lang="en-US" sz="3200" smtClean="0">
                <a:solidFill>
                  <a:srgbClr val="660066"/>
                </a:solidFill>
              </a:rPr>
              <a:t>Evaluative Expression</a:t>
            </a:r>
            <a:r>
              <a:rPr lang="en-US" altLang="ja-JP" sz="3200" smtClean="0">
                <a:solidFill>
                  <a:srgbClr val="660066"/>
                </a:solidFill>
                <a:ea typeface="MS PGothic" pitchFamily="34" charset="-128"/>
              </a:rPr>
              <a:t>s  (word/phrase/sentence/document level)</a:t>
            </a:r>
            <a:endParaRPr lang="en-US" sz="3200" smtClean="0">
              <a:solidFill>
                <a:srgbClr val="660066"/>
              </a:solidFill>
            </a:endParaRPr>
          </a:p>
        </p:txBody>
      </p:sp>
      <p:sp>
        <p:nvSpPr>
          <p:cNvPr id="50181" name="Rectangle 3"/>
          <p:cNvSpPr>
            <a:spLocks noGrp="1" noChangeArrowheads="1"/>
          </p:cNvSpPr>
          <p:nvPr>
            <p:ph type="body" idx="1"/>
          </p:nvPr>
        </p:nvSpPr>
        <p:spPr>
          <a:xfrm>
            <a:off x="809625" y="2214563"/>
            <a:ext cx="8105775" cy="3881437"/>
          </a:xfrm>
        </p:spPr>
        <p:txBody>
          <a:bodyPr/>
          <a:lstStyle/>
          <a:p>
            <a:pPr marL="609600" indent="-609600" eaLnBrk="1" hangingPunct="1">
              <a:spcBef>
                <a:spcPts val="1200"/>
              </a:spcBef>
              <a:spcAft>
                <a:spcPts val="400"/>
              </a:spcAft>
            </a:pPr>
            <a:r>
              <a:rPr lang="en-US" sz="2000" b="1" dirty="0" smtClean="0"/>
              <a:t>Publications  (Journal )</a:t>
            </a:r>
          </a:p>
          <a:p>
            <a:pPr marL="609600" indent="-609600" eaLnBrk="1" hangingPunct="1">
              <a:buFont typeface="Wingdings" pitchFamily="2" charset="2"/>
              <a:buNone/>
            </a:pPr>
            <a:r>
              <a:rPr lang="en-US" sz="2400" b="1" dirty="0" smtClean="0"/>
              <a:t>	</a:t>
            </a:r>
            <a:r>
              <a:rPr lang="en-US" sz="1600" b="1" dirty="0" smtClean="0"/>
              <a:t>     -  </a:t>
            </a:r>
            <a:r>
              <a:rPr lang="en-US" sz="1600" dirty="0" smtClean="0"/>
              <a:t>D.Das and </a:t>
            </a:r>
            <a:r>
              <a:rPr lang="en-US" sz="1600" dirty="0" err="1" smtClean="0"/>
              <a:t>S.Bandyopadhyay</a:t>
            </a:r>
            <a:r>
              <a:rPr lang="en-US" sz="1600" dirty="0" smtClean="0"/>
              <a:t>. 2010. Sentence Level Emotion Tagging on Blog and News Corpora, </a:t>
            </a:r>
            <a:r>
              <a:rPr lang="en-US" sz="1600" i="1" dirty="0" smtClean="0"/>
              <a:t>Journal of Intelligent System</a:t>
            </a:r>
            <a:r>
              <a:rPr lang="en-US" sz="1600" dirty="0" smtClean="0"/>
              <a:t> </a:t>
            </a:r>
            <a:r>
              <a:rPr lang="en-US" sz="1600" b="1" dirty="0" smtClean="0"/>
              <a:t>(JIS)</a:t>
            </a:r>
            <a:r>
              <a:rPr lang="en-US" sz="1600" dirty="0" smtClean="0"/>
              <a:t>, vol. 19(2). pp. 125-142.</a:t>
            </a:r>
          </a:p>
          <a:p>
            <a:pPr marL="609600" indent="-609600" eaLnBrk="1" hangingPunct="1">
              <a:buFont typeface="Wingdings" pitchFamily="2" charset="2"/>
              <a:buNone/>
            </a:pPr>
            <a:endParaRPr lang="en-US" sz="1600" dirty="0" smtClean="0"/>
          </a:p>
          <a:p>
            <a:pPr marL="609600" indent="-609600" eaLnBrk="1" hangingPunct="1">
              <a:lnSpc>
                <a:spcPct val="80000"/>
              </a:lnSpc>
              <a:buFont typeface="Wingdings" pitchFamily="2" charset="2"/>
              <a:buNone/>
            </a:pPr>
            <a:r>
              <a:rPr lang="en-US" sz="2000" b="1" dirty="0" smtClean="0"/>
              <a:t>	(Conference)</a:t>
            </a:r>
          </a:p>
          <a:p>
            <a:pPr marL="609600" indent="-609600" algn="just" eaLnBrk="1" hangingPunct="1">
              <a:lnSpc>
                <a:spcPct val="80000"/>
              </a:lnSpc>
              <a:buFont typeface="Wingdings" pitchFamily="2" charset="2"/>
              <a:buNone/>
            </a:pPr>
            <a:r>
              <a:rPr lang="en-US" sz="1800" b="1" dirty="0" smtClean="0"/>
              <a:t>	</a:t>
            </a:r>
            <a:r>
              <a:rPr lang="en-US" sz="2000" b="1" dirty="0" smtClean="0"/>
              <a:t>	</a:t>
            </a:r>
            <a:r>
              <a:rPr lang="en-US" sz="1600" b="1" dirty="0" smtClean="0"/>
              <a:t>-  </a:t>
            </a:r>
            <a:r>
              <a:rPr lang="en-US" sz="1600" dirty="0" smtClean="0"/>
              <a:t>D.Das and </a:t>
            </a:r>
            <a:r>
              <a:rPr lang="en-US" sz="1600" dirty="0" err="1" smtClean="0"/>
              <a:t>S.Bandyopadhyay</a:t>
            </a:r>
            <a:r>
              <a:rPr lang="en-US" sz="1600" dirty="0" smtClean="0"/>
              <a:t>. 2009. Word to Sentence Level Emotion Tagging for Bengali Blogs.</a:t>
            </a:r>
            <a:r>
              <a:rPr lang="en-US" sz="1600" i="1" dirty="0" smtClean="0"/>
              <a:t> Joint conference of the 47th Annual Meeting of the Association for Computational Linguistics and the 4th International Joint Conference on Natural Language Processing of the Asian Federation of Natural Language Processing </a:t>
            </a:r>
            <a:r>
              <a:rPr lang="en-US" sz="1600" b="1" i="1" dirty="0" smtClean="0"/>
              <a:t>(ACL-IJCNLP-2009</a:t>
            </a:r>
            <a:r>
              <a:rPr lang="en-US" sz="1600" i="1" dirty="0" smtClean="0"/>
              <a:t>), In the proceedings of short paper, </a:t>
            </a:r>
            <a:r>
              <a:rPr lang="en-US" sz="1600" dirty="0" smtClean="0"/>
              <a:t>pp.149-152, </a:t>
            </a:r>
            <a:r>
              <a:rPr lang="en-US" sz="1600" dirty="0" err="1" smtClean="0"/>
              <a:t>Suntec</a:t>
            </a:r>
            <a:r>
              <a:rPr lang="en-US" sz="1600" dirty="0" smtClean="0"/>
              <a:t>, Singapore. </a:t>
            </a:r>
          </a:p>
          <a:p>
            <a:pPr marL="609600" indent="-609600" algn="just" eaLnBrk="1" hangingPunct="1">
              <a:lnSpc>
                <a:spcPct val="80000"/>
              </a:lnSpc>
              <a:buFont typeface="Wingdings" pitchFamily="2" charset="2"/>
              <a:buNone/>
            </a:pPr>
            <a:endParaRPr lang="en-US" sz="1600" dirty="0" smtClean="0"/>
          </a:p>
          <a:p>
            <a:pPr marL="609600" indent="-609600" algn="just" eaLnBrk="1" hangingPunct="1">
              <a:lnSpc>
                <a:spcPct val="80000"/>
              </a:lnSpc>
              <a:buFont typeface="Wingdings" pitchFamily="2" charset="2"/>
              <a:buNone/>
            </a:pPr>
            <a:r>
              <a:rPr lang="en-US" sz="1600" dirty="0" smtClean="0"/>
              <a:t>	    </a:t>
            </a:r>
            <a:r>
              <a:rPr lang="en-US" sz="1600" b="1" dirty="0" smtClean="0"/>
              <a:t>-</a:t>
            </a:r>
            <a:r>
              <a:rPr lang="en-US" sz="1600" dirty="0" smtClean="0"/>
              <a:t>   D.Das and </a:t>
            </a:r>
            <a:r>
              <a:rPr lang="en-US" sz="1600" dirty="0" err="1" smtClean="0"/>
              <a:t>S.Bandyopadhyay</a:t>
            </a:r>
            <a:r>
              <a:rPr lang="en-US" sz="1600" dirty="0" smtClean="0"/>
              <a:t>. 2009. Sentence Level Emotion Tagging. </a:t>
            </a:r>
            <a:r>
              <a:rPr lang="en-US" sz="1600" i="1" dirty="0" smtClean="0"/>
              <a:t>2009 International Conference on Affective Computing &amp; Intelligent Interaction </a:t>
            </a:r>
            <a:r>
              <a:rPr lang="en-US" sz="1600" b="1" i="1" dirty="0" smtClean="0"/>
              <a:t>(ACII-2009)</a:t>
            </a:r>
            <a:r>
              <a:rPr lang="en-US" sz="1600" i="1" dirty="0" smtClean="0"/>
              <a:t>. </a:t>
            </a:r>
            <a:r>
              <a:rPr lang="en-US" sz="1600" dirty="0" smtClean="0"/>
              <a:t>DOI:10.1109/ACII.2009.5349598, pp. 375-380, Amsterdam, Netherlands</a:t>
            </a:r>
            <a:r>
              <a:rPr lang="en-US" sz="1600" i="1" dirty="0" smtClean="0"/>
              <a:t>.</a:t>
            </a:r>
            <a:r>
              <a:rPr lang="en-US" sz="1600" dirty="0" smtClean="0"/>
              <a:t> </a:t>
            </a:r>
          </a:p>
          <a:p>
            <a:pPr marL="609600" indent="-609600" eaLnBrk="1" hangingPunct="1">
              <a:buFont typeface="Wingdings" pitchFamily="2" charset="2"/>
              <a:buNone/>
            </a:pPr>
            <a:endParaRPr lang="en-US" sz="2000" dirty="0" smtClean="0"/>
          </a:p>
          <a:p>
            <a:pPr marL="609600" indent="-609600" eaLnBrk="1" hangingPunct="1">
              <a:buFont typeface="Wingdings" pitchFamily="2" charset="2"/>
              <a:buNone/>
            </a:pPr>
            <a:r>
              <a:rPr lang="en-US" sz="2400" dirty="0" smtClean="0"/>
              <a:t>	</a:t>
            </a:r>
            <a:endParaRPr lang="en-US" sz="2400" b="1" dirty="0" smtClean="0"/>
          </a:p>
        </p:txBody>
      </p:sp>
      <p:pic>
        <p:nvPicPr>
          <p:cNvPr id="50182"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p:spPr>
        <p:txBody>
          <a:bodyPr/>
          <a:lstStyle/>
          <a:p>
            <a:fld id="{B22D8F9E-BBAF-4936-9841-DF8465423322}" type="datetime1">
              <a:rPr lang="en-US" smtClean="0"/>
              <a:pPr/>
              <a:t>5/20/2011</a:t>
            </a:fld>
            <a:endParaRPr lang="en-US" smtClean="0"/>
          </a:p>
        </p:txBody>
      </p:sp>
      <p:sp>
        <p:nvSpPr>
          <p:cNvPr id="51203" name="Slide Number Placeholder 5"/>
          <p:cNvSpPr>
            <a:spLocks noGrp="1"/>
          </p:cNvSpPr>
          <p:nvPr>
            <p:ph type="sldNum" sz="quarter" idx="12"/>
          </p:nvPr>
        </p:nvSpPr>
        <p:spPr>
          <a:noFill/>
        </p:spPr>
        <p:txBody>
          <a:bodyPr/>
          <a:lstStyle/>
          <a:p>
            <a:fld id="{3F8B6AB9-8261-4655-850D-AB8218FAA0AA}" type="slidenum">
              <a:rPr lang="en-US" smtClean="0"/>
              <a:pPr/>
              <a:t>53</a:t>
            </a:fld>
            <a:endParaRPr lang="en-US" smtClean="0"/>
          </a:p>
        </p:txBody>
      </p:sp>
      <p:sp>
        <p:nvSpPr>
          <p:cNvPr id="51204"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Evaluative Expression</a:t>
            </a:r>
            <a:r>
              <a:rPr lang="en-US" altLang="ja-JP" sz="3200" smtClean="0">
                <a:solidFill>
                  <a:srgbClr val="660066"/>
                </a:solidFill>
                <a:ea typeface="MS PGothic" pitchFamily="34" charset="-128"/>
              </a:rPr>
              <a:t>s  (word/phrase/sentence/document level)</a:t>
            </a:r>
            <a:br>
              <a:rPr lang="en-US" altLang="ja-JP" sz="3200" smtClean="0">
                <a:solidFill>
                  <a:srgbClr val="660066"/>
                </a:solidFill>
                <a:ea typeface="MS PGothic" pitchFamily="34" charset="-128"/>
              </a:rPr>
            </a:br>
            <a:endParaRPr lang="en-US" sz="3200" smtClean="0">
              <a:solidFill>
                <a:srgbClr val="660066"/>
              </a:solidFill>
            </a:endParaRPr>
          </a:p>
        </p:txBody>
      </p:sp>
      <p:sp>
        <p:nvSpPr>
          <p:cNvPr id="51205" name="Rectangle 3"/>
          <p:cNvSpPr>
            <a:spLocks noGrp="1" noChangeArrowheads="1"/>
          </p:cNvSpPr>
          <p:nvPr>
            <p:ph type="body" idx="1"/>
          </p:nvPr>
        </p:nvSpPr>
        <p:spPr>
          <a:xfrm>
            <a:off x="762000" y="2133600"/>
            <a:ext cx="8105775" cy="4343400"/>
          </a:xfrm>
        </p:spPr>
        <p:txBody>
          <a:bodyPr/>
          <a:lstStyle/>
          <a:p>
            <a:pPr marL="609600" indent="-609600" algn="just" eaLnBrk="1" hangingPunct="1">
              <a:lnSpc>
                <a:spcPct val="80000"/>
              </a:lnSpc>
              <a:buFont typeface="Wingdings" pitchFamily="2" charset="2"/>
              <a:buNone/>
            </a:pPr>
            <a:r>
              <a:rPr lang="en-US" sz="1800" b="1" dirty="0" smtClean="0"/>
              <a:t>		-   </a:t>
            </a:r>
            <a:r>
              <a:rPr lang="en-US" sz="1800" dirty="0" smtClean="0"/>
              <a:t>D.Das and S. </a:t>
            </a:r>
            <a:r>
              <a:rPr lang="en-US" sz="1800" dirty="0" err="1" smtClean="0"/>
              <a:t>Bandyopadhyay</a:t>
            </a:r>
            <a:r>
              <a:rPr lang="en-US" sz="1800" dirty="0" smtClean="0"/>
              <a:t>. 2009. Emotion Tagging – A Comparative Study on Bengali and English Blogs</a:t>
            </a:r>
            <a:r>
              <a:rPr lang="en-US" sz="1800" b="1" dirty="0" smtClean="0"/>
              <a:t>. </a:t>
            </a:r>
            <a:r>
              <a:rPr lang="en-US" sz="1800" i="1" dirty="0" smtClean="0"/>
              <a:t>In the proceedings of 7th International Conference on Natural Language Processing, </a:t>
            </a:r>
            <a:r>
              <a:rPr lang="en-US" sz="1800" b="1" i="1" dirty="0" smtClean="0"/>
              <a:t>(ICON-2009)</a:t>
            </a:r>
            <a:r>
              <a:rPr lang="en-US" sz="1800" i="1" dirty="0" smtClean="0"/>
              <a:t>, </a:t>
            </a:r>
            <a:r>
              <a:rPr lang="en-US" sz="1800" dirty="0" smtClean="0"/>
              <a:t>pp. 177-184, Hyderabad, India. </a:t>
            </a:r>
          </a:p>
          <a:p>
            <a:pPr marL="609600" indent="-609600" algn="just" eaLnBrk="1" hangingPunct="1">
              <a:lnSpc>
                <a:spcPct val="80000"/>
              </a:lnSpc>
              <a:buFont typeface="Wingdings" pitchFamily="2" charset="2"/>
              <a:buNone/>
            </a:pPr>
            <a:r>
              <a:rPr lang="en-US" sz="1800" dirty="0" smtClean="0"/>
              <a:t>		</a:t>
            </a:r>
          </a:p>
          <a:p>
            <a:pPr marL="609600" indent="-609600" algn="just" eaLnBrk="1" hangingPunct="1">
              <a:lnSpc>
                <a:spcPct val="80000"/>
              </a:lnSpc>
              <a:buFont typeface="Wingdings" pitchFamily="2" charset="2"/>
              <a:buNone/>
            </a:pPr>
            <a:r>
              <a:rPr lang="en-US" sz="1800" dirty="0" smtClean="0"/>
              <a:t>		 </a:t>
            </a:r>
            <a:r>
              <a:rPr lang="en-US" sz="1800" b="1" dirty="0" smtClean="0"/>
              <a:t>-</a:t>
            </a:r>
            <a:r>
              <a:rPr lang="en-US" sz="1800" dirty="0" smtClean="0"/>
              <a:t> D.Das and </a:t>
            </a:r>
            <a:r>
              <a:rPr lang="en-US" sz="1800" dirty="0" err="1" smtClean="0"/>
              <a:t>S.Bandyopadhyay</a:t>
            </a:r>
            <a:r>
              <a:rPr lang="en-US" sz="1800" dirty="0" smtClean="0"/>
              <a:t>. 2009. Analyzing Emotion in Blog and News at Word and Sentence Level. </a:t>
            </a:r>
            <a:r>
              <a:rPr lang="en-US" sz="1800" i="1" dirty="0" smtClean="0"/>
              <a:t>Web 2.0 and Natural Language and Engineering Tasks Workshop at the 4th Indian International Conference on Artificial Intelligence </a:t>
            </a:r>
            <a:r>
              <a:rPr lang="en-US" sz="1800" b="1" i="1" dirty="0" smtClean="0"/>
              <a:t>(IICAI-2009)</a:t>
            </a:r>
            <a:r>
              <a:rPr lang="en-US" sz="1800" i="1" dirty="0" smtClean="0"/>
              <a:t>, </a:t>
            </a:r>
            <a:r>
              <a:rPr lang="en-US" sz="1800" dirty="0" smtClean="0"/>
              <a:t>Bangalore</a:t>
            </a:r>
            <a:r>
              <a:rPr lang="en-US" sz="1800" i="1" dirty="0" smtClean="0"/>
              <a:t>.</a:t>
            </a:r>
            <a:r>
              <a:rPr lang="en-US" sz="1800" dirty="0" smtClean="0"/>
              <a:t> </a:t>
            </a:r>
          </a:p>
          <a:p>
            <a:pPr marL="609600" indent="-609600" algn="just" eaLnBrk="1" hangingPunct="1">
              <a:lnSpc>
                <a:spcPct val="80000"/>
              </a:lnSpc>
              <a:buFont typeface="Wingdings" pitchFamily="2" charset="2"/>
              <a:buNone/>
            </a:pPr>
            <a:endParaRPr lang="en-US" sz="1800" dirty="0" smtClean="0"/>
          </a:p>
          <a:p>
            <a:pPr marL="609600" indent="-609600" algn="just" eaLnBrk="1" hangingPunct="1">
              <a:lnSpc>
                <a:spcPct val="80000"/>
              </a:lnSpc>
              <a:buFont typeface="Wingdings" pitchFamily="2" charset="2"/>
              <a:buNone/>
            </a:pPr>
            <a:r>
              <a:rPr lang="en-US" sz="1800" b="1" dirty="0" smtClean="0"/>
              <a:t>	   -</a:t>
            </a:r>
            <a:r>
              <a:rPr lang="en-US" sz="1800" dirty="0" smtClean="0"/>
              <a:t> D.Das and </a:t>
            </a:r>
            <a:r>
              <a:rPr lang="en-US" sz="1800" dirty="0" err="1" smtClean="0"/>
              <a:t>S.Bandyopadhyay</a:t>
            </a:r>
            <a:r>
              <a:rPr lang="en-US" sz="1800" dirty="0" smtClean="0"/>
              <a:t>. 2010. Sentence to Document Level Emotion Tagging – A      Coarse-grained Study on Bengali Blogs. </a:t>
            </a:r>
            <a:r>
              <a:rPr lang="en-US" sz="1800" i="1" dirty="0" smtClean="0"/>
              <a:t>In the proceedings of 2nd Mexican Conference on Pattern Recognition </a:t>
            </a:r>
            <a:r>
              <a:rPr lang="en-US" sz="1800" b="1" i="1" dirty="0" smtClean="0"/>
              <a:t>(MCPR-2010)</a:t>
            </a:r>
            <a:r>
              <a:rPr lang="en-US" sz="1800" i="1" dirty="0" smtClean="0"/>
              <a:t>, </a:t>
            </a:r>
            <a:r>
              <a:rPr lang="en-US" sz="1800" dirty="0" smtClean="0"/>
              <a:t>Mexico</a:t>
            </a:r>
            <a:r>
              <a:rPr lang="en-US" sz="2000" dirty="0" smtClean="0"/>
              <a:t> </a:t>
            </a:r>
            <a:r>
              <a:rPr lang="en-US" sz="1400" dirty="0" smtClean="0"/>
              <a:t>	</a:t>
            </a:r>
          </a:p>
          <a:p>
            <a:pPr marL="609600" indent="-609600" algn="just" eaLnBrk="1" hangingPunct="1">
              <a:lnSpc>
                <a:spcPct val="80000"/>
              </a:lnSpc>
              <a:buFont typeface="Wingdings" pitchFamily="2" charset="2"/>
              <a:buNone/>
            </a:pPr>
            <a:r>
              <a:rPr lang="en-US" sz="1400" dirty="0" smtClean="0"/>
              <a:t>	    </a:t>
            </a:r>
            <a:r>
              <a:rPr lang="en-US" sz="1800" b="1" dirty="0" smtClean="0"/>
              <a:t>-</a:t>
            </a:r>
            <a:r>
              <a:rPr lang="en-US" sz="1400" dirty="0" smtClean="0"/>
              <a:t> </a:t>
            </a:r>
            <a:r>
              <a:rPr lang="en-US" sz="1800" dirty="0" smtClean="0"/>
              <a:t>D. Das and S. </a:t>
            </a:r>
            <a:r>
              <a:rPr lang="en-US" sz="1800" dirty="0" err="1" smtClean="0"/>
              <a:t>Bandyopadhyay</a:t>
            </a:r>
            <a:r>
              <a:rPr lang="en-US" sz="1800" dirty="0" smtClean="0"/>
              <a:t>. 2010 Identifying Emotional Expressions, Intensities and Sentential Emotion Tags using A Supervised Framework. </a:t>
            </a:r>
            <a:r>
              <a:rPr lang="en-US" sz="1800" i="1" dirty="0" smtClean="0"/>
              <a:t>24th Pacific Asia Conference on Language, Information and Computation</a:t>
            </a:r>
            <a:r>
              <a:rPr lang="en-US" sz="1800" b="1" i="1" dirty="0" smtClean="0"/>
              <a:t> (PACLIC 2010),</a:t>
            </a:r>
            <a:r>
              <a:rPr lang="en-US" sz="1800" dirty="0" smtClean="0"/>
              <a:t> November 4-7, Sendai, Japan.	</a:t>
            </a:r>
          </a:p>
        </p:txBody>
      </p:sp>
      <p:pic>
        <p:nvPicPr>
          <p:cNvPr id="51206"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p>
            <a:fld id="{6DD9AAAE-13EA-49BA-B577-0DE61BCE3671}" type="datetime1">
              <a:rPr lang="en-US" smtClean="0"/>
              <a:pPr/>
              <a:t>5/20/2011</a:t>
            </a:fld>
            <a:endParaRPr lang="en-US" smtClean="0"/>
          </a:p>
        </p:txBody>
      </p:sp>
      <p:sp>
        <p:nvSpPr>
          <p:cNvPr id="52227" name="Slide Number Placeholder 5"/>
          <p:cNvSpPr>
            <a:spLocks noGrp="1"/>
          </p:cNvSpPr>
          <p:nvPr>
            <p:ph type="sldNum" sz="quarter" idx="12"/>
          </p:nvPr>
        </p:nvSpPr>
        <p:spPr>
          <a:noFill/>
        </p:spPr>
        <p:txBody>
          <a:bodyPr/>
          <a:lstStyle/>
          <a:p>
            <a:fld id="{0E116B44-8A52-47B9-B2A1-EF06684E537F}" type="slidenum">
              <a:rPr lang="en-US" smtClean="0"/>
              <a:pPr/>
              <a:t>54</a:t>
            </a:fld>
            <a:endParaRPr lang="en-US" smtClean="0"/>
          </a:p>
        </p:txBody>
      </p:sp>
      <p:sp>
        <p:nvSpPr>
          <p:cNvPr id="52228" name="Rectangle 1026"/>
          <p:cNvSpPr>
            <a:spLocks noGrp="1" noChangeArrowheads="1"/>
          </p:cNvSpPr>
          <p:nvPr>
            <p:ph type="title"/>
          </p:nvPr>
        </p:nvSpPr>
        <p:spPr/>
        <p:txBody>
          <a:bodyPr/>
          <a:lstStyle/>
          <a:p>
            <a:pPr algn="l" eaLnBrk="1" hangingPunct="1"/>
            <a:r>
              <a:rPr lang="en-US" smtClean="0"/>
              <a:t>Emotion/Sentiment  Triangle</a:t>
            </a:r>
          </a:p>
        </p:txBody>
      </p:sp>
      <p:sp>
        <p:nvSpPr>
          <p:cNvPr id="6" name="Isosceles Triangle 5"/>
          <p:cNvSpPr/>
          <p:nvPr/>
        </p:nvSpPr>
        <p:spPr bwMode="auto">
          <a:xfrm>
            <a:off x="3124200" y="2819400"/>
            <a:ext cx="3733800" cy="2819400"/>
          </a:xfrm>
          <a:prstGeom prst="triangl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lstStyle/>
          <a:p>
            <a:pPr>
              <a:defRPr/>
            </a:pPr>
            <a:endParaRPr lang="en-IN">
              <a:solidFill>
                <a:schemeClr val="tx1"/>
              </a:solidFill>
            </a:endParaRPr>
          </a:p>
        </p:txBody>
      </p:sp>
      <p:sp>
        <p:nvSpPr>
          <p:cNvPr id="52232" name="TextBox 7"/>
          <p:cNvSpPr txBox="1">
            <a:spLocks noChangeArrowheads="1"/>
          </p:cNvSpPr>
          <p:nvPr/>
        </p:nvSpPr>
        <p:spPr bwMode="auto">
          <a:xfrm>
            <a:off x="4267200" y="2286000"/>
            <a:ext cx="1676400" cy="461963"/>
          </a:xfrm>
          <a:prstGeom prst="rect">
            <a:avLst/>
          </a:prstGeom>
          <a:noFill/>
          <a:ln w="9525">
            <a:noFill/>
            <a:miter lim="800000"/>
            <a:headEnd/>
            <a:tailEnd/>
          </a:ln>
        </p:spPr>
        <p:txBody>
          <a:bodyPr>
            <a:spAutoFit/>
          </a:bodyPr>
          <a:lstStyle/>
          <a:p>
            <a:r>
              <a:rPr lang="en-US">
                <a:solidFill>
                  <a:srgbClr val="009900"/>
                </a:solidFill>
              </a:rPr>
              <a:t>Expression</a:t>
            </a:r>
            <a:endParaRPr lang="en-IN">
              <a:solidFill>
                <a:srgbClr val="009900"/>
              </a:solidFill>
            </a:endParaRPr>
          </a:p>
        </p:txBody>
      </p:sp>
      <p:sp>
        <p:nvSpPr>
          <p:cNvPr id="5129" name="TextBox 8"/>
          <p:cNvSpPr txBox="1">
            <a:spLocks noChangeArrowheads="1"/>
          </p:cNvSpPr>
          <p:nvPr/>
        </p:nvSpPr>
        <p:spPr bwMode="auto">
          <a:xfrm>
            <a:off x="2057400" y="5715000"/>
            <a:ext cx="1295400" cy="461963"/>
          </a:xfrm>
          <a:prstGeom prst="rect">
            <a:avLst/>
          </a:prstGeom>
          <a:noFill/>
          <a:ln w="9525">
            <a:noFill/>
            <a:miter lim="800000"/>
            <a:headEnd/>
            <a:tailEnd/>
          </a:ln>
        </p:spPr>
        <p:txBody>
          <a:bodyPr>
            <a:spAutoFit/>
          </a:bodyPr>
          <a:lstStyle/>
          <a:p>
            <a:pPr>
              <a:defRPr/>
            </a:pPr>
            <a:r>
              <a:rPr lang="en-US" dirty="0"/>
              <a:t> </a:t>
            </a:r>
            <a:r>
              <a:rPr lang="en-US" dirty="0">
                <a:solidFill>
                  <a:schemeClr val="bg1">
                    <a:lumMod val="65000"/>
                  </a:schemeClr>
                </a:solidFill>
              </a:rPr>
              <a:t>Holder</a:t>
            </a:r>
            <a:endParaRPr lang="en-IN" dirty="0">
              <a:solidFill>
                <a:schemeClr val="bg1">
                  <a:lumMod val="65000"/>
                </a:schemeClr>
              </a:solidFill>
            </a:endParaRPr>
          </a:p>
        </p:txBody>
      </p:sp>
      <p:sp>
        <p:nvSpPr>
          <p:cNvPr id="5130" name="TextBox 9"/>
          <p:cNvSpPr txBox="1">
            <a:spLocks noChangeArrowheads="1"/>
          </p:cNvSpPr>
          <p:nvPr/>
        </p:nvSpPr>
        <p:spPr bwMode="auto">
          <a:xfrm>
            <a:off x="6477000" y="5715000"/>
            <a:ext cx="1219200" cy="461963"/>
          </a:xfrm>
          <a:prstGeom prst="rect">
            <a:avLst/>
          </a:prstGeom>
          <a:noFill/>
          <a:ln w="9525">
            <a:noFill/>
            <a:miter lim="800000"/>
            <a:headEnd/>
            <a:tailEnd/>
          </a:ln>
        </p:spPr>
        <p:txBody>
          <a:bodyPr>
            <a:spAutoFit/>
          </a:bodyPr>
          <a:lstStyle/>
          <a:p>
            <a:pPr>
              <a:defRPr/>
            </a:pPr>
            <a:r>
              <a:rPr lang="en-US" dirty="0">
                <a:solidFill>
                  <a:schemeClr val="bg1">
                    <a:lumMod val="65000"/>
                  </a:schemeClr>
                </a:solidFill>
              </a:rPr>
              <a:t>Topic</a:t>
            </a:r>
            <a:endParaRPr lang="en-IN" dirty="0">
              <a:solidFill>
                <a:schemeClr val="bg1">
                  <a:lumMod val="65000"/>
                </a:schemeClr>
              </a:solidFill>
            </a:endParaRPr>
          </a:p>
        </p:txBody>
      </p:sp>
      <p:pic>
        <p:nvPicPr>
          <p:cNvPr id="52235"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a:noFill/>
        </p:spPr>
        <p:txBody>
          <a:bodyPr/>
          <a:lstStyle/>
          <a:p>
            <a:fld id="{E0F24DC1-2BB9-45EE-9A05-E465B7923C04}" type="datetime1">
              <a:rPr lang="en-US" smtClean="0"/>
              <a:pPr/>
              <a:t>5/20/2011</a:t>
            </a:fld>
            <a:endParaRPr lang="en-US" smtClean="0"/>
          </a:p>
        </p:txBody>
      </p:sp>
      <p:sp>
        <p:nvSpPr>
          <p:cNvPr id="53251" name="Slide Number Placeholder 5"/>
          <p:cNvSpPr>
            <a:spLocks noGrp="1"/>
          </p:cNvSpPr>
          <p:nvPr>
            <p:ph type="sldNum" sz="quarter" idx="12"/>
          </p:nvPr>
        </p:nvSpPr>
        <p:spPr>
          <a:noFill/>
        </p:spPr>
        <p:txBody>
          <a:bodyPr/>
          <a:lstStyle/>
          <a:p>
            <a:fld id="{BAE4F3CB-ED58-4062-B7BB-E30A3D56E562}" type="slidenum">
              <a:rPr lang="en-US" smtClean="0"/>
              <a:pPr/>
              <a:t>55</a:t>
            </a:fld>
            <a:endParaRPr lang="en-US" smtClean="0"/>
          </a:p>
        </p:txBody>
      </p:sp>
      <p:sp>
        <p:nvSpPr>
          <p:cNvPr id="53252" name="Rectangle 2"/>
          <p:cNvSpPr>
            <a:spLocks noGrp="1" noChangeArrowheads="1"/>
          </p:cNvSpPr>
          <p:nvPr>
            <p:ph type="title"/>
          </p:nvPr>
        </p:nvSpPr>
        <p:spPr/>
        <p:txBody>
          <a:bodyPr/>
          <a:lstStyle/>
          <a:p>
            <a:pPr algn="l" eaLnBrk="1" hangingPunct="1"/>
            <a:r>
              <a:rPr lang="en-US" sz="4000" smtClean="0">
                <a:solidFill>
                  <a:srgbClr val="660066"/>
                </a:solidFill>
              </a:rPr>
              <a:t>Salient Roadmap</a:t>
            </a:r>
          </a:p>
        </p:txBody>
      </p:sp>
      <p:sp>
        <p:nvSpPr>
          <p:cNvPr id="24581" name="Rectangle 3"/>
          <p:cNvSpPr>
            <a:spLocks noGrp="1" noChangeArrowheads="1"/>
          </p:cNvSpPr>
          <p:nvPr>
            <p:ph type="body" idx="1"/>
          </p:nvPr>
        </p:nvSpPr>
        <p:spPr>
          <a:xfrm>
            <a:off x="685800" y="2209800"/>
            <a:ext cx="8105775" cy="3881438"/>
          </a:xfrm>
        </p:spPr>
        <p:txBody>
          <a:bodyPr/>
          <a:lstStyle/>
          <a:p>
            <a:pPr eaLnBrk="1" hangingPunct="1">
              <a:spcBef>
                <a:spcPts val="1200"/>
              </a:spcBef>
              <a:spcAft>
                <a:spcPts val="400"/>
              </a:spcAft>
              <a:defRPr/>
            </a:pPr>
            <a:r>
              <a:rPr lang="en-US" dirty="0" smtClean="0">
                <a:solidFill>
                  <a:schemeClr val="bg1">
                    <a:lumMod val="75000"/>
                  </a:schemeClr>
                </a:solidFill>
              </a:rPr>
              <a:t>Evaluative Expression</a:t>
            </a:r>
            <a:r>
              <a:rPr lang="en-US" altLang="ja-JP" dirty="0" smtClean="0">
                <a:solidFill>
                  <a:schemeClr val="bg1">
                    <a:lumMod val="75000"/>
                  </a:schemeClr>
                </a:solidFill>
                <a:ea typeface="ＭＳ Ｐゴシック" pitchFamily="34" charset="-128"/>
              </a:rPr>
              <a:t>s  (word/phrase/sentence/document level)</a:t>
            </a:r>
          </a:p>
          <a:p>
            <a:pPr eaLnBrk="1" hangingPunct="1">
              <a:spcBef>
                <a:spcPts val="1200"/>
              </a:spcBef>
              <a:spcAft>
                <a:spcPts val="400"/>
              </a:spcAft>
              <a:defRPr/>
            </a:pPr>
            <a:r>
              <a:rPr lang="en-US" dirty="0" smtClean="0">
                <a:solidFill>
                  <a:srgbClr val="002060"/>
                </a:solidFill>
              </a:rPr>
              <a:t>Holder Identification</a:t>
            </a:r>
          </a:p>
          <a:p>
            <a:pPr eaLnBrk="1" hangingPunct="1">
              <a:spcBef>
                <a:spcPts val="1200"/>
              </a:spcBef>
              <a:spcAft>
                <a:spcPts val="400"/>
              </a:spcAft>
              <a:defRPr/>
            </a:pPr>
            <a:r>
              <a:rPr lang="en-US" dirty="0" smtClean="0">
                <a:solidFill>
                  <a:schemeClr val="bg1">
                    <a:lumMod val="75000"/>
                  </a:schemeClr>
                </a:solidFill>
              </a:rPr>
              <a:t>Subject/Topic/Event Detection</a:t>
            </a:r>
          </a:p>
        </p:txBody>
      </p:sp>
      <p:pic>
        <p:nvPicPr>
          <p:cNvPr id="53254"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
        <p:nvSpPr>
          <p:cNvPr id="7" name="Isosceles Triangle 6"/>
          <p:cNvSpPr/>
          <p:nvPr/>
        </p:nvSpPr>
        <p:spPr bwMode="auto">
          <a:xfrm>
            <a:off x="5181600" y="3581400"/>
            <a:ext cx="3733800" cy="2819400"/>
          </a:xfrm>
          <a:prstGeom prst="triangl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lstStyle/>
          <a:p>
            <a:pPr>
              <a:defRPr/>
            </a:pPr>
            <a:endParaRPr lang="en-IN">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p:spPr>
        <p:txBody>
          <a:bodyPr/>
          <a:lstStyle/>
          <a:p>
            <a:fld id="{D6E5D82D-4799-40D2-AE46-D2671E465BFF}" type="datetime1">
              <a:rPr lang="en-US" smtClean="0"/>
              <a:pPr/>
              <a:t>5/20/2011</a:t>
            </a:fld>
            <a:endParaRPr lang="en-US" smtClean="0"/>
          </a:p>
        </p:txBody>
      </p:sp>
      <p:sp>
        <p:nvSpPr>
          <p:cNvPr id="54275" name="Slide Number Placeholder 5"/>
          <p:cNvSpPr>
            <a:spLocks noGrp="1"/>
          </p:cNvSpPr>
          <p:nvPr>
            <p:ph type="sldNum" sz="quarter" idx="12"/>
          </p:nvPr>
        </p:nvSpPr>
        <p:spPr>
          <a:noFill/>
        </p:spPr>
        <p:txBody>
          <a:bodyPr/>
          <a:lstStyle/>
          <a:p>
            <a:fld id="{52810801-A518-4D4F-BA74-5AFFAE20A170}" type="slidenum">
              <a:rPr lang="en-US" smtClean="0"/>
              <a:pPr/>
              <a:t>56</a:t>
            </a:fld>
            <a:endParaRPr lang="en-US" smtClean="0"/>
          </a:p>
        </p:txBody>
      </p:sp>
      <p:sp>
        <p:nvSpPr>
          <p:cNvPr id="54276"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Holder Identification </a:t>
            </a:r>
          </a:p>
        </p:txBody>
      </p:sp>
      <p:sp>
        <p:nvSpPr>
          <p:cNvPr id="54277" name="Rectangle 3"/>
          <p:cNvSpPr>
            <a:spLocks noGrp="1" noChangeArrowheads="1"/>
          </p:cNvSpPr>
          <p:nvPr>
            <p:ph type="body" idx="1"/>
          </p:nvPr>
        </p:nvSpPr>
        <p:spPr>
          <a:xfrm>
            <a:off x="809625" y="2214563"/>
            <a:ext cx="8105775" cy="4338637"/>
          </a:xfrm>
        </p:spPr>
        <p:txBody>
          <a:bodyPr/>
          <a:lstStyle/>
          <a:p>
            <a:pPr marL="609600" indent="-609600" eaLnBrk="1" hangingPunct="1">
              <a:lnSpc>
                <a:spcPct val="80000"/>
              </a:lnSpc>
              <a:spcBef>
                <a:spcPts val="1200"/>
              </a:spcBef>
              <a:spcAft>
                <a:spcPts val="400"/>
              </a:spcAft>
            </a:pPr>
            <a:r>
              <a:rPr lang="en-US" sz="2000" dirty="0" smtClean="0"/>
              <a:t>Emotional Holder or Agent </a:t>
            </a:r>
          </a:p>
          <a:p>
            <a:pPr marL="609600" indent="-609600" eaLnBrk="1" hangingPunct="1">
              <a:lnSpc>
                <a:spcPct val="80000"/>
              </a:lnSpc>
              <a:spcBef>
                <a:spcPts val="1200"/>
              </a:spcBef>
              <a:spcAft>
                <a:spcPts val="400"/>
              </a:spcAft>
              <a:buFont typeface="Wingdings" pitchFamily="2" charset="2"/>
              <a:buNone/>
            </a:pPr>
            <a:r>
              <a:rPr lang="en-US" sz="2000" dirty="0" smtClean="0"/>
              <a:t>		- Person or organization that expresses emotion (</a:t>
            </a:r>
            <a:r>
              <a:rPr lang="en-US" sz="2000" dirty="0" err="1" smtClean="0"/>
              <a:t>Wiebe</a:t>
            </a:r>
            <a:r>
              <a:rPr lang="en-US" sz="2000" dirty="0" smtClean="0"/>
              <a:t> </a:t>
            </a:r>
            <a:r>
              <a:rPr lang="en-US" sz="2000" i="1" dirty="0" smtClean="0"/>
              <a:t>et. al.</a:t>
            </a:r>
            <a:r>
              <a:rPr lang="en-US" sz="2000" dirty="0" smtClean="0"/>
              <a:t> 2005)</a:t>
            </a:r>
          </a:p>
          <a:p>
            <a:pPr marL="609600" indent="-609600" eaLnBrk="1" hangingPunct="1">
              <a:lnSpc>
                <a:spcPct val="80000"/>
              </a:lnSpc>
              <a:spcBef>
                <a:spcPts val="1200"/>
              </a:spcBef>
              <a:spcAft>
                <a:spcPts val="400"/>
              </a:spcAft>
              <a:buFont typeface="Wingdings" pitchFamily="2" charset="2"/>
              <a:buNone/>
            </a:pPr>
            <a:r>
              <a:rPr lang="en-US" sz="2000" dirty="0" smtClean="0"/>
              <a:t>		- Authors of posts (in case of product reviews and blogs) </a:t>
            </a:r>
          </a:p>
          <a:p>
            <a:pPr marL="609600" indent="-609600" eaLnBrk="1" hangingPunct="1">
              <a:lnSpc>
                <a:spcPct val="80000"/>
              </a:lnSpc>
              <a:spcBef>
                <a:spcPts val="1200"/>
              </a:spcBef>
              <a:spcAft>
                <a:spcPts val="400"/>
              </a:spcAft>
              <a:buFont typeface="Wingdings" pitchFamily="2" charset="2"/>
              <a:buNone/>
            </a:pPr>
            <a:r>
              <a:rPr lang="en-US" sz="2000" dirty="0" smtClean="0"/>
              <a:t>		- Writer's or reader's emotion for a specific text </a:t>
            </a:r>
          </a:p>
          <a:p>
            <a:pPr marL="609600" indent="-609600" eaLnBrk="1" hangingPunct="1">
              <a:lnSpc>
                <a:spcPct val="80000"/>
              </a:lnSpc>
              <a:spcBef>
                <a:spcPts val="1200"/>
              </a:spcBef>
              <a:spcAft>
                <a:spcPts val="400"/>
              </a:spcAft>
            </a:pPr>
            <a:r>
              <a:rPr lang="en-US" sz="2000" dirty="0" smtClean="0"/>
              <a:t>Information</a:t>
            </a:r>
          </a:p>
          <a:p>
            <a:pPr marL="609600" indent="-609600" eaLnBrk="1" hangingPunct="1">
              <a:lnSpc>
                <a:spcPct val="80000"/>
              </a:lnSpc>
              <a:spcBef>
                <a:spcPts val="1200"/>
              </a:spcBef>
              <a:spcAft>
                <a:spcPts val="400"/>
              </a:spcAft>
              <a:buFont typeface="Wingdings" pitchFamily="2" charset="2"/>
              <a:buNone/>
            </a:pPr>
            <a:r>
              <a:rPr lang="en-US" sz="2000" dirty="0" smtClean="0"/>
              <a:t>		- Present in words or phrases with Semantic Roles (</a:t>
            </a:r>
            <a:r>
              <a:rPr lang="en-US" sz="2000" i="1" dirty="0" err="1" smtClean="0"/>
              <a:t>Experiencer</a:t>
            </a:r>
            <a:r>
              <a:rPr lang="en-US" sz="2000" dirty="0" smtClean="0"/>
              <a:t>, </a:t>
            </a:r>
            <a:r>
              <a:rPr lang="en-US" sz="2000" i="1" dirty="0" smtClean="0"/>
              <a:t>agent</a:t>
            </a:r>
            <a:r>
              <a:rPr lang="en-US" sz="2000" dirty="0" smtClean="0"/>
              <a:t>, </a:t>
            </a:r>
            <a:r>
              <a:rPr lang="en-US" sz="2000" i="1" dirty="0" smtClean="0"/>
              <a:t>actor</a:t>
            </a:r>
            <a:r>
              <a:rPr lang="en-US" sz="2000" dirty="0" smtClean="0"/>
              <a:t>, </a:t>
            </a:r>
            <a:r>
              <a:rPr lang="en-US" sz="2000" i="1" dirty="0" smtClean="0"/>
              <a:t>patient</a:t>
            </a:r>
            <a:r>
              <a:rPr lang="en-US" sz="2000" dirty="0" smtClean="0"/>
              <a:t> and </a:t>
            </a:r>
            <a:r>
              <a:rPr lang="en-US" sz="2000" i="1" dirty="0" smtClean="0"/>
              <a:t>beneficiary</a:t>
            </a:r>
            <a:r>
              <a:rPr lang="en-US" sz="2000" dirty="0" smtClean="0"/>
              <a:t>) </a:t>
            </a:r>
          </a:p>
          <a:p>
            <a:pPr marL="609600" indent="-609600" eaLnBrk="1" hangingPunct="1">
              <a:lnSpc>
                <a:spcPct val="80000"/>
              </a:lnSpc>
              <a:spcBef>
                <a:spcPts val="1200"/>
              </a:spcBef>
              <a:spcAft>
                <a:spcPts val="400"/>
              </a:spcAft>
              <a:buFont typeface="Wingdings" pitchFamily="2" charset="2"/>
              <a:buNone/>
            </a:pPr>
            <a:r>
              <a:rPr lang="en-US" sz="2000" dirty="0" smtClean="0"/>
              <a:t>		- Emotion expressed in active and passive sense</a:t>
            </a:r>
          </a:p>
          <a:p>
            <a:pPr marL="609600" indent="-609600" eaLnBrk="1" hangingPunct="1">
              <a:lnSpc>
                <a:spcPct val="80000"/>
              </a:lnSpc>
              <a:spcBef>
                <a:spcPts val="1200"/>
              </a:spcBef>
              <a:spcAft>
                <a:spcPts val="400"/>
              </a:spcAft>
              <a:buFont typeface="Wingdings" pitchFamily="2" charset="2"/>
              <a:buNone/>
            </a:pPr>
            <a:r>
              <a:rPr lang="en-US" altLang="zh-CN" sz="2000" b="1" dirty="0" smtClean="0">
                <a:ea typeface="SimSun" pitchFamily="2" charset="-122"/>
              </a:rPr>
              <a:t>                </a:t>
            </a:r>
          </a:p>
          <a:p>
            <a:pPr marL="609600" indent="-609600" eaLnBrk="1" hangingPunct="1">
              <a:lnSpc>
                <a:spcPct val="80000"/>
              </a:lnSpc>
              <a:spcBef>
                <a:spcPts val="1200"/>
              </a:spcBef>
              <a:spcAft>
                <a:spcPts val="400"/>
              </a:spcAft>
              <a:buFont typeface="Wingdings" pitchFamily="2" charset="2"/>
              <a:buNone/>
            </a:pPr>
            <a:r>
              <a:rPr lang="en-US" altLang="zh-CN" sz="2000" b="1" dirty="0" smtClean="0">
                <a:ea typeface="SimSun" pitchFamily="2" charset="-122"/>
              </a:rPr>
              <a:t>		</a:t>
            </a:r>
          </a:p>
          <a:p>
            <a:pPr marL="609600" indent="-609600" eaLnBrk="1" hangingPunct="1">
              <a:lnSpc>
                <a:spcPct val="80000"/>
              </a:lnSpc>
              <a:spcBef>
                <a:spcPts val="1200"/>
              </a:spcBef>
              <a:spcAft>
                <a:spcPts val="400"/>
              </a:spcAft>
              <a:buFont typeface="Wingdings" pitchFamily="2" charset="2"/>
              <a:buNone/>
            </a:pPr>
            <a:endParaRPr lang="en-US" sz="2000" dirty="0" smtClean="0"/>
          </a:p>
          <a:p>
            <a:pPr marL="609600" indent="-609600" eaLnBrk="1" hangingPunct="1">
              <a:lnSpc>
                <a:spcPct val="80000"/>
              </a:lnSpc>
              <a:spcBef>
                <a:spcPts val="1200"/>
              </a:spcBef>
              <a:spcAft>
                <a:spcPts val="400"/>
              </a:spcAft>
              <a:buFont typeface="Wingdings" pitchFamily="2" charset="2"/>
              <a:buNone/>
            </a:pPr>
            <a:endParaRPr lang="en-US" sz="1600" dirty="0" smtClean="0"/>
          </a:p>
        </p:txBody>
      </p:sp>
      <p:pic>
        <p:nvPicPr>
          <p:cNvPr id="54278"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p:cNvSpPr>
            <a:spLocks noGrp="1"/>
          </p:cNvSpPr>
          <p:nvPr>
            <p:ph type="dt" sz="quarter" idx="10"/>
          </p:nvPr>
        </p:nvSpPr>
        <p:spPr>
          <a:noFill/>
        </p:spPr>
        <p:txBody>
          <a:bodyPr/>
          <a:lstStyle/>
          <a:p>
            <a:fld id="{2AD22577-202C-41B4-9B3E-80793208AB98}" type="datetime1">
              <a:rPr lang="en-US" smtClean="0"/>
              <a:pPr/>
              <a:t>5/20/2011</a:t>
            </a:fld>
            <a:endParaRPr lang="en-US" smtClean="0"/>
          </a:p>
        </p:txBody>
      </p:sp>
      <p:sp>
        <p:nvSpPr>
          <p:cNvPr id="55299" name="Slide Number Placeholder 5"/>
          <p:cNvSpPr>
            <a:spLocks noGrp="1"/>
          </p:cNvSpPr>
          <p:nvPr>
            <p:ph type="sldNum" sz="quarter" idx="12"/>
          </p:nvPr>
        </p:nvSpPr>
        <p:spPr>
          <a:noFill/>
        </p:spPr>
        <p:txBody>
          <a:bodyPr/>
          <a:lstStyle/>
          <a:p>
            <a:fld id="{C288E2A7-443C-4C2A-882F-B0C213231126}" type="slidenum">
              <a:rPr lang="en-US" smtClean="0"/>
              <a:pPr/>
              <a:t>57</a:t>
            </a:fld>
            <a:endParaRPr lang="en-US" smtClean="0"/>
          </a:p>
        </p:txBody>
      </p:sp>
      <p:sp>
        <p:nvSpPr>
          <p:cNvPr id="55300"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Holder Identification </a:t>
            </a:r>
            <a:br>
              <a:rPr lang="en-US" sz="3200" smtClean="0">
                <a:solidFill>
                  <a:srgbClr val="660066"/>
                </a:solidFill>
              </a:rPr>
            </a:br>
            <a:r>
              <a:rPr lang="en-US" sz="3200" smtClean="0">
                <a:solidFill>
                  <a:srgbClr val="660066"/>
                </a:solidFill>
              </a:rPr>
              <a:t>Baseline System</a:t>
            </a:r>
          </a:p>
        </p:txBody>
      </p:sp>
      <p:sp>
        <p:nvSpPr>
          <p:cNvPr id="55301" name="Rectangle 3"/>
          <p:cNvSpPr>
            <a:spLocks noGrp="1" noChangeArrowheads="1"/>
          </p:cNvSpPr>
          <p:nvPr>
            <p:ph type="body" idx="1"/>
          </p:nvPr>
        </p:nvSpPr>
        <p:spPr>
          <a:xfrm>
            <a:off x="809625" y="2214563"/>
            <a:ext cx="8105775" cy="4186237"/>
          </a:xfrm>
        </p:spPr>
        <p:txBody>
          <a:bodyPr/>
          <a:lstStyle/>
          <a:p>
            <a:pPr algn="just">
              <a:lnSpc>
                <a:spcPct val="90000"/>
              </a:lnSpc>
            </a:pPr>
            <a:r>
              <a:rPr lang="en-US" sz="2000" dirty="0" smtClean="0"/>
              <a:t>Considering Emotional Verbs as Emotional Expressions</a:t>
            </a:r>
          </a:p>
          <a:p>
            <a:pPr algn="just">
              <a:lnSpc>
                <a:spcPct val="90000"/>
              </a:lnSpc>
            </a:pPr>
            <a:r>
              <a:rPr lang="en-US" sz="2000" i="1" dirty="0" smtClean="0">
                <a:solidFill>
                  <a:srgbClr val="FF66FF"/>
                </a:solidFill>
              </a:rPr>
              <a:t>Subject </a:t>
            </a:r>
            <a:r>
              <a:rPr lang="en-US" sz="2000" dirty="0" smtClean="0"/>
              <a:t>information of parsed dependency relations </a:t>
            </a:r>
          </a:p>
          <a:p>
            <a:pPr algn="just">
              <a:lnSpc>
                <a:spcPct val="90000"/>
              </a:lnSpc>
              <a:buFont typeface="Wingdings" pitchFamily="2" charset="2"/>
              <a:buNone/>
            </a:pPr>
            <a:r>
              <a:rPr lang="en-US" sz="2000" dirty="0" smtClean="0"/>
              <a:t>   </a:t>
            </a:r>
            <a:r>
              <a:rPr lang="en-US" sz="1400" dirty="0" smtClean="0"/>
              <a:t>(Stanford Parser, </a:t>
            </a:r>
            <a:r>
              <a:rPr lang="en-US" altLang="zh-CN" sz="1400" dirty="0" err="1" smtClean="0">
                <a:ea typeface="SimSun" pitchFamily="2" charset="-122"/>
              </a:rPr>
              <a:t>Marneffe</a:t>
            </a:r>
            <a:r>
              <a:rPr lang="en-US" altLang="zh-CN" sz="1400" dirty="0" smtClean="0">
                <a:ea typeface="SimSun" pitchFamily="2" charset="-122"/>
              </a:rPr>
              <a:t> de Marie-Catherine et al., 2006</a:t>
            </a:r>
            <a:r>
              <a:rPr lang="en-US" sz="1400" dirty="0" smtClean="0"/>
              <a:t>)</a:t>
            </a:r>
            <a:r>
              <a:rPr lang="en-US" sz="2000" dirty="0" smtClean="0"/>
              <a:t>  </a:t>
            </a:r>
          </a:p>
          <a:p>
            <a:pPr algn="just">
              <a:lnSpc>
                <a:spcPct val="90000"/>
              </a:lnSpc>
              <a:buFont typeface="Wingdings" pitchFamily="2" charset="2"/>
              <a:buNone/>
            </a:pPr>
            <a:r>
              <a:rPr lang="en-AU" altLang="zh-CN" sz="2000" dirty="0" smtClean="0">
                <a:ea typeface="SimSun" pitchFamily="2" charset="-122"/>
              </a:rPr>
              <a:t>    </a:t>
            </a:r>
          </a:p>
          <a:p>
            <a:pPr algn="just">
              <a:lnSpc>
                <a:spcPct val="90000"/>
              </a:lnSpc>
              <a:buFont typeface="Wingdings" pitchFamily="2" charset="2"/>
              <a:buNone/>
            </a:pPr>
            <a:r>
              <a:rPr lang="en-AU" altLang="zh-CN" sz="2000" dirty="0" smtClean="0">
                <a:ea typeface="SimSun" pitchFamily="2" charset="-122"/>
              </a:rPr>
              <a:t>    “</a:t>
            </a:r>
            <a:r>
              <a:rPr lang="en-IN" sz="2000" i="1" dirty="0" smtClean="0">
                <a:solidFill>
                  <a:srgbClr val="0066FF"/>
                </a:solidFill>
              </a:rPr>
              <a:t>I</a:t>
            </a:r>
            <a:r>
              <a:rPr lang="en-IN" sz="2000" i="1" dirty="0" smtClean="0"/>
              <a:t> </a:t>
            </a:r>
            <a:r>
              <a:rPr lang="en-IN" sz="2000" i="1" dirty="0" smtClean="0">
                <a:solidFill>
                  <a:srgbClr val="009900"/>
                </a:solidFill>
              </a:rPr>
              <a:t>grieve</a:t>
            </a:r>
            <a:r>
              <a:rPr lang="en-IN" sz="2000" i="1" dirty="0" smtClean="0"/>
              <a:t> for my departed Juliet.</a:t>
            </a:r>
            <a:r>
              <a:rPr lang="en-AU" altLang="zh-CN" sz="2000" dirty="0" smtClean="0">
                <a:ea typeface="SimSun" pitchFamily="2" charset="-122"/>
              </a:rPr>
              <a:t>”</a:t>
            </a:r>
          </a:p>
          <a:p>
            <a:pPr algn="just">
              <a:lnSpc>
                <a:spcPct val="90000"/>
              </a:lnSpc>
              <a:buFont typeface="Wingdings" pitchFamily="2" charset="2"/>
              <a:buNone/>
            </a:pPr>
            <a:endParaRPr lang="en-US" sz="2000" dirty="0" smtClean="0"/>
          </a:p>
          <a:p>
            <a:r>
              <a:rPr lang="en-US" altLang="zh-CN" sz="2000" u="sng" dirty="0" smtClean="0">
                <a:ea typeface="SimSun" pitchFamily="2" charset="-122"/>
              </a:rPr>
              <a:t>Dependency Relations:</a:t>
            </a:r>
            <a:r>
              <a:rPr lang="en-US" altLang="zh-CN" sz="2000" i="1" dirty="0" smtClean="0">
                <a:ea typeface="SimSun" pitchFamily="2" charset="-122"/>
              </a:rPr>
              <a:t> </a:t>
            </a:r>
            <a:r>
              <a:rPr lang="en-IN" sz="2000" dirty="0" err="1" smtClean="0">
                <a:solidFill>
                  <a:srgbClr val="FF3399"/>
                </a:solidFill>
              </a:rPr>
              <a:t>nsubj</a:t>
            </a:r>
            <a:r>
              <a:rPr lang="en-IN" sz="2000" dirty="0" smtClean="0"/>
              <a:t> (</a:t>
            </a:r>
            <a:r>
              <a:rPr lang="en-IN" sz="2000" dirty="0" smtClean="0">
                <a:solidFill>
                  <a:srgbClr val="009900"/>
                </a:solidFill>
              </a:rPr>
              <a:t>grieve</a:t>
            </a:r>
            <a:r>
              <a:rPr lang="en-IN" sz="2000" dirty="0" smtClean="0"/>
              <a:t>-2, </a:t>
            </a:r>
            <a:r>
              <a:rPr lang="en-IN" sz="2000" dirty="0" smtClean="0">
                <a:solidFill>
                  <a:srgbClr val="0066FF"/>
                </a:solidFill>
              </a:rPr>
              <a:t>I</a:t>
            </a:r>
            <a:r>
              <a:rPr lang="en-IN" sz="2000" dirty="0" smtClean="0">
                <a:solidFill>
                  <a:srgbClr val="002060"/>
                </a:solidFill>
              </a:rPr>
              <a:t>-1</a:t>
            </a:r>
            <a:r>
              <a:rPr lang="en-IN" sz="2000" dirty="0" smtClean="0"/>
              <a:t>),</a:t>
            </a:r>
            <a:r>
              <a:rPr lang="en-IN" sz="2000" b="1" i="1" dirty="0" smtClean="0"/>
              <a:t> </a:t>
            </a:r>
            <a:r>
              <a:rPr lang="en-IN" sz="2000" dirty="0" err="1" smtClean="0"/>
              <a:t>poss</a:t>
            </a:r>
            <a:r>
              <a:rPr lang="en-IN" sz="2000" dirty="0" smtClean="0"/>
              <a:t>(Juliet-6, my-4),</a:t>
            </a:r>
          </a:p>
          <a:p>
            <a:pPr>
              <a:buFont typeface="Wingdings" pitchFamily="2" charset="2"/>
              <a:buNone/>
            </a:pPr>
            <a:r>
              <a:rPr lang="en-IN" sz="2000" dirty="0" smtClean="0"/>
              <a:t>	</a:t>
            </a:r>
            <a:r>
              <a:rPr lang="en-IN" sz="2000" dirty="0" err="1" smtClean="0"/>
              <a:t>amod</a:t>
            </a:r>
            <a:r>
              <a:rPr lang="en-IN" sz="2000" dirty="0" smtClean="0"/>
              <a:t>(Juliet-6, departed-5), </a:t>
            </a:r>
            <a:r>
              <a:rPr lang="en-IN" sz="2000" dirty="0" err="1" smtClean="0"/>
              <a:t>prep_for</a:t>
            </a:r>
            <a:r>
              <a:rPr lang="en-IN" sz="2000" dirty="0" smtClean="0"/>
              <a:t> (grieve-2, Juliet-6)</a:t>
            </a:r>
          </a:p>
          <a:p>
            <a:pPr>
              <a:buFont typeface="Wingdings" pitchFamily="2" charset="2"/>
              <a:buNone/>
            </a:pPr>
            <a:endParaRPr lang="en-IN" sz="2000" dirty="0" smtClean="0"/>
          </a:p>
          <a:p>
            <a:pPr>
              <a:buFont typeface="Wingdings" pitchFamily="2" charset="2"/>
              <a:buNone/>
            </a:pPr>
            <a:r>
              <a:rPr lang="en-US" altLang="zh-CN" sz="2000" dirty="0" smtClean="0">
                <a:ea typeface="SimSun" pitchFamily="2" charset="-122"/>
              </a:rPr>
              <a:t> </a:t>
            </a:r>
          </a:p>
          <a:p>
            <a:pPr>
              <a:buFont typeface="Wingdings" pitchFamily="2" charset="2"/>
              <a:buNone/>
            </a:pPr>
            <a:endParaRPr lang="en-US" altLang="zh-CN" sz="2000" dirty="0" smtClean="0">
              <a:ea typeface="SimSun" pitchFamily="2" charset="-122"/>
            </a:endParaRPr>
          </a:p>
          <a:p>
            <a:pPr>
              <a:buFont typeface="Wingdings" pitchFamily="2" charset="2"/>
              <a:buNone/>
            </a:pPr>
            <a:endParaRPr lang="en-US" altLang="zh-CN" sz="2000" dirty="0" smtClean="0">
              <a:ea typeface="SimSun" pitchFamily="2" charset="-122"/>
            </a:endParaRPr>
          </a:p>
          <a:p>
            <a:pPr>
              <a:buFont typeface="Wingdings" pitchFamily="2" charset="2"/>
              <a:buNone/>
            </a:pPr>
            <a:endParaRPr lang="en-US" altLang="zh-CN" sz="2000" dirty="0" smtClean="0">
              <a:ea typeface="SimSun" pitchFamily="2" charset="-122"/>
            </a:endParaRPr>
          </a:p>
          <a:p>
            <a:pPr algn="just">
              <a:lnSpc>
                <a:spcPct val="90000"/>
              </a:lnSpc>
              <a:buFont typeface="Wingdings" pitchFamily="2" charset="2"/>
              <a:buNone/>
            </a:pPr>
            <a:endParaRPr lang="en-US" altLang="zh-CN" sz="2000" dirty="0" smtClean="0">
              <a:ea typeface="SimSun" pitchFamily="2" charset="-122"/>
            </a:endParaRPr>
          </a:p>
        </p:txBody>
      </p:sp>
      <p:pic>
        <p:nvPicPr>
          <p:cNvPr id="55302"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p:spPr>
        <p:txBody>
          <a:bodyPr/>
          <a:lstStyle/>
          <a:p>
            <a:fld id="{1F241C46-3834-448C-881C-17FFAEC7808B}" type="datetime1">
              <a:rPr lang="en-US" smtClean="0"/>
              <a:pPr/>
              <a:t>5/20/2011</a:t>
            </a:fld>
            <a:endParaRPr lang="en-US" smtClean="0"/>
          </a:p>
        </p:txBody>
      </p:sp>
      <p:sp>
        <p:nvSpPr>
          <p:cNvPr id="56323" name="Slide Number Placeholder 5"/>
          <p:cNvSpPr>
            <a:spLocks noGrp="1"/>
          </p:cNvSpPr>
          <p:nvPr>
            <p:ph type="sldNum" sz="quarter" idx="12"/>
          </p:nvPr>
        </p:nvSpPr>
        <p:spPr>
          <a:noFill/>
        </p:spPr>
        <p:txBody>
          <a:bodyPr/>
          <a:lstStyle/>
          <a:p>
            <a:fld id="{CBEE2796-67C4-407C-A0C2-4B61688DF83F}" type="slidenum">
              <a:rPr lang="en-US" smtClean="0"/>
              <a:pPr/>
              <a:t>58</a:t>
            </a:fld>
            <a:endParaRPr lang="en-US" smtClean="0"/>
          </a:p>
        </p:txBody>
      </p:sp>
      <p:sp>
        <p:nvSpPr>
          <p:cNvPr id="56324"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Holder Identification </a:t>
            </a:r>
            <a:br>
              <a:rPr lang="en-US" sz="3200" smtClean="0">
                <a:solidFill>
                  <a:srgbClr val="660066"/>
                </a:solidFill>
              </a:rPr>
            </a:br>
            <a:r>
              <a:rPr lang="en-US" sz="3200" smtClean="0">
                <a:solidFill>
                  <a:srgbClr val="660066"/>
                </a:solidFill>
              </a:rPr>
              <a:t>Syntactic System (Method – A)</a:t>
            </a:r>
          </a:p>
        </p:txBody>
      </p:sp>
      <p:sp>
        <p:nvSpPr>
          <p:cNvPr id="56325" name="Rectangle 3"/>
          <p:cNvSpPr>
            <a:spLocks noGrp="1" noChangeArrowheads="1"/>
          </p:cNvSpPr>
          <p:nvPr>
            <p:ph type="body" idx="1"/>
          </p:nvPr>
        </p:nvSpPr>
        <p:spPr>
          <a:xfrm>
            <a:off x="685800" y="2214563"/>
            <a:ext cx="8458200" cy="4262437"/>
          </a:xfrm>
        </p:spPr>
        <p:txBody>
          <a:bodyPr/>
          <a:lstStyle/>
          <a:p>
            <a:pPr algn="just"/>
            <a:r>
              <a:rPr lang="en-US" altLang="zh-CN" sz="2000" dirty="0" smtClean="0">
                <a:ea typeface="SimSun" pitchFamily="2" charset="-122"/>
              </a:rPr>
              <a:t>Verb based syntactic argument structure or </a:t>
            </a:r>
            <a:r>
              <a:rPr lang="en-US" altLang="zh-CN" sz="2000" dirty="0" err="1" smtClean="0">
                <a:ea typeface="SimSun" pitchFamily="2" charset="-122"/>
              </a:rPr>
              <a:t>subcategorization</a:t>
            </a:r>
            <a:r>
              <a:rPr lang="en-US" altLang="zh-CN" sz="2000" dirty="0" smtClean="0">
                <a:ea typeface="SimSun" pitchFamily="2" charset="-122"/>
              </a:rPr>
              <a:t> frame</a:t>
            </a:r>
          </a:p>
          <a:p>
            <a:pPr algn="just"/>
            <a:r>
              <a:rPr lang="en-US" altLang="zh-CN" sz="2000" dirty="0" err="1" smtClean="0">
                <a:ea typeface="SimSun" pitchFamily="2" charset="-122"/>
              </a:rPr>
              <a:t>VerbNet</a:t>
            </a:r>
            <a:r>
              <a:rPr lang="en-US" altLang="zh-CN" sz="2000" dirty="0" smtClean="0">
                <a:ea typeface="SimSun" pitchFamily="2" charset="-122"/>
              </a:rPr>
              <a:t> (Kipper-Schuler, 2004)</a:t>
            </a:r>
          </a:p>
          <a:p>
            <a:pPr algn="just">
              <a:buFont typeface="Wingdings" pitchFamily="2" charset="2"/>
              <a:buNone/>
            </a:pPr>
            <a:r>
              <a:rPr lang="en-US" altLang="zh-CN" sz="2000" dirty="0" smtClean="0">
                <a:ea typeface="SimSun" pitchFamily="2" charset="-122"/>
              </a:rPr>
              <a:t>		- Combines lexical semantic information i.e., </a:t>
            </a:r>
            <a:r>
              <a:rPr lang="en-US" altLang="zh-CN" sz="2000" i="1" dirty="0" smtClean="0">
                <a:ea typeface="SimSun" pitchFamily="2" charset="-122"/>
              </a:rPr>
              <a:t>Thematic Roles</a:t>
            </a:r>
            <a:r>
              <a:rPr lang="en-US" altLang="zh-CN" sz="2000" dirty="0" smtClean="0">
                <a:ea typeface="SimSun" pitchFamily="2" charset="-122"/>
              </a:rPr>
              <a:t>, semantic predicates,  syntactic frames and </a:t>
            </a:r>
            <a:r>
              <a:rPr lang="en-US" altLang="zh-CN" sz="2000" dirty="0" err="1" smtClean="0">
                <a:ea typeface="SimSun" pitchFamily="2" charset="-122"/>
              </a:rPr>
              <a:t>selectional</a:t>
            </a:r>
            <a:r>
              <a:rPr lang="en-US" altLang="zh-CN" sz="2000" dirty="0" smtClean="0">
                <a:ea typeface="SimSun" pitchFamily="2" charset="-122"/>
              </a:rPr>
              <a:t> restrictions</a:t>
            </a:r>
          </a:p>
          <a:p>
            <a:pPr algn="just"/>
            <a:r>
              <a:rPr lang="en-US" altLang="zh-CN" sz="2000" dirty="0" smtClean="0">
                <a:ea typeface="SimSun" pitchFamily="2" charset="-122"/>
              </a:rPr>
              <a:t>Extract </a:t>
            </a:r>
          </a:p>
          <a:p>
            <a:pPr>
              <a:buFont typeface="Wingdings" pitchFamily="2" charset="2"/>
              <a:buNone/>
            </a:pPr>
            <a:r>
              <a:rPr lang="en-US" altLang="zh-CN" sz="2000" dirty="0" smtClean="0">
                <a:ea typeface="SimSun" pitchFamily="2" charset="-122"/>
              </a:rPr>
              <a:t>		- Syntactic frames with </a:t>
            </a:r>
            <a:r>
              <a:rPr lang="en-US" altLang="zh-CN" sz="2000" i="1" dirty="0" smtClean="0">
                <a:ea typeface="SimSun" pitchFamily="2" charset="-122"/>
              </a:rPr>
              <a:t>holder </a:t>
            </a:r>
            <a:r>
              <a:rPr lang="en-US" altLang="zh-CN" sz="2000" dirty="0" smtClean="0">
                <a:ea typeface="SimSun" pitchFamily="2" charset="-122"/>
              </a:rPr>
              <a:t>related </a:t>
            </a:r>
            <a:r>
              <a:rPr lang="en-US" altLang="zh-CN" sz="2000" i="1" dirty="0" smtClean="0">
                <a:ea typeface="SimSun" pitchFamily="2" charset="-122"/>
              </a:rPr>
              <a:t>thematic</a:t>
            </a:r>
            <a:r>
              <a:rPr lang="en-US" altLang="zh-CN" sz="2000" dirty="0" smtClean="0">
                <a:ea typeface="SimSun" pitchFamily="2" charset="-122"/>
              </a:rPr>
              <a:t> information </a:t>
            </a:r>
          </a:p>
          <a:p>
            <a:pPr>
              <a:buFont typeface="Wingdings" pitchFamily="2" charset="2"/>
              <a:buNone/>
            </a:pPr>
            <a:r>
              <a:rPr lang="en-US" altLang="zh-CN" sz="2000" dirty="0" smtClean="0">
                <a:ea typeface="SimSun" pitchFamily="2" charset="-122"/>
              </a:rPr>
              <a:t>	(e.g. </a:t>
            </a:r>
            <a:r>
              <a:rPr lang="en-IN" sz="2000" i="1" dirty="0" err="1" smtClean="0"/>
              <a:t>Experiencer</a:t>
            </a:r>
            <a:r>
              <a:rPr lang="en-IN" sz="2000" i="1" dirty="0" smtClean="0"/>
              <a:t>, Agent, Actor </a:t>
            </a:r>
            <a:r>
              <a:rPr lang="en-US" altLang="zh-CN" sz="2000" dirty="0" smtClean="0">
                <a:ea typeface="SimSun" pitchFamily="2" charset="-122"/>
              </a:rPr>
              <a:t>etc.) from </a:t>
            </a:r>
            <a:r>
              <a:rPr lang="en-US" altLang="zh-CN" sz="2000" dirty="0" err="1" smtClean="0">
                <a:ea typeface="SimSun" pitchFamily="2" charset="-122"/>
              </a:rPr>
              <a:t>VerbNet</a:t>
            </a:r>
            <a:r>
              <a:rPr lang="en-US" altLang="zh-CN" sz="2000" dirty="0" smtClean="0">
                <a:ea typeface="SimSun" pitchFamily="2" charset="-122"/>
              </a:rPr>
              <a:t> XMLs</a:t>
            </a:r>
          </a:p>
          <a:p>
            <a:r>
              <a:rPr lang="en-IN" sz="1800" dirty="0" smtClean="0"/>
              <a:t>Sentence: “</a:t>
            </a:r>
            <a:r>
              <a:rPr lang="en-IN" sz="1800" i="1" dirty="0" smtClean="0">
                <a:solidFill>
                  <a:srgbClr val="0066FF"/>
                </a:solidFill>
              </a:rPr>
              <a:t>I</a:t>
            </a:r>
            <a:r>
              <a:rPr lang="en-IN" sz="1800" i="1" dirty="0" smtClean="0"/>
              <a:t> love everybody.”</a:t>
            </a:r>
          </a:p>
          <a:p>
            <a:r>
              <a:rPr lang="en-IN" sz="1800" dirty="0" smtClean="0"/>
              <a:t>Parsed Output: (ROOT (S (</a:t>
            </a:r>
            <a:r>
              <a:rPr lang="en-IN" sz="1800" b="1" dirty="0" smtClean="0"/>
              <a:t>NP</a:t>
            </a:r>
            <a:r>
              <a:rPr lang="en-IN" sz="1800" dirty="0" smtClean="0"/>
              <a:t> (PRP </a:t>
            </a:r>
            <a:r>
              <a:rPr lang="en-IN" sz="1800" b="1" dirty="0" smtClean="0">
                <a:solidFill>
                  <a:srgbClr val="0066FF"/>
                </a:solidFill>
              </a:rPr>
              <a:t>I</a:t>
            </a:r>
            <a:r>
              <a:rPr lang="en-IN" sz="1800" dirty="0" smtClean="0"/>
              <a:t>))(</a:t>
            </a:r>
            <a:r>
              <a:rPr lang="en-IN" sz="1800" b="1" dirty="0" smtClean="0"/>
              <a:t>VP</a:t>
            </a:r>
            <a:r>
              <a:rPr lang="en-IN" sz="1800" dirty="0" smtClean="0"/>
              <a:t> (VBP love))(</a:t>
            </a:r>
            <a:r>
              <a:rPr lang="en-IN" sz="1800" b="1" dirty="0" smtClean="0"/>
              <a:t>NP</a:t>
            </a:r>
            <a:r>
              <a:rPr lang="en-IN" sz="1800" dirty="0" smtClean="0"/>
              <a:t> (NN everybody))) (. .))</a:t>
            </a:r>
          </a:p>
          <a:p>
            <a:r>
              <a:rPr lang="en-IN" sz="1800" dirty="0" smtClean="0"/>
              <a:t>Acquired Argument Structure: [NP VP NP]</a:t>
            </a:r>
          </a:p>
          <a:p>
            <a:r>
              <a:rPr lang="en-IN" sz="1800" dirty="0" smtClean="0"/>
              <a:t>Simplified Extracted </a:t>
            </a:r>
            <a:r>
              <a:rPr lang="en-IN" sz="1800" dirty="0" err="1" smtClean="0"/>
              <a:t>VerbNet</a:t>
            </a:r>
            <a:r>
              <a:rPr lang="en-IN" sz="1800" dirty="0" smtClean="0"/>
              <a:t> Frame Syntax: [&lt;NP value="</a:t>
            </a:r>
            <a:r>
              <a:rPr lang="en-IN" sz="1800" i="1" dirty="0" err="1" smtClean="0">
                <a:solidFill>
                  <a:srgbClr val="0066FF"/>
                </a:solidFill>
              </a:rPr>
              <a:t>Experiencer</a:t>
            </a:r>
            <a:r>
              <a:rPr lang="en-IN" sz="1800" i="1" dirty="0" smtClean="0"/>
              <a:t>” &gt;&lt;/VERB&gt;&lt;NP-theme&gt;]</a:t>
            </a:r>
            <a:endParaRPr lang="en-US" altLang="zh-CN" sz="1800" dirty="0" smtClean="0">
              <a:ea typeface="SimSun" pitchFamily="2" charset="-122"/>
            </a:endParaRPr>
          </a:p>
        </p:txBody>
      </p:sp>
      <p:pic>
        <p:nvPicPr>
          <p:cNvPr id="56326"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a:noFill/>
        </p:spPr>
        <p:txBody>
          <a:bodyPr/>
          <a:lstStyle/>
          <a:p>
            <a:fld id="{390D63CF-C6A2-450E-8C4E-918EB31C680E}" type="datetime1">
              <a:rPr lang="en-US" smtClean="0"/>
              <a:pPr/>
              <a:t>5/20/2011</a:t>
            </a:fld>
            <a:endParaRPr lang="en-US" smtClean="0"/>
          </a:p>
        </p:txBody>
      </p:sp>
      <p:sp>
        <p:nvSpPr>
          <p:cNvPr id="57347" name="Slide Number Placeholder 5"/>
          <p:cNvSpPr>
            <a:spLocks noGrp="1"/>
          </p:cNvSpPr>
          <p:nvPr>
            <p:ph type="sldNum" sz="quarter" idx="12"/>
          </p:nvPr>
        </p:nvSpPr>
        <p:spPr>
          <a:noFill/>
        </p:spPr>
        <p:txBody>
          <a:bodyPr/>
          <a:lstStyle/>
          <a:p>
            <a:fld id="{481A10B4-6FDE-4552-B6FF-66A94D7B478D}" type="slidenum">
              <a:rPr lang="en-US" smtClean="0"/>
              <a:pPr/>
              <a:t>59</a:t>
            </a:fld>
            <a:endParaRPr lang="en-US" smtClean="0"/>
          </a:p>
        </p:txBody>
      </p:sp>
      <p:sp>
        <p:nvSpPr>
          <p:cNvPr id="57348"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VerbNet</a:t>
            </a:r>
            <a:br>
              <a:rPr lang="en-US" sz="3200" smtClean="0">
                <a:solidFill>
                  <a:srgbClr val="660066"/>
                </a:solidFill>
              </a:rPr>
            </a:br>
            <a:r>
              <a:rPr lang="en-US" sz="3200" smtClean="0">
                <a:solidFill>
                  <a:srgbClr val="660066"/>
                </a:solidFill>
              </a:rPr>
              <a:t>Snapshot </a:t>
            </a:r>
          </a:p>
        </p:txBody>
      </p:sp>
      <p:pic>
        <p:nvPicPr>
          <p:cNvPr id="57349"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pic>
        <p:nvPicPr>
          <p:cNvPr id="57350" name="Picture 2"/>
          <p:cNvPicPr>
            <a:picLocks noChangeAspect="1" noChangeArrowheads="1"/>
          </p:cNvPicPr>
          <p:nvPr/>
        </p:nvPicPr>
        <p:blipFill>
          <a:blip r:embed="rId3" cstate="print"/>
          <a:srcRect/>
          <a:stretch>
            <a:fillRect/>
          </a:stretch>
        </p:blipFill>
        <p:spPr bwMode="auto">
          <a:xfrm>
            <a:off x="1447800" y="2057400"/>
            <a:ext cx="69342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Manpower</a:t>
            </a:r>
            <a:endParaRPr lang="en-US" dirty="0"/>
          </a:p>
        </p:txBody>
      </p:sp>
      <p:sp>
        <p:nvSpPr>
          <p:cNvPr id="3" name="Content Placeholder 2"/>
          <p:cNvSpPr>
            <a:spLocks noGrp="1"/>
          </p:cNvSpPr>
          <p:nvPr>
            <p:ph idx="1"/>
          </p:nvPr>
        </p:nvSpPr>
        <p:spPr/>
        <p:txBody>
          <a:bodyPr/>
          <a:lstStyle/>
          <a:p>
            <a:r>
              <a:rPr lang="en-US" dirty="0" smtClean="0"/>
              <a:t>Doctoral Students</a:t>
            </a:r>
          </a:p>
          <a:p>
            <a:pPr lvl="1"/>
            <a:r>
              <a:rPr lang="en-US" dirty="0" smtClean="0"/>
              <a:t>Statistical Machine Translation </a:t>
            </a:r>
          </a:p>
          <a:p>
            <a:pPr lvl="1"/>
            <a:r>
              <a:rPr lang="en-US" dirty="0" smtClean="0"/>
              <a:t>Answer Validation through Textual Entailment (joint supervision with Prof. Alexander </a:t>
            </a:r>
            <a:r>
              <a:rPr lang="en-US" dirty="0" err="1" smtClean="0"/>
              <a:t>Gelbukh</a:t>
            </a:r>
            <a:r>
              <a:rPr lang="en-US" dirty="0" smtClean="0"/>
              <a:t>)</a:t>
            </a:r>
          </a:p>
          <a:p>
            <a:pPr lvl="1"/>
            <a:r>
              <a:rPr lang="en-US" dirty="0" smtClean="0"/>
              <a:t>Opinion Mining</a:t>
            </a:r>
          </a:p>
          <a:p>
            <a:pPr lvl="1"/>
            <a:r>
              <a:rPr lang="en-US" dirty="0" smtClean="0"/>
              <a:t>Emotion Analysis</a:t>
            </a:r>
          </a:p>
          <a:p>
            <a:pPr lvl="1"/>
            <a:r>
              <a:rPr lang="en-US" dirty="0" smtClean="0"/>
              <a:t>Event Identification and Event – Time Analysis</a:t>
            </a:r>
          </a:p>
          <a:p>
            <a:pPr lvl="1"/>
            <a:endParaRPr lang="en-US" dirty="0" smtClean="0"/>
          </a:p>
        </p:txBody>
      </p:sp>
      <p:sp>
        <p:nvSpPr>
          <p:cNvPr id="4" name="Date Placeholder 3"/>
          <p:cNvSpPr>
            <a:spLocks noGrp="1"/>
          </p:cNvSpPr>
          <p:nvPr>
            <p:ph type="dt" sz="half" idx="10"/>
          </p:nvPr>
        </p:nvSpPr>
        <p:spPr/>
        <p:txBody>
          <a:bodyPr/>
          <a:lstStyle/>
          <a:p>
            <a:pPr>
              <a:defRPr/>
            </a:pPr>
            <a:fld id="{20D90ED2-66FE-493E-BBEE-633B28BA52C1}" type="datetime1">
              <a:rPr lang="en-US" smtClean="0"/>
              <a:pPr>
                <a:defRPr/>
              </a:pPr>
              <a:t>5/20/2011</a:t>
            </a:fld>
            <a:endParaRPr lang="en-US"/>
          </a:p>
        </p:txBody>
      </p:sp>
      <p:sp>
        <p:nvSpPr>
          <p:cNvPr id="5" name="Slide Number Placeholder 4"/>
          <p:cNvSpPr>
            <a:spLocks noGrp="1"/>
          </p:cNvSpPr>
          <p:nvPr>
            <p:ph type="sldNum" sz="quarter" idx="12"/>
          </p:nvPr>
        </p:nvSpPr>
        <p:spPr/>
        <p:txBody>
          <a:bodyPr/>
          <a:lstStyle/>
          <a:p>
            <a:pPr>
              <a:defRPr/>
            </a:pPr>
            <a:fld id="{D5311F40-7EA4-47E3-8A15-6C553880E2F9}"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p:spPr>
        <p:txBody>
          <a:bodyPr/>
          <a:lstStyle/>
          <a:p>
            <a:fld id="{361E80B9-490D-4A95-BD85-451D02D9617B}" type="datetime1">
              <a:rPr lang="en-US" smtClean="0"/>
              <a:pPr/>
              <a:t>5/20/2011</a:t>
            </a:fld>
            <a:endParaRPr lang="en-US" smtClean="0"/>
          </a:p>
        </p:txBody>
      </p:sp>
      <p:sp>
        <p:nvSpPr>
          <p:cNvPr id="58371" name="Slide Number Placeholder 5"/>
          <p:cNvSpPr>
            <a:spLocks noGrp="1"/>
          </p:cNvSpPr>
          <p:nvPr>
            <p:ph type="sldNum" sz="quarter" idx="12"/>
          </p:nvPr>
        </p:nvSpPr>
        <p:spPr>
          <a:noFill/>
        </p:spPr>
        <p:txBody>
          <a:bodyPr/>
          <a:lstStyle/>
          <a:p>
            <a:fld id="{731323A5-75EF-451B-A94E-D01154D6412B}" type="slidenum">
              <a:rPr lang="en-US" smtClean="0"/>
              <a:pPr/>
              <a:t>60</a:t>
            </a:fld>
            <a:endParaRPr lang="en-US" smtClean="0"/>
          </a:p>
        </p:txBody>
      </p:sp>
      <p:sp>
        <p:nvSpPr>
          <p:cNvPr id="58372"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Holder Identification </a:t>
            </a:r>
            <a:br>
              <a:rPr lang="en-US" sz="3200" smtClean="0">
                <a:solidFill>
                  <a:srgbClr val="660066"/>
                </a:solidFill>
              </a:rPr>
            </a:br>
            <a:r>
              <a:rPr lang="en-US" sz="3200" smtClean="0">
                <a:solidFill>
                  <a:srgbClr val="660066"/>
                </a:solidFill>
              </a:rPr>
              <a:t>Syntactic System (Method – B)</a:t>
            </a:r>
          </a:p>
        </p:txBody>
      </p:sp>
      <p:sp>
        <p:nvSpPr>
          <p:cNvPr id="58373" name="Rectangle 3"/>
          <p:cNvSpPr>
            <a:spLocks noGrp="1" noChangeArrowheads="1"/>
          </p:cNvSpPr>
          <p:nvPr>
            <p:ph type="body" idx="1"/>
          </p:nvPr>
        </p:nvSpPr>
        <p:spPr>
          <a:xfrm>
            <a:off x="685800" y="2214563"/>
            <a:ext cx="8458200" cy="4262437"/>
          </a:xfrm>
        </p:spPr>
        <p:txBody>
          <a:bodyPr/>
          <a:lstStyle/>
          <a:p>
            <a:r>
              <a:rPr lang="en-IN" sz="2000" dirty="0" smtClean="0"/>
              <a:t>POS tagged and chunked data. </a:t>
            </a:r>
          </a:p>
          <a:p>
            <a:r>
              <a:rPr lang="en-IN" sz="2000" dirty="0" smtClean="0"/>
              <a:t>Stanford Maximum Entropy based POS tagger  (Manning, 2000) and  a Conditional Random Field (CRF) based </a:t>
            </a:r>
            <a:r>
              <a:rPr lang="en-IN" sz="2000" dirty="0" err="1" smtClean="0"/>
              <a:t>chunker</a:t>
            </a:r>
            <a:r>
              <a:rPr lang="en-IN" sz="2000" dirty="0" smtClean="0"/>
              <a:t> (</a:t>
            </a:r>
            <a:r>
              <a:rPr lang="en-IN" sz="2000" dirty="0" err="1" smtClean="0"/>
              <a:t>Phan</a:t>
            </a:r>
            <a:r>
              <a:rPr lang="en-IN" sz="2000" dirty="0" smtClean="0"/>
              <a:t>, 2006)</a:t>
            </a:r>
          </a:p>
          <a:p>
            <a:r>
              <a:rPr lang="en-IN" sz="2000" dirty="0" smtClean="0"/>
              <a:t>Component of the chunk is marked with </a:t>
            </a:r>
            <a:r>
              <a:rPr lang="en-IN" sz="2000" i="1" dirty="0" smtClean="0"/>
              <a:t>beginning or intermediate or end </a:t>
            </a:r>
          </a:p>
          <a:p>
            <a:r>
              <a:rPr lang="en-IN" sz="2000" i="1" dirty="0" smtClean="0"/>
              <a:t>The POS of the beginning part </a:t>
            </a:r>
            <a:r>
              <a:rPr lang="en-IN" sz="2000" dirty="0" smtClean="0"/>
              <a:t>of every chunk  to construct the argument structure of the sentence corresponding to the emotional verb</a:t>
            </a:r>
          </a:p>
          <a:p>
            <a:r>
              <a:rPr lang="en-IN" altLang="zh-CN" sz="2000" dirty="0" smtClean="0">
                <a:ea typeface="SimSun" pitchFamily="2" charset="-122"/>
              </a:rPr>
              <a:t>Fails to disambiguate the arguments from the adjuncts</a:t>
            </a:r>
            <a:r>
              <a:rPr lang="en-IN" sz="2000" dirty="0" smtClean="0"/>
              <a:t>           </a:t>
            </a:r>
          </a:p>
          <a:p>
            <a:r>
              <a:rPr lang="en-IN" sz="2000" dirty="0" smtClean="0"/>
              <a:t>Sentence :  </a:t>
            </a:r>
            <a:r>
              <a:rPr lang="en-IN" sz="2000" i="1" dirty="0" smtClean="0"/>
              <a:t>I   love  them</a:t>
            </a:r>
          </a:p>
          <a:p>
            <a:r>
              <a:rPr lang="en-IN" sz="2000" dirty="0" smtClean="0"/>
              <a:t>Chunked Output : I/PRP/</a:t>
            </a:r>
            <a:r>
              <a:rPr lang="en-IN" sz="2000" b="1" dirty="0" smtClean="0"/>
              <a:t>B-NP    love/VBP/B-VP  them/PRP/B-NP ././O</a:t>
            </a:r>
          </a:p>
          <a:p>
            <a:r>
              <a:rPr lang="en-IN" sz="2000" dirty="0" smtClean="0"/>
              <a:t>Acquired Argument Structure: [NP VP NP]</a:t>
            </a:r>
          </a:p>
          <a:p>
            <a:r>
              <a:rPr lang="en-IN" sz="2000" dirty="0" smtClean="0"/>
              <a:t>Simplified Extracted </a:t>
            </a:r>
            <a:r>
              <a:rPr lang="en-IN" sz="2000" dirty="0" err="1" smtClean="0"/>
              <a:t>VerbNet</a:t>
            </a:r>
            <a:r>
              <a:rPr lang="en-IN" sz="2000" dirty="0" smtClean="0"/>
              <a:t> Frame Syntax: [&lt;NP value="</a:t>
            </a:r>
            <a:r>
              <a:rPr lang="en-IN" sz="2000" i="1" dirty="0" err="1" smtClean="0"/>
              <a:t>Experiencer</a:t>
            </a:r>
            <a:r>
              <a:rPr lang="en-IN" sz="2000" i="1" dirty="0" smtClean="0"/>
              <a:t>” &gt;&lt;/VERB&gt;&lt;</a:t>
            </a:r>
            <a:r>
              <a:rPr lang="en-IN" sz="2000" i="1" dirty="0" err="1" smtClean="0"/>
              <a:t>NPtheme</a:t>
            </a:r>
            <a:r>
              <a:rPr lang="en-IN" sz="2000" i="1" dirty="0" smtClean="0"/>
              <a:t>&gt;]</a:t>
            </a:r>
            <a:endParaRPr lang="en-US" altLang="zh-CN" sz="2000" dirty="0" smtClean="0">
              <a:ea typeface="SimSun" pitchFamily="2" charset="-122"/>
            </a:endParaRPr>
          </a:p>
        </p:txBody>
      </p:sp>
      <p:pic>
        <p:nvPicPr>
          <p:cNvPr id="58374"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a:noFill/>
        </p:spPr>
        <p:txBody>
          <a:bodyPr/>
          <a:lstStyle/>
          <a:p>
            <a:fld id="{94DEE738-79EA-4528-9B8E-7BAE961ADA18}" type="datetime1">
              <a:rPr lang="en-US" smtClean="0"/>
              <a:pPr/>
              <a:t>5/20/2011</a:t>
            </a:fld>
            <a:endParaRPr lang="en-US" smtClean="0"/>
          </a:p>
        </p:txBody>
      </p:sp>
      <p:sp>
        <p:nvSpPr>
          <p:cNvPr id="59395" name="Slide Number Placeholder 5"/>
          <p:cNvSpPr>
            <a:spLocks noGrp="1"/>
          </p:cNvSpPr>
          <p:nvPr>
            <p:ph type="sldNum" sz="quarter" idx="12"/>
          </p:nvPr>
        </p:nvSpPr>
        <p:spPr>
          <a:noFill/>
        </p:spPr>
        <p:txBody>
          <a:bodyPr/>
          <a:lstStyle/>
          <a:p>
            <a:fld id="{C99F871A-38AE-44D8-ABE7-E0381FD8DE9F}" type="slidenum">
              <a:rPr lang="en-US" smtClean="0"/>
              <a:pPr/>
              <a:t>61</a:t>
            </a:fld>
            <a:endParaRPr lang="en-US" smtClean="0"/>
          </a:p>
        </p:txBody>
      </p:sp>
      <p:sp>
        <p:nvSpPr>
          <p:cNvPr id="59396"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Holder Identification </a:t>
            </a:r>
            <a:br>
              <a:rPr lang="en-US" sz="3200" smtClean="0">
                <a:solidFill>
                  <a:srgbClr val="660066"/>
                </a:solidFill>
              </a:rPr>
            </a:br>
            <a:r>
              <a:rPr lang="en-US" sz="3200" smtClean="0">
                <a:solidFill>
                  <a:srgbClr val="660066"/>
                </a:solidFill>
              </a:rPr>
              <a:t>Evaluation</a:t>
            </a:r>
          </a:p>
        </p:txBody>
      </p:sp>
      <p:pic>
        <p:nvPicPr>
          <p:cNvPr id="59397"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pic>
        <p:nvPicPr>
          <p:cNvPr id="59398" name="Picture 2"/>
          <p:cNvPicPr>
            <a:picLocks noChangeAspect="1" noChangeArrowheads="1"/>
          </p:cNvPicPr>
          <p:nvPr/>
        </p:nvPicPr>
        <p:blipFill>
          <a:blip r:embed="rId3" cstate="print"/>
          <a:srcRect/>
          <a:stretch>
            <a:fillRect/>
          </a:stretch>
        </p:blipFill>
        <p:spPr bwMode="auto">
          <a:xfrm>
            <a:off x="1412875" y="2819400"/>
            <a:ext cx="6816725" cy="1905000"/>
          </a:xfrm>
          <a:prstGeom prst="rect">
            <a:avLst/>
          </a:prstGeom>
          <a:noFill/>
          <a:ln w="9525">
            <a:noFill/>
            <a:miter lim="800000"/>
            <a:headEnd/>
            <a:tailEnd/>
          </a:ln>
        </p:spPr>
      </p:pic>
      <p:sp>
        <p:nvSpPr>
          <p:cNvPr id="59399" name="Freeform 5"/>
          <p:cNvSpPr>
            <a:spLocks/>
          </p:cNvSpPr>
          <p:nvPr/>
        </p:nvSpPr>
        <p:spPr bwMode="auto">
          <a:xfrm>
            <a:off x="5486400" y="3276600"/>
            <a:ext cx="1066800" cy="1828800"/>
          </a:xfrm>
          <a:custGeom>
            <a:avLst/>
            <a:gdLst>
              <a:gd name="T0" fmla="*/ 2147483647 w 3496"/>
              <a:gd name="T1" fmla="*/ 2147483647 h 472"/>
              <a:gd name="T2" fmla="*/ 2147483647 w 3496"/>
              <a:gd name="T3" fmla="*/ 2147483647 h 472"/>
              <a:gd name="T4" fmla="*/ 2147483647 w 3496"/>
              <a:gd name="T5" fmla="*/ 2147483647 h 472"/>
              <a:gd name="T6" fmla="*/ 2147483647 w 3496"/>
              <a:gd name="T7" fmla="*/ 2147483647 h 472"/>
              <a:gd name="T8" fmla="*/ 2147483647 w 3496"/>
              <a:gd name="T9" fmla="*/ 2147483647 h 472"/>
              <a:gd name="T10" fmla="*/ 2147483647 w 3496"/>
              <a:gd name="T11" fmla="*/ 2147483647 h 472"/>
              <a:gd name="T12" fmla="*/ 2147483647 w 3496"/>
              <a:gd name="T13" fmla="*/ 2147483647 h 472"/>
              <a:gd name="T14" fmla="*/ 2147483647 w 3496"/>
              <a:gd name="T15" fmla="*/ 2147483647 h 472"/>
              <a:gd name="T16" fmla="*/ 2147483647 w 3496"/>
              <a:gd name="T17" fmla="*/ 2147483647 h 472"/>
              <a:gd name="T18" fmla="*/ 2147483647 w 3496"/>
              <a:gd name="T19" fmla="*/ 0 h 472"/>
              <a:gd name="T20" fmla="*/ 2147483647 w 3496"/>
              <a:gd name="T21" fmla="*/ 2147483647 h 472"/>
              <a:gd name="T22" fmla="*/ 2147483647 w 3496"/>
              <a:gd name="T23" fmla="*/ 2147483647 h 472"/>
              <a:gd name="T24" fmla="*/ 2147483647 w 3496"/>
              <a:gd name="T25" fmla="*/ 2147483647 h 472"/>
              <a:gd name="T26" fmla="*/ 2147483647 w 3496"/>
              <a:gd name="T27" fmla="*/ 2147483647 h 472"/>
              <a:gd name="T28" fmla="*/ 2147483647 w 3496"/>
              <a:gd name="T29" fmla="*/ 2147483647 h 472"/>
              <a:gd name="T30" fmla="*/ 2147483647 w 3496"/>
              <a:gd name="T31" fmla="*/ 2147483647 h 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96"/>
              <a:gd name="T49" fmla="*/ 0 h 472"/>
              <a:gd name="T50" fmla="*/ 3496 w 3496"/>
              <a:gd name="T51" fmla="*/ 472 h 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96" h="472">
                <a:moveTo>
                  <a:pt x="120" y="144"/>
                </a:moveTo>
                <a:cubicBezTo>
                  <a:pt x="136" y="200"/>
                  <a:pt x="88" y="392"/>
                  <a:pt x="120" y="432"/>
                </a:cubicBezTo>
                <a:cubicBezTo>
                  <a:pt x="152" y="472"/>
                  <a:pt x="184" y="392"/>
                  <a:pt x="312" y="384"/>
                </a:cubicBezTo>
                <a:cubicBezTo>
                  <a:pt x="440" y="376"/>
                  <a:pt x="696" y="384"/>
                  <a:pt x="888" y="384"/>
                </a:cubicBezTo>
                <a:cubicBezTo>
                  <a:pt x="1080" y="384"/>
                  <a:pt x="1264" y="384"/>
                  <a:pt x="1464" y="384"/>
                </a:cubicBezTo>
                <a:cubicBezTo>
                  <a:pt x="1664" y="384"/>
                  <a:pt x="1784" y="376"/>
                  <a:pt x="2088" y="384"/>
                </a:cubicBezTo>
                <a:cubicBezTo>
                  <a:pt x="2392" y="392"/>
                  <a:pt x="3080" y="456"/>
                  <a:pt x="3288" y="432"/>
                </a:cubicBezTo>
                <a:cubicBezTo>
                  <a:pt x="3496" y="408"/>
                  <a:pt x="3344" y="304"/>
                  <a:pt x="3336" y="240"/>
                </a:cubicBezTo>
                <a:cubicBezTo>
                  <a:pt x="3328" y="176"/>
                  <a:pt x="3312" y="88"/>
                  <a:pt x="3240" y="48"/>
                </a:cubicBezTo>
                <a:cubicBezTo>
                  <a:pt x="3168" y="8"/>
                  <a:pt x="3080" y="0"/>
                  <a:pt x="2904" y="0"/>
                </a:cubicBezTo>
                <a:cubicBezTo>
                  <a:pt x="2728" y="0"/>
                  <a:pt x="2392" y="40"/>
                  <a:pt x="2184" y="48"/>
                </a:cubicBezTo>
                <a:cubicBezTo>
                  <a:pt x="1976" y="56"/>
                  <a:pt x="1848" y="48"/>
                  <a:pt x="1656" y="48"/>
                </a:cubicBezTo>
                <a:cubicBezTo>
                  <a:pt x="1464" y="48"/>
                  <a:pt x="1264" y="40"/>
                  <a:pt x="1032" y="48"/>
                </a:cubicBezTo>
                <a:cubicBezTo>
                  <a:pt x="800" y="56"/>
                  <a:pt x="432" y="88"/>
                  <a:pt x="264" y="96"/>
                </a:cubicBezTo>
                <a:cubicBezTo>
                  <a:pt x="96" y="104"/>
                  <a:pt x="48" y="88"/>
                  <a:pt x="24" y="96"/>
                </a:cubicBezTo>
                <a:cubicBezTo>
                  <a:pt x="0" y="104"/>
                  <a:pt x="104" y="88"/>
                  <a:pt x="120" y="144"/>
                </a:cubicBezTo>
                <a:close/>
              </a:path>
            </a:pathLst>
          </a:custGeom>
          <a:noFill/>
          <a:ln w="9525">
            <a:solidFill>
              <a:srgbClr val="FF6600"/>
            </a:solidFill>
            <a:round/>
            <a:headEnd/>
            <a:tailEnd/>
          </a:ln>
        </p:spPr>
        <p:txBody>
          <a:bodyPr wrap="none"/>
          <a:lstStyle/>
          <a:p>
            <a:endParaRPr lang="en-US"/>
          </a:p>
        </p:txBody>
      </p:sp>
      <p:sp>
        <p:nvSpPr>
          <p:cNvPr id="59400" name="Rectangle 8"/>
          <p:cNvSpPr>
            <a:spLocks noChangeArrowheads="1"/>
          </p:cNvSpPr>
          <p:nvPr/>
        </p:nvSpPr>
        <p:spPr bwMode="auto">
          <a:xfrm>
            <a:off x="1981200" y="5257800"/>
            <a:ext cx="5791200" cy="338138"/>
          </a:xfrm>
          <a:prstGeom prst="rect">
            <a:avLst/>
          </a:prstGeom>
          <a:noFill/>
          <a:ln w="9525">
            <a:noFill/>
            <a:miter lim="800000"/>
            <a:headEnd/>
            <a:tailEnd/>
          </a:ln>
        </p:spPr>
        <p:txBody>
          <a:bodyPr>
            <a:spAutoFit/>
          </a:bodyPr>
          <a:lstStyle/>
          <a:p>
            <a:pPr algn="ctr">
              <a:spcBef>
                <a:spcPct val="50000"/>
              </a:spcBef>
            </a:pPr>
            <a:r>
              <a:rPr lang="en-US" sz="1600" b="1"/>
              <a:t>Table 2: Results of Baseline and Syntactic Systems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noFill/>
        </p:spPr>
        <p:txBody>
          <a:bodyPr/>
          <a:lstStyle/>
          <a:p>
            <a:fld id="{404B2195-562E-461C-AB4B-3232155CB43F}" type="datetime1">
              <a:rPr lang="en-US" smtClean="0"/>
              <a:pPr/>
              <a:t>5/20/2011</a:t>
            </a:fld>
            <a:endParaRPr lang="en-US" smtClean="0"/>
          </a:p>
        </p:txBody>
      </p:sp>
      <p:sp>
        <p:nvSpPr>
          <p:cNvPr id="60419" name="Slide Number Placeholder 5"/>
          <p:cNvSpPr>
            <a:spLocks noGrp="1"/>
          </p:cNvSpPr>
          <p:nvPr>
            <p:ph type="sldNum" sz="quarter" idx="12"/>
          </p:nvPr>
        </p:nvSpPr>
        <p:spPr>
          <a:noFill/>
        </p:spPr>
        <p:txBody>
          <a:bodyPr/>
          <a:lstStyle/>
          <a:p>
            <a:fld id="{3AE7ED05-25B1-4345-B90F-B3F3C6C5C017}" type="slidenum">
              <a:rPr lang="en-US" smtClean="0"/>
              <a:pPr/>
              <a:t>62</a:t>
            </a:fld>
            <a:endParaRPr lang="en-US" smtClean="0"/>
          </a:p>
        </p:txBody>
      </p:sp>
      <p:sp>
        <p:nvSpPr>
          <p:cNvPr id="60420"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Holder Identification </a:t>
            </a:r>
          </a:p>
        </p:txBody>
      </p:sp>
      <p:sp>
        <p:nvSpPr>
          <p:cNvPr id="60421" name="Rectangle 3"/>
          <p:cNvSpPr>
            <a:spLocks noGrp="1" noChangeArrowheads="1"/>
          </p:cNvSpPr>
          <p:nvPr>
            <p:ph type="body" idx="1"/>
          </p:nvPr>
        </p:nvSpPr>
        <p:spPr>
          <a:xfrm>
            <a:off x="809625" y="2214563"/>
            <a:ext cx="8105775" cy="3881437"/>
          </a:xfrm>
        </p:spPr>
        <p:txBody>
          <a:bodyPr/>
          <a:lstStyle/>
          <a:p>
            <a:pPr marL="609600" indent="-609600" eaLnBrk="1" hangingPunct="1">
              <a:lnSpc>
                <a:spcPct val="80000"/>
              </a:lnSpc>
              <a:spcBef>
                <a:spcPts val="1200"/>
              </a:spcBef>
              <a:spcAft>
                <a:spcPts val="400"/>
              </a:spcAft>
            </a:pPr>
            <a:r>
              <a:rPr lang="en-US" sz="2000" b="1" dirty="0" smtClean="0"/>
              <a:t>Publications </a:t>
            </a:r>
            <a:r>
              <a:rPr lang="en-US" sz="2000" b="1" dirty="0" smtClean="0">
                <a:solidFill>
                  <a:srgbClr val="002060"/>
                </a:solidFill>
              </a:rPr>
              <a:t>(Conference)</a:t>
            </a:r>
            <a:r>
              <a:rPr lang="en-US" sz="1800" dirty="0" smtClean="0">
                <a:solidFill>
                  <a:srgbClr val="FF9900"/>
                </a:solidFill>
              </a:rPr>
              <a:t> </a:t>
            </a:r>
          </a:p>
          <a:p>
            <a:pPr marL="609600" indent="-609600" eaLnBrk="1" hangingPunct="1">
              <a:lnSpc>
                <a:spcPct val="80000"/>
              </a:lnSpc>
              <a:buFont typeface="Wingdings" pitchFamily="2" charset="2"/>
              <a:buNone/>
            </a:pPr>
            <a:endParaRPr lang="en-US" sz="2000" b="1" dirty="0" smtClean="0"/>
          </a:p>
          <a:p>
            <a:pPr marL="609600" indent="-609600" algn="just" eaLnBrk="1" hangingPunct="1">
              <a:lnSpc>
                <a:spcPct val="80000"/>
              </a:lnSpc>
              <a:buFont typeface="Wingdings" pitchFamily="2" charset="2"/>
              <a:buNone/>
            </a:pPr>
            <a:r>
              <a:rPr lang="en-US" sz="2400" b="1" dirty="0" smtClean="0"/>
              <a:t>	</a:t>
            </a:r>
            <a:r>
              <a:rPr lang="en-US" sz="1800" b="1" dirty="0" smtClean="0"/>
              <a:t>	-  </a:t>
            </a:r>
            <a:r>
              <a:rPr lang="en-US" sz="1800" dirty="0" smtClean="0"/>
              <a:t>D.Das and </a:t>
            </a:r>
            <a:r>
              <a:rPr lang="en-US" sz="1800" dirty="0" err="1" smtClean="0"/>
              <a:t>S.Bandyopadhyay</a:t>
            </a:r>
            <a:r>
              <a:rPr lang="en-US" sz="1800" dirty="0" smtClean="0"/>
              <a:t>. 2010. Emotion Holder for Emotional Verbs – The role of Subject and Syntax. </a:t>
            </a:r>
            <a:r>
              <a:rPr lang="en-US" sz="1800" i="1" dirty="0" smtClean="0"/>
              <a:t>In the proceedings of 11th International Conference on Intelligent Text Processing and Computational Linguistics</a:t>
            </a:r>
            <a:r>
              <a:rPr lang="en-US" sz="1800" b="1" i="1" dirty="0" smtClean="0"/>
              <a:t>, (</a:t>
            </a:r>
            <a:r>
              <a:rPr lang="en-US" sz="1800" b="1" i="1" dirty="0" err="1" smtClean="0"/>
              <a:t>CICLing</a:t>
            </a:r>
            <a:r>
              <a:rPr lang="en-US" sz="1800" b="1" i="1" dirty="0" smtClean="0"/>
              <a:t>- 2010)</a:t>
            </a:r>
            <a:r>
              <a:rPr lang="en-US" sz="1800" dirty="0" smtClean="0"/>
              <a:t>, A. </a:t>
            </a:r>
            <a:r>
              <a:rPr lang="en-US" sz="1800" dirty="0" err="1" smtClean="0"/>
              <a:t>Gelbukh</a:t>
            </a:r>
            <a:r>
              <a:rPr lang="en-US" sz="1800" dirty="0" smtClean="0"/>
              <a:t> (Ed.), LNCS 6008, pp. 385-393, Romania </a:t>
            </a:r>
          </a:p>
          <a:p>
            <a:pPr marL="609600" indent="-609600" algn="just" eaLnBrk="1" hangingPunct="1">
              <a:lnSpc>
                <a:spcPct val="80000"/>
              </a:lnSpc>
              <a:buFont typeface="Wingdings" pitchFamily="2" charset="2"/>
              <a:buNone/>
            </a:pPr>
            <a:r>
              <a:rPr lang="en-US" sz="1800" dirty="0" smtClean="0"/>
              <a:t>		</a:t>
            </a:r>
          </a:p>
          <a:p>
            <a:pPr marL="609600" indent="-609600" algn="just" eaLnBrk="1" hangingPunct="1">
              <a:lnSpc>
                <a:spcPct val="80000"/>
              </a:lnSpc>
              <a:buFont typeface="Wingdings" pitchFamily="2" charset="2"/>
              <a:buNone/>
            </a:pPr>
            <a:r>
              <a:rPr lang="en-US" sz="1800" dirty="0" smtClean="0"/>
              <a:t>		- D. Das and S. </a:t>
            </a:r>
            <a:r>
              <a:rPr lang="en-US" sz="1800" dirty="0" err="1" smtClean="0"/>
              <a:t>Bandyopadhyay</a:t>
            </a:r>
            <a:r>
              <a:rPr lang="en-US" sz="1800" dirty="0" smtClean="0"/>
              <a:t>. 2010. Finding Emotion Holder from Bengali Blog Texts –An Unsupervised Syntactic Approach. </a:t>
            </a:r>
            <a:r>
              <a:rPr lang="en-US" sz="1800" i="1" dirty="0" smtClean="0"/>
              <a:t>Student Session</a:t>
            </a:r>
            <a:r>
              <a:rPr lang="en-US" sz="1800" dirty="0" smtClean="0"/>
              <a:t>. </a:t>
            </a:r>
            <a:r>
              <a:rPr lang="en-US" sz="1800" i="1" dirty="0" smtClean="0"/>
              <a:t>24th Pacific Asia Conference on Language, Information and Computation</a:t>
            </a:r>
            <a:r>
              <a:rPr lang="en-US" sz="1800" b="1" dirty="0" smtClean="0"/>
              <a:t> </a:t>
            </a:r>
            <a:r>
              <a:rPr lang="en-US" sz="1800" b="1" i="1" dirty="0" smtClean="0"/>
              <a:t>(PACLIC 2010)</a:t>
            </a:r>
            <a:r>
              <a:rPr lang="en-US" sz="1800" b="1" dirty="0" smtClean="0"/>
              <a:t>, </a:t>
            </a:r>
            <a:r>
              <a:rPr lang="en-US" sz="1800" dirty="0" smtClean="0"/>
              <a:t>November 4-7, Sendai, Japan.  </a:t>
            </a:r>
          </a:p>
          <a:p>
            <a:pPr marL="609600" indent="-609600" algn="just" eaLnBrk="1" hangingPunct="1">
              <a:lnSpc>
                <a:spcPct val="80000"/>
              </a:lnSpc>
              <a:buFont typeface="Wingdings" pitchFamily="2" charset="2"/>
              <a:buNone/>
            </a:pPr>
            <a:r>
              <a:rPr lang="en-US" sz="2800" dirty="0" smtClean="0"/>
              <a:t>	</a:t>
            </a:r>
          </a:p>
        </p:txBody>
      </p:sp>
      <p:pic>
        <p:nvPicPr>
          <p:cNvPr id="60422"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fld id="{79601EE6-73A2-49C2-8CCE-427DFB725562}" type="datetime1">
              <a:rPr lang="en-US" smtClean="0"/>
              <a:pPr/>
              <a:t>5/20/2011</a:t>
            </a:fld>
            <a:endParaRPr lang="en-US" smtClean="0"/>
          </a:p>
        </p:txBody>
      </p:sp>
      <p:sp>
        <p:nvSpPr>
          <p:cNvPr id="61443" name="Slide Number Placeholder 5"/>
          <p:cNvSpPr>
            <a:spLocks noGrp="1"/>
          </p:cNvSpPr>
          <p:nvPr>
            <p:ph type="sldNum" sz="quarter" idx="12"/>
          </p:nvPr>
        </p:nvSpPr>
        <p:spPr>
          <a:noFill/>
        </p:spPr>
        <p:txBody>
          <a:bodyPr/>
          <a:lstStyle/>
          <a:p>
            <a:fld id="{F5719A99-97E1-4EA0-B003-D6A862095FCB}" type="slidenum">
              <a:rPr lang="en-US" smtClean="0"/>
              <a:pPr/>
              <a:t>63</a:t>
            </a:fld>
            <a:endParaRPr lang="en-US" smtClean="0"/>
          </a:p>
        </p:txBody>
      </p:sp>
      <p:sp>
        <p:nvSpPr>
          <p:cNvPr id="61444" name="Rectangle 1026"/>
          <p:cNvSpPr>
            <a:spLocks noGrp="1" noChangeArrowheads="1"/>
          </p:cNvSpPr>
          <p:nvPr>
            <p:ph type="title"/>
          </p:nvPr>
        </p:nvSpPr>
        <p:spPr/>
        <p:txBody>
          <a:bodyPr/>
          <a:lstStyle/>
          <a:p>
            <a:pPr algn="l" eaLnBrk="1" hangingPunct="1"/>
            <a:r>
              <a:rPr lang="en-US" smtClean="0"/>
              <a:t>Emotion/Sentiment  Triangle</a:t>
            </a:r>
          </a:p>
        </p:txBody>
      </p:sp>
      <p:sp>
        <p:nvSpPr>
          <p:cNvPr id="6" name="Isosceles Triangle 5"/>
          <p:cNvSpPr/>
          <p:nvPr/>
        </p:nvSpPr>
        <p:spPr bwMode="auto">
          <a:xfrm>
            <a:off x="3124200" y="2819400"/>
            <a:ext cx="3733800" cy="2819400"/>
          </a:xfrm>
          <a:prstGeom prst="triangl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lstStyle/>
          <a:p>
            <a:pPr>
              <a:defRPr/>
            </a:pPr>
            <a:endParaRPr lang="en-IN">
              <a:solidFill>
                <a:schemeClr val="tx1"/>
              </a:solidFill>
            </a:endParaRPr>
          </a:p>
        </p:txBody>
      </p:sp>
      <p:sp>
        <p:nvSpPr>
          <p:cNvPr id="61448" name="TextBox 7"/>
          <p:cNvSpPr txBox="1">
            <a:spLocks noChangeArrowheads="1"/>
          </p:cNvSpPr>
          <p:nvPr/>
        </p:nvSpPr>
        <p:spPr bwMode="auto">
          <a:xfrm>
            <a:off x="4267200" y="2286000"/>
            <a:ext cx="1676400" cy="461963"/>
          </a:xfrm>
          <a:prstGeom prst="rect">
            <a:avLst/>
          </a:prstGeom>
          <a:noFill/>
          <a:ln w="9525">
            <a:noFill/>
            <a:miter lim="800000"/>
            <a:headEnd/>
            <a:tailEnd/>
          </a:ln>
        </p:spPr>
        <p:txBody>
          <a:bodyPr>
            <a:spAutoFit/>
          </a:bodyPr>
          <a:lstStyle/>
          <a:p>
            <a:r>
              <a:rPr lang="en-US">
                <a:solidFill>
                  <a:srgbClr val="009900"/>
                </a:solidFill>
              </a:rPr>
              <a:t>Expression</a:t>
            </a:r>
            <a:endParaRPr lang="en-IN">
              <a:solidFill>
                <a:srgbClr val="009900"/>
              </a:solidFill>
            </a:endParaRPr>
          </a:p>
        </p:txBody>
      </p:sp>
      <p:sp>
        <p:nvSpPr>
          <p:cNvPr id="61449" name="TextBox 8"/>
          <p:cNvSpPr txBox="1">
            <a:spLocks noChangeArrowheads="1"/>
          </p:cNvSpPr>
          <p:nvPr/>
        </p:nvSpPr>
        <p:spPr bwMode="auto">
          <a:xfrm>
            <a:off x="2057400" y="5715000"/>
            <a:ext cx="1295400" cy="461963"/>
          </a:xfrm>
          <a:prstGeom prst="rect">
            <a:avLst/>
          </a:prstGeom>
          <a:noFill/>
          <a:ln w="9525">
            <a:noFill/>
            <a:miter lim="800000"/>
            <a:headEnd/>
            <a:tailEnd/>
          </a:ln>
        </p:spPr>
        <p:txBody>
          <a:bodyPr>
            <a:spAutoFit/>
          </a:bodyPr>
          <a:lstStyle/>
          <a:p>
            <a:r>
              <a:rPr lang="en-US"/>
              <a:t> </a:t>
            </a:r>
            <a:r>
              <a:rPr lang="en-US">
                <a:solidFill>
                  <a:srgbClr val="0066FF"/>
                </a:solidFill>
              </a:rPr>
              <a:t>Holder</a:t>
            </a:r>
            <a:endParaRPr lang="en-IN">
              <a:solidFill>
                <a:srgbClr val="0066FF"/>
              </a:solidFill>
            </a:endParaRPr>
          </a:p>
        </p:txBody>
      </p:sp>
      <p:sp>
        <p:nvSpPr>
          <p:cNvPr id="5130" name="TextBox 9"/>
          <p:cNvSpPr txBox="1">
            <a:spLocks noChangeArrowheads="1"/>
          </p:cNvSpPr>
          <p:nvPr/>
        </p:nvSpPr>
        <p:spPr bwMode="auto">
          <a:xfrm>
            <a:off x="6477000" y="5715000"/>
            <a:ext cx="1219200" cy="461963"/>
          </a:xfrm>
          <a:prstGeom prst="rect">
            <a:avLst/>
          </a:prstGeom>
          <a:noFill/>
          <a:ln w="9525">
            <a:noFill/>
            <a:miter lim="800000"/>
            <a:headEnd/>
            <a:tailEnd/>
          </a:ln>
        </p:spPr>
        <p:txBody>
          <a:bodyPr>
            <a:spAutoFit/>
          </a:bodyPr>
          <a:lstStyle/>
          <a:p>
            <a:pPr>
              <a:defRPr/>
            </a:pPr>
            <a:r>
              <a:rPr lang="en-US" dirty="0">
                <a:solidFill>
                  <a:schemeClr val="bg1">
                    <a:lumMod val="65000"/>
                  </a:schemeClr>
                </a:solidFill>
              </a:rPr>
              <a:t>Topic</a:t>
            </a:r>
            <a:endParaRPr lang="en-IN" dirty="0">
              <a:solidFill>
                <a:schemeClr val="bg1">
                  <a:lumMod val="65000"/>
                </a:schemeClr>
              </a:solidFill>
            </a:endParaRPr>
          </a:p>
        </p:txBody>
      </p:sp>
      <p:cxnSp>
        <p:nvCxnSpPr>
          <p:cNvPr id="10" name="Straight Connector 9"/>
          <p:cNvCxnSpPr>
            <a:stCxn id="0" idx="0"/>
          </p:cNvCxnSpPr>
          <p:nvPr/>
        </p:nvCxnSpPr>
        <p:spPr bwMode="auto">
          <a:xfrm rot="16200000" flipH="1" flipV="1">
            <a:off x="2647950" y="3295650"/>
            <a:ext cx="2819400" cy="186690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61452"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p:spPr>
        <p:txBody>
          <a:bodyPr/>
          <a:lstStyle/>
          <a:p>
            <a:fld id="{ABBAEF6F-996C-4B6D-BB51-ED0A1EA7A867}" type="datetime1">
              <a:rPr lang="en-US" smtClean="0"/>
              <a:pPr/>
              <a:t>5/20/2011</a:t>
            </a:fld>
            <a:endParaRPr lang="en-US" smtClean="0"/>
          </a:p>
        </p:txBody>
      </p:sp>
      <p:sp>
        <p:nvSpPr>
          <p:cNvPr id="62467" name="Slide Number Placeholder 5"/>
          <p:cNvSpPr>
            <a:spLocks noGrp="1"/>
          </p:cNvSpPr>
          <p:nvPr>
            <p:ph type="sldNum" sz="quarter" idx="12"/>
          </p:nvPr>
        </p:nvSpPr>
        <p:spPr>
          <a:noFill/>
        </p:spPr>
        <p:txBody>
          <a:bodyPr/>
          <a:lstStyle/>
          <a:p>
            <a:fld id="{40B82472-4841-4A0B-A038-A08A5E0BA343}" type="slidenum">
              <a:rPr lang="en-US" smtClean="0"/>
              <a:pPr/>
              <a:t>64</a:t>
            </a:fld>
            <a:endParaRPr lang="en-US" smtClean="0"/>
          </a:p>
        </p:txBody>
      </p:sp>
      <p:sp>
        <p:nvSpPr>
          <p:cNvPr id="62468" name="Rectangle 2"/>
          <p:cNvSpPr>
            <a:spLocks noGrp="1" noChangeArrowheads="1"/>
          </p:cNvSpPr>
          <p:nvPr>
            <p:ph type="title"/>
          </p:nvPr>
        </p:nvSpPr>
        <p:spPr/>
        <p:txBody>
          <a:bodyPr/>
          <a:lstStyle/>
          <a:p>
            <a:pPr algn="l" eaLnBrk="1" hangingPunct="1"/>
            <a:r>
              <a:rPr lang="en-US" sz="4000" smtClean="0">
                <a:solidFill>
                  <a:srgbClr val="660066"/>
                </a:solidFill>
              </a:rPr>
              <a:t>Salient Roadmap</a:t>
            </a:r>
          </a:p>
        </p:txBody>
      </p:sp>
      <p:sp>
        <p:nvSpPr>
          <p:cNvPr id="29701" name="Rectangle 3"/>
          <p:cNvSpPr>
            <a:spLocks noGrp="1" noChangeArrowheads="1"/>
          </p:cNvSpPr>
          <p:nvPr>
            <p:ph type="body" idx="1"/>
          </p:nvPr>
        </p:nvSpPr>
        <p:spPr>
          <a:xfrm>
            <a:off x="809625" y="2214563"/>
            <a:ext cx="8105775" cy="3881437"/>
          </a:xfrm>
        </p:spPr>
        <p:txBody>
          <a:bodyPr/>
          <a:lstStyle/>
          <a:p>
            <a:pPr eaLnBrk="1" hangingPunct="1">
              <a:spcBef>
                <a:spcPts val="1200"/>
              </a:spcBef>
              <a:spcAft>
                <a:spcPts val="400"/>
              </a:spcAft>
              <a:defRPr/>
            </a:pPr>
            <a:r>
              <a:rPr lang="en-US" dirty="0" smtClean="0">
                <a:solidFill>
                  <a:schemeClr val="bg1">
                    <a:lumMod val="75000"/>
                  </a:schemeClr>
                </a:solidFill>
              </a:rPr>
              <a:t>Evaluative Expression</a:t>
            </a:r>
            <a:r>
              <a:rPr lang="en-US" altLang="ja-JP" dirty="0" smtClean="0">
                <a:solidFill>
                  <a:schemeClr val="bg1">
                    <a:lumMod val="75000"/>
                  </a:schemeClr>
                </a:solidFill>
                <a:ea typeface="ＭＳ Ｐゴシック" pitchFamily="34" charset="-128"/>
              </a:rPr>
              <a:t>s  (word/phrase/sentence/document level)</a:t>
            </a:r>
          </a:p>
          <a:p>
            <a:pPr eaLnBrk="1" hangingPunct="1">
              <a:spcBef>
                <a:spcPts val="1200"/>
              </a:spcBef>
              <a:spcAft>
                <a:spcPts val="400"/>
              </a:spcAft>
              <a:defRPr/>
            </a:pPr>
            <a:r>
              <a:rPr lang="en-US" dirty="0" smtClean="0">
                <a:solidFill>
                  <a:schemeClr val="bg1">
                    <a:lumMod val="75000"/>
                  </a:schemeClr>
                </a:solidFill>
              </a:rPr>
              <a:t>Holder Identification</a:t>
            </a:r>
          </a:p>
          <a:p>
            <a:pPr eaLnBrk="1" hangingPunct="1">
              <a:spcBef>
                <a:spcPts val="1200"/>
              </a:spcBef>
              <a:spcAft>
                <a:spcPts val="400"/>
              </a:spcAft>
              <a:defRPr/>
            </a:pPr>
            <a:r>
              <a:rPr lang="en-US" dirty="0" smtClean="0">
                <a:solidFill>
                  <a:srgbClr val="002060"/>
                </a:solidFill>
              </a:rPr>
              <a:t>Topic Detection</a:t>
            </a:r>
          </a:p>
        </p:txBody>
      </p:sp>
      <p:pic>
        <p:nvPicPr>
          <p:cNvPr id="62470"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
        <p:nvSpPr>
          <p:cNvPr id="7" name="Isosceles Triangle 6"/>
          <p:cNvSpPr/>
          <p:nvPr/>
        </p:nvSpPr>
        <p:spPr bwMode="auto">
          <a:xfrm>
            <a:off x="4953000" y="3505200"/>
            <a:ext cx="3733800" cy="2819400"/>
          </a:xfrm>
          <a:prstGeom prst="triangl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lstStyle/>
          <a:p>
            <a:pPr>
              <a:defRPr/>
            </a:pPr>
            <a:endParaRPr lang="en-IN">
              <a:solidFill>
                <a:schemeClr val="tx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3"/>
          <p:cNvSpPr>
            <a:spLocks noGrp="1"/>
          </p:cNvSpPr>
          <p:nvPr>
            <p:ph type="dt" sz="quarter" idx="10"/>
          </p:nvPr>
        </p:nvSpPr>
        <p:spPr>
          <a:noFill/>
        </p:spPr>
        <p:txBody>
          <a:bodyPr/>
          <a:lstStyle/>
          <a:p>
            <a:fld id="{D8B3588E-6142-4800-9F24-42AA390D3DFA}" type="datetime1">
              <a:rPr lang="en-US" smtClean="0"/>
              <a:pPr/>
              <a:t>5/20/2011</a:t>
            </a:fld>
            <a:endParaRPr lang="en-US" smtClean="0"/>
          </a:p>
        </p:txBody>
      </p:sp>
      <p:sp>
        <p:nvSpPr>
          <p:cNvPr id="63491" name="Slide Number Placeholder 5"/>
          <p:cNvSpPr>
            <a:spLocks noGrp="1"/>
          </p:cNvSpPr>
          <p:nvPr>
            <p:ph type="sldNum" sz="quarter" idx="12"/>
          </p:nvPr>
        </p:nvSpPr>
        <p:spPr>
          <a:noFill/>
        </p:spPr>
        <p:txBody>
          <a:bodyPr/>
          <a:lstStyle/>
          <a:p>
            <a:fld id="{D308A63F-8C6B-4484-98AD-A1898D121DE8}" type="slidenum">
              <a:rPr lang="en-US" smtClean="0"/>
              <a:pPr/>
              <a:t>65</a:t>
            </a:fld>
            <a:endParaRPr lang="en-US" smtClean="0"/>
          </a:p>
        </p:txBody>
      </p:sp>
      <p:sp>
        <p:nvSpPr>
          <p:cNvPr id="63492"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Topic Detection</a:t>
            </a:r>
          </a:p>
        </p:txBody>
      </p:sp>
      <p:sp>
        <p:nvSpPr>
          <p:cNvPr id="63493" name="Rectangle 3"/>
          <p:cNvSpPr>
            <a:spLocks noGrp="1" noChangeArrowheads="1"/>
          </p:cNvSpPr>
          <p:nvPr>
            <p:ph type="body" idx="1"/>
          </p:nvPr>
        </p:nvSpPr>
        <p:spPr>
          <a:xfrm>
            <a:off x="809625" y="2214563"/>
            <a:ext cx="8105775" cy="4414837"/>
          </a:xfrm>
        </p:spPr>
        <p:txBody>
          <a:bodyPr/>
          <a:lstStyle/>
          <a:p>
            <a:pPr algn="just">
              <a:lnSpc>
                <a:spcPct val="90000"/>
              </a:lnSpc>
              <a:buFont typeface="Wingdings" pitchFamily="2" charset="2"/>
              <a:buNone/>
            </a:pPr>
            <a:r>
              <a:rPr lang="en-US" sz="2800" smtClean="0"/>
              <a:t>(</a:t>
            </a:r>
            <a:r>
              <a:rPr lang="en-US" altLang="zh-CN" sz="2800" smtClean="0">
                <a:ea typeface="SimSun" pitchFamily="2" charset="-122"/>
              </a:rPr>
              <a:t>Stoyanov and Cardie, 2008) </a:t>
            </a:r>
            <a:r>
              <a:rPr lang="en-US" sz="2800" smtClean="0"/>
              <a:t>	</a:t>
            </a:r>
          </a:p>
          <a:p>
            <a:pPr algn="just">
              <a:lnSpc>
                <a:spcPct val="90000"/>
              </a:lnSpc>
              <a:buFont typeface="Wingdings" pitchFamily="2" charset="2"/>
              <a:buNone/>
            </a:pPr>
            <a:r>
              <a:rPr lang="en-US" sz="2800" smtClean="0"/>
              <a:t>	</a:t>
            </a:r>
            <a:r>
              <a:rPr lang="en-US" sz="2800" i="1" smtClean="0"/>
              <a:t>“</a:t>
            </a:r>
            <a:r>
              <a:rPr lang="en-US" sz="2800" i="1" smtClean="0">
                <a:solidFill>
                  <a:srgbClr val="FF9900"/>
                </a:solidFill>
              </a:rPr>
              <a:t>topic</a:t>
            </a:r>
            <a:r>
              <a:rPr lang="en-US" sz="2800" i="1" smtClean="0"/>
              <a:t> is the real world object, event, or abstract entity that is the primary subject of the  </a:t>
            </a:r>
            <a:r>
              <a:rPr lang="en-US" sz="2800" i="1" smtClean="0">
                <a:solidFill>
                  <a:srgbClr val="009900"/>
                </a:solidFill>
              </a:rPr>
              <a:t>opinion</a:t>
            </a:r>
            <a:r>
              <a:rPr lang="en-US" sz="2800" i="1" smtClean="0"/>
              <a:t> as intended by its </a:t>
            </a:r>
            <a:r>
              <a:rPr lang="en-US" sz="2800" i="1" smtClean="0">
                <a:solidFill>
                  <a:srgbClr val="0066FF"/>
                </a:solidFill>
              </a:rPr>
              <a:t>holder</a:t>
            </a:r>
            <a:r>
              <a:rPr lang="en-US" sz="2800" i="1" smtClean="0"/>
              <a:t>”</a:t>
            </a:r>
            <a:r>
              <a:rPr lang="en-US" sz="2800" smtClean="0"/>
              <a:t> </a:t>
            </a:r>
          </a:p>
          <a:p>
            <a:pPr algn="just">
              <a:buFont typeface="Wingdings" pitchFamily="2" charset="2"/>
              <a:buNone/>
            </a:pPr>
            <a:r>
              <a:rPr lang="en-US" sz="2800" smtClean="0">
                <a:ea typeface="SimSun" pitchFamily="2" charset="-122"/>
              </a:rPr>
              <a:t>Ex1:  </a:t>
            </a:r>
          </a:p>
          <a:p>
            <a:pPr algn="just">
              <a:buFont typeface="Wingdings" pitchFamily="2" charset="2"/>
              <a:buNone/>
            </a:pPr>
            <a:r>
              <a:rPr lang="en-US" altLang="zh-CN" sz="2800" smtClean="0">
                <a:ea typeface="SimSun" pitchFamily="2" charset="-122"/>
              </a:rPr>
              <a:t>		</a:t>
            </a:r>
            <a:r>
              <a:rPr lang="en-AU" altLang="zh-CN" sz="2800" smtClean="0">
                <a:ea typeface="SimSun" pitchFamily="2" charset="-122"/>
              </a:rPr>
              <a:t>“He first </a:t>
            </a:r>
            <a:r>
              <a:rPr lang="en-AU" altLang="zh-CN" sz="2800" i="1" smtClean="0">
                <a:solidFill>
                  <a:srgbClr val="009900"/>
                </a:solidFill>
                <a:ea typeface="SimSun" pitchFamily="2" charset="-122"/>
              </a:rPr>
              <a:t>cried up</a:t>
            </a:r>
            <a:r>
              <a:rPr lang="en-AU" altLang="zh-CN" sz="2800" smtClean="0">
                <a:ea typeface="SimSun" pitchFamily="2" charset="-122"/>
              </a:rPr>
              <a:t> the</a:t>
            </a:r>
            <a:r>
              <a:rPr lang="en-AU" altLang="zh-CN" sz="2800" smtClean="0">
                <a:solidFill>
                  <a:srgbClr val="00CC00"/>
                </a:solidFill>
                <a:ea typeface="SimSun" pitchFamily="2" charset="-122"/>
              </a:rPr>
              <a:t> </a:t>
            </a:r>
            <a:r>
              <a:rPr lang="en-AU" altLang="zh-CN" sz="2800" smtClean="0">
                <a:solidFill>
                  <a:srgbClr val="FF9900"/>
                </a:solidFill>
                <a:ea typeface="SimSun" pitchFamily="2" charset="-122"/>
              </a:rPr>
              <a:t>toy car</a:t>
            </a:r>
            <a:r>
              <a:rPr lang="en-AU" altLang="zh-CN" sz="2800" smtClean="0">
                <a:ea typeface="SimSun" pitchFamily="2" charset="-122"/>
              </a:rPr>
              <a:t>”</a:t>
            </a:r>
          </a:p>
          <a:p>
            <a:pPr algn="just">
              <a:buFont typeface="Wingdings" pitchFamily="2" charset="2"/>
              <a:buNone/>
            </a:pPr>
            <a:r>
              <a:rPr lang="en-US" sz="2800" smtClean="0">
                <a:ea typeface="SimSun" pitchFamily="2" charset="-122"/>
              </a:rPr>
              <a:t>Ex2:</a:t>
            </a:r>
          </a:p>
          <a:p>
            <a:pPr algn="just">
              <a:buFont typeface="Wingdings" pitchFamily="2" charset="2"/>
              <a:buNone/>
            </a:pPr>
            <a:r>
              <a:rPr lang="en-US" sz="2800" smtClean="0">
                <a:ea typeface="SimSun" pitchFamily="2" charset="-122"/>
              </a:rPr>
              <a:t>        “Max </a:t>
            </a:r>
            <a:r>
              <a:rPr lang="en-US" sz="2800" i="1" smtClean="0">
                <a:solidFill>
                  <a:srgbClr val="009900"/>
                </a:solidFill>
                <a:ea typeface="SimSun" pitchFamily="2" charset="-122"/>
              </a:rPr>
              <a:t>ignored</a:t>
            </a:r>
            <a:r>
              <a:rPr lang="en-US" sz="2800" smtClean="0">
                <a:ea typeface="SimSun" pitchFamily="2" charset="-122"/>
              </a:rPr>
              <a:t> the</a:t>
            </a:r>
            <a:r>
              <a:rPr lang="en-US" sz="2800" smtClean="0">
                <a:solidFill>
                  <a:srgbClr val="00CC00"/>
                </a:solidFill>
                <a:ea typeface="SimSun" pitchFamily="2" charset="-122"/>
              </a:rPr>
              <a:t> </a:t>
            </a:r>
            <a:r>
              <a:rPr lang="en-US" sz="2800" smtClean="0">
                <a:solidFill>
                  <a:srgbClr val="FF9900"/>
                </a:solidFill>
                <a:ea typeface="SimSun" pitchFamily="2" charset="-122"/>
              </a:rPr>
              <a:t>issues of sports</a:t>
            </a:r>
            <a:r>
              <a:rPr lang="en-US" sz="2800" smtClean="0">
                <a:ea typeface="SimSun" pitchFamily="2" charset="-122"/>
              </a:rPr>
              <a:t> as well as </a:t>
            </a:r>
            <a:r>
              <a:rPr lang="en-US" sz="2800" smtClean="0">
                <a:solidFill>
                  <a:srgbClr val="FF9900"/>
                </a:solidFill>
                <a:ea typeface="SimSun" pitchFamily="2" charset="-122"/>
              </a:rPr>
              <a:t>politics</a:t>
            </a:r>
            <a:r>
              <a:rPr lang="en-US" sz="2800" smtClean="0">
                <a:ea typeface="SimSun" pitchFamily="2" charset="-122"/>
              </a:rPr>
              <a:t>”</a:t>
            </a:r>
            <a:endParaRPr lang="en-US" altLang="zh-CN" sz="2800" smtClean="0">
              <a:ea typeface="SimSun" pitchFamily="2" charset="-122"/>
            </a:endParaRPr>
          </a:p>
          <a:p>
            <a:pPr algn="just">
              <a:lnSpc>
                <a:spcPct val="90000"/>
              </a:lnSpc>
              <a:buFont typeface="Wingdings" pitchFamily="2" charset="2"/>
              <a:buNone/>
            </a:pPr>
            <a:endParaRPr lang="en-US" sz="2800" smtClean="0"/>
          </a:p>
        </p:txBody>
      </p:sp>
      <p:pic>
        <p:nvPicPr>
          <p:cNvPr id="63494"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p:spPr>
        <p:txBody>
          <a:bodyPr/>
          <a:lstStyle/>
          <a:p>
            <a:fld id="{EFE92B8D-63E9-46AE-A5FB-81CE4A76F6DD}" type="datetime1">
              <a:rPr lang="en-US" smtClean="0"/>
              <a:pPr/>
              <a:t>5/20/2011</a:t>
            </a:fld>
            <a:endParaRPr lang="en-US" smtClean="0"/>
          </a:p>
        </p:txBody>
      </p:sp>
      <p:sp>
        <p:nvSpPr>
          <p:cNvPr id="64515" name="Slide Number Placeholder 5"/>
          <p:cNvSpPr>
            <a:spLocks noGrp="1"/>
          </p:cNvSpPr>
          <p:nvPr>
            <p:ph type="sldNum" sz="quarter" idx="12"/>
          </p:nvPr>
        </p:nvSpPr>
        <p:spPr>
          <a:noFill/>
        </p:spPr>
        <p:txBody>
          <a:bodyPr/>
          <a:lstStyle/>
          <a:p>
            <a:fld id="{4B91483D-8AC0-452F-99DF-ECB297C73C46}" type="slidenum">
              <a:rPr lang="en-US" smtClean="0"/>
              <a:pPr/>
              <a:t>66</a:t>
            </a:fld>
            <a:endParaRPr lang="en-US" smtClean="0"/>
          </a:p>
        </p:txBody>
      </p:sp>
      <p:sp>
        <p:nvSpPr>
          <p:cNvPr id="64516" name="Rectangle 2"/>
          <p:cNvSpPr>
            <a:spLocks noGrp="1" noChangeArrowheads="1"/>
          </p:cNvSpPr>
          <p:nvPr>
            <p:ph type="title"/>
          </p:nvPr>
        </p:nvSpPr>
        <p:spPr>
          <a:xfrm>
            <a:off x="1371600" y="609600"/>
            <a:ext cx="7085013" cy="838200"/>
          </a:xfrm>
        </p:spPr>
        <p:txBody>
          <a:bodyPr/>
          <a:lstStyle/>
          <a:p>
            <a:pPr algn="l"/>
            <a:r>
              <a:rPr lang="en-US" sz="3200" smtClean="0">
                <a:solidFill>
                  <a:srgbClr val="660066"/>
                </a:solidFill>
              </a:rPr>
              <a:t>Topic Detection</a:t>
            </a:r>
            <a:endParaRPr lang="en-US" sz="3200" smtClean="0"/>
          </a:p>
        </p:txBody>
      </p:sp>
      <p:sp>
        <p:nvSpPr>
          <p:cNvPr id="64517" name="Rectangle 3"/>
          <p:cNvSpPr>
            <a:spLocks noGrp="1" noChangeArrowheads="1"/>
          </p:cNvSpPr>
          <p:nvPr>
            <p:ph type="body" idx="1"/>
          </p:nvPr>
        </p:nvSpPr>
        <p:spPr>
          <a:xfrm>
            <a:off x="1066800" y="1752600"/>
            <a:ext cx="7620000" cy="4343400"/>
          </a:xfrm>
        </p:spPr>
        <p:txBody>
          <a:bodyPr/>
          <a:lstStyle/>
          <a:p>
            <a:pPr algn="just">
              <a:lnSpc>
                <a:spcPct val="90000"/>
              </a:lnSpc>
              <a:buFont typeface="Wingdings" pitchFamily="2" charset="2"/>
              <a:buNone/>
            </a:pPr>
            <a:endParaRPr lang="en-US" sz="2500" smtClean="0"/>
          </a:p>
          <a:p>
            <a:pPr algn="just">
              <a:lnSpc>
                <a:spcPct val="90000"/>
              </a:lnSpc>
            </a:pPr>
            <a:r>
              <a:rPr lang="en-US" sz="2000" smtClean="0">
                <a:solidFill>
                  <a:srgbClr val="996633"/>
                </a:solidFill>
              </a:rPr>
              <a:t>Target Span </a:t>
            </a:r>
            <a:r>
              <a:rPr lang="en-US" sz="2000" smtClean="0"/>
              <a:t>(</a:t>
            </a:r>
            <a:r>
              <a:rPr lang="en-US" altLang="zh-CN" sz="2000" smtClean="0">
                <a:ea typeface="SimSun" pitchFamily="2" charset="-122"/>
              </a:rPr>
              <a:t>Stoyanov and Cardie, 2008) </a:t>
            </a:r>
            <a:endParaRPr lang="en-US" sz="2000" smtClean="0"/>
          </a:p>
          <a:p>
            <a:pPr algn="just">
              <a:lnSpc>
                <a:spcPct val="90000"/>
              </a:lnSpc>
              <a:buFont typeface="Wingdings" pitchFamily="2" charset="2"/>
              <a:buNone/>
            </a:pPr>
            <a:r>
              <a:rPr lang="en-US" sz="1600" smtClean="0"/>
              <a:t>		- Text span covering syntactic surface form </a:t>
            </a:r>
          </a:p>
          <a:p>
            <a:pPr algn="just">
              <a:lnSpc>
                <a:spcPct val="90000"/>
              </a:lnSpc>
              <a:buFont typeface="Wingdings" pitchFamily="2" charset="2"/>
              <a:buNone/>
            </a:pPr>
            <a:r>
              <a:rPr lang="en-US" sz="1600" smtClean="0"/>
              <a:t>		 - Comprising contents of emotion or opinion</a:t>
            </a:r>
          </a:p>
          <a:p>
            <a:pPr algn="just">
              <a:lnSpc>
                <a:spcPct val="90000"/>
              </a:lnSpc>
              <a:buFont typeface="Wingdings" pitchFamily="2" charset="2"/>
              <a:buNone/>
            </a:pPr>
            <a:endParaRPr lang="en-US" sz="1600" smtClean="0"/>
          </a:p>
          <a:p>
            <a:pPr algn="just">
              <a:lnSpc>
                <a:spcPct val="90000"/>
              </a:lnSpc>
              <a:buFont typeface="Wingdings" pitchFamily="2" charset="2"/>
              <a:buNone/>
            </a:pPr>
            <a:r>
              <a:rPr lang="en-AU" altLang="zh-CN" sz="1600" smtClean="0">
                <a:ea typeface="SimSun" pitchFamily="2" charset="-122"/>
              </a:rPr>
              <a:t>           </a:t>
            </a:r>
            <a:r>
              <a:rPr lang="en-AU" altLang="zh-CN" sz="2000" smtClean="0">
                <a:ea typeface="SimSun" pitchFamily="2" charset="-122"/>
              </a:rPr>
              <a:t>“He first </a:t>
            </a:r>
            <a:r>
              <a:rPr lang="en-AU" altLang="zh-CN" sz="2000" i="1" smtClean="0">
                <a:solidFill>
                  <a:srgbClr val="009900"/>
                </a:solidFill>
                <a:ea typeface="SimSun" pitchFamily="2" charset="-122"/>
              </a:rPr>
              <a:t>cried up</a:t>
            </a:r>
            <a:r>
              <a:rPr lang="en-AU" altLang="zh-CN" sz="2000" smtClean="0">
                <a:solidFill>
                  <a:srgbClr val="009900"/>
                </a:solidFill>
                <a:ea typeface="SimSun" pitchFamily="2" charset="-122"/>
              </a:rPr>
              <a:t> </a:t>
            </a:r>
            <a:r>
              <a:rPr lang="en-AU" altLang="zh-CN" sz="2000" smtClean="0">
                <a:ea typeface="SimSun" pitchFamily="2" charset="-122"/>
              </a:rPr>
              <a:t>the </a:t>
            </a:r>
            <a:r>
              <a:rPr lang="en-AU" altLang="zh-CN" sz="2000" smtClean="0">
                <a:solidFill>
                  <a:srgbClr val="996633"/>
                </a:solidFill>
                <a:ea typeface="SimSun" pitchFamily="2" charset="-122"/>
              </a:rPr>
              <a:t>toy car</a:t>
            </a:r>
            <a:r>
              <a:rPr lang="en-AU" altLang="zh-CN" sz="2000" smtClean="0">
                <a:ea typeface="SimSun" pitchFamily="2" charset="-122"/>
              </a:rPr>
              <a:t>”</a:t>
            </a:r>
            <a:r>
              <a:rPr lang="en-US" sz="2000" smtClean="0">
                <a:ea typeface="SimSun" pitchFamily="2" charset="-122"/>
              </a:rPr>
              <a:t>    </a:t>
            </a:r>
          </a:p>
          <a:p>
            <a:pPr algn="just">
              <a:lnSpc>
                <a:spcPct val="90000"/>
              </a:lnSpc>
              <a:buFont typeface="Wingdings" pitchFamily="2" charset="2"/>
              <a:buNone/>
            </a:pPr>
            <a:r>
              <a:rPr lang="en-US" sz="2000" smtClean="0">
                <a:ea typeface="SimSun" pitchFamily="2" charset="-122"/>
              </a:rPr>
              <a:t>         “Max </a:t>
            </a:r>
            <a:r>
              <a:rPr lang="en-US" sz="2000" i="1" smtClean="0">
                <a:solidFill>
                  <a:srgbClr val="009900"/>
                </a:solidFill>
                <a:ea typeface="SimSun" pitchFamily="2" charset="-122"/>
              </a:rPr>
              <a:t>ignored</a:t>
            </a:r>
            <a:r>
              <a:rPr lang="en-US" sz="2000" smtClean="0">
                <a:ea typeface="SimSun" pitchFamily="2" charset="-122"/>
              </a:rPr>
              <a:t> the </a:t>
            </a:r>
            <a:r>
              <a:rPr lang="en-US" sz="2000" smtClean="0">
                <a:solidFill>
                  <a:srgbClr val="996633"/>
                </a:solidFill>
                <a:ea typeface="SimSun" pitchFamily="2" charset="-122"/>
              </a:rPr>
              <a:t>issues of sports as well as politics</a:t>
            </a:r>
            <a:r>
              <a:rPr lang="en-US" sz="2000" smtClean="0">
                <a:ea typeface="SimSun" pitchFamily="2" charset="-122"/>
              </a:rPr>
              <a:t>”</a:t>
            </a:r>
          </a:p>
          <a:p>
            <a:pPr algn="just">
              <a:lnSpc>
                <a:spcPct val="90000"/>
              </a:lnSpc>
              <a:buFont typeface="Wingdings" pitchFamily="2" charset="2"/>
              <a:buNone/>
            </a:pPr>
            <a:endParaRPr lang="en-US" sz="1600" b="1" smtClean="0">
              <a:solidFill>
                <a:srgbClr val="00CC00"/>
              </a:solidFill>
            </a:endParaRPr>
          </a:p>
          <a:p>
            <a:pPr algn="just">
              <a:lnSpc>
                <a:spcPct val="90000"/>
              </a:lnSpc>
            </a:pPr>
            <a:r>
              <a:rPr lang="en-US" sz="2000" smtClean="0">
                <a:solidFill>
                  <a:srgbClr val="FF9900"/>
                </a:solidFill>
              </a:rPr>
              <a:t>Topic Span </a:t>
            </a:r>
            <a:r>
              <a:rPr lang="en-US" sz="2000" smtClean="0"/>
              <a:t>(</a:t>
            </a:r>
            <a:r>
              <a:rPr lang="en-US" altLang="zh-CN" sz="2000" smtClean="0">
                <a:ea typeface="SimSun" pitchFamily="2" charset="-122"/>
              </a:rPr>
              <a:t>Stoyanov and Cardie, 2008) </a:t>
            </a:r>
          </a:p>
          <a:p>
            <a:pPr algn="just">
              <a:lnSpc>
                <a:spcPct val="90000"/>
              </a:lnSpc>
              <a:buFont typeface="Wingdings" pitchFamily="2" charset="2"/>
              <a:buNone/>
            </a:pPr>
            <a:r>
              <a:rPr lang="en-US" sz="1600" smtClean="0"/>
              <a:t>	 	- Closest minimal span of text</a:t>
            </a:r>
          </a:p>
          <a:p>
            <a:pPr algn="just">
              <a:lnSpc>
                <a:spcPct val="90000"/>
              </a:lnSpc>
              <a:buFont typeface="Wingdings" pitchFamily="2" charset="2"/>
              <a:buNone/>
            </a:pPr>
            <a:r>
              <a:rPr lang="en-US" sz="1600" smtClean="0"/>
              <a:t>	 	- Part of Target Span</a:t>
            </a:r>
          </a:p>
          <a:p>
            <a:pPr algn="just">
              <a:lnSpc>
                <a:spcPct val="90000"/>
              </a:lnSpc>
              <a:buFont typeface="Wingdings" pitchFamily="2" charset="2"/>
              <a:buNone/>
            </a:pPr>
            <a:r>
              <a:rPr lang="en-US" sz="1600" smtClean="0"/>
              <a:t>	 	- Associated with </a:t>
            </a:r>
            <a:r>
              <a:rPr lang="en-US" sz="1600" smtClean="0">
                <a:solidFill>
                  <a:srgbClr val="3399FF"/>
                </a:solidFill>
              </a:rPr>
              <a:t>emotional expression</a:t>
            </a:r>
          </a:p>
          <a:p>
            <a:pPr algn="just">
              <a:lnSpc>
                <a:spcPct val="90000"/>
              </a:lnSpc>
              <a:buFont typeface="Wingdings" pitchFamily="2" charset="2"/>
              <a:buNone/>
            </a:pPr>
            <a:endParaRPr lang="en-US" sz="1600" smtClean="0">
              <a:solidFill>
                <a:srgbClr val="3399FF"/>
              </a:solidFill>
            </a:endParaRPr>
          </a:p>
          <a:p>
            <a:pPr algn="just">
              <a:lnSpc>
                <a:spcPct val="90000"/>
              </a:lnSpc>
              <a:buFont typeface="Wingdings" pitchFamily="2" charset="2"/>
              <a:buNone/>
            </a:pPr>
            <a:r>
              <a:rPr lang="en-AU" altLang="zh-CN" sz="1600" smtClean="0">
                <a:ea typeface="SimSun" pitchFamily="2" charset="-122"/>
              </a:rPr>
              <a:t>	  </a:t>
            </a:r>
            <a:r>
              <a:rPr lang="en-AU" altLang="zh-CN" sz="2000" smtClean="0">
                <a:ea typeface="SimSun" pitchFamily="2" charset="-122"/>
              </a:rPr>
              <a:t>“He first </a:t>
            </a:r>
            <a:r>
              <a:rPr lang="en-AU" altLang="zh-CN" sz="2000" i="1" smtClean="0">
                <a:solidFill>
                  <a:srgbClr val="009900"/>
                </a:solidFill>
                <a:ea typeface="SimSun" pitchFamily="2" charset="-122"/>
              </a:rPr>
              <a:t>cried up</a:t>
            </a:r>
            <a:r>
              <a:rPr lang="en-AU" altLang="zh-CN" sz="2000" smtClean="0">
                <a:solidFill>
                  <a:srgbClr val="009900"/>
                </a:solidFill>
                <a:ea typeface="SimSun" pitchFamily="2" charset="-122"/>
              </a:rPr>
              <a:t> </a:t>
            </a:r>
            <a:r>
              <a:rPr lang="en-AU" altLang="zh-CN" sz="2000" smtClean="0">
                <a:ea typeface="SimSun" pitchFamily="2" charset="-122"/>
              </a:rPr>
              <a:t>the </a:t>
            </a:r>
            <a:r>
              <a:rPr lang="en-AU" altLang="zh-CN" sz="2000" smtClean="0">
                <a:solidFill>
                  <a:srgbClr val="FF9900"/>
                </a:solidFill>
                <a:ea typeface="SimSun" pitchFamily="2" charset="-122"/>
              </a:rPr>
              <a:t>toy car</a:t>
            </a:r>
            <a:r>
              <a:rPr lang="en-AU" altLang="zh-CN" sz="2000" smtClean="0">
                <a:ea typeface="SimSun" pitchFamily="2" charset="-122"/>
              </a:rPr>
              <a:t>”</a:t>
            </a:r>
          </a:p>
          <a:p>
            <a:pPr algn="just">
              <a:lnSpc>
                <a:spcPct val="90000"/>
              </a:lnSpc>
              <a:buFont typeface="Wingdings" pitchFamily="2" charset="2"/>
              <a:buNone/>
            </a:pPr>
            <a:r>
              <a:rPr lang="en-US" sz="2400" smtClean="0">
                <a:ea typeface="SimSun" pitchFamily="2" charset="-122"/>
              </a:rPr>
              <a:t>      </a:t>
            </a:r>
            <a:r>
              <a:rPr lang="en-US" sz="2000" smtClean="0">
                <a:ea typeface="SimSun" pitchFamily="2" charset="-122"/>
              </a:rPr>
              <a:t>“Max </a:t>
            </a:r>
            <a:r>
              <a:rPr lang="en-US" sz="2000" i="1" smtClean="0">
                <a:solidFill>
                  <a:srgbClr val="009900"/>
                </a:solidFill>
                <a:ea typeface="SimSun" pitchFamily="2" charset="-122"/>
              </a:rPr>
              <a:t>ignored</a:t>
            </a:r>
            <a:r>
              <a:rPr lang="en-US" sz="2000" smtClean="0">
                <a:ea typeface="SimSun" pitchFamily="2" charset="-122"/>
              </a:rPr>
              <a:t> the </a:t>
            </a:r>
            <a:r>
              <a:rPr lang="en-US" sz="2000" smtClean="0">
                <a:solidFill>
                  <a:srgbClr val="FF9900"/>
                </a:solidFill>
                <a:ea typeface="SimSun" pitchFamily="2" charset="-122"/>
              </a:rPr>
              <a:t>issues of sports </a:t>
            </a:r>
            <a:r>
              <a:rPr lang="en-US" sz="2000" smtClean="0">
                <a:solidFill>
                  <a:srgbClr val="996633"/>
                </a:solidFill>
                <a:ea typeface="SimSun" pitchFamily="2" charset="-122"/>
              </a:rPr>
              <a:t>as well as</a:t>
            </a:r>
            <a:r>
              <a:rPr lang="en-US" sz="2000" smtClean="0">
                <a:solidFill>
                  <a:srgbClr val="002060"/>
                </a:solidFill>
                <a:ea typeface="SimSun" pitchFamily="2" charset="-122"/>
              </a:rPr>
              <a:t> </a:t>
            </a:r>
            <a:r>
              <a:rPr lang="en-US" sz="2000" smtClean="0">
                <a:solidFill>
                  <a:srgbClr val="FF9900"/>
                </a:solidFill>
                <a:ea typeface="SimSun" pitchFamily="2" charset="-122"/>
              </a:rPr>
              <a:t>politics</a:t>
            </a:r>
            <a:r>
              <a:rPr lang="en-US" sz="2000" smtClean="0">
                <a:ea typeface="SimSun" pitchFamily="2" charset="-122"/>
              </a:rPr>
              <a:t>”</a:t>
            </a:r>
          </a:p>
        </p:txBody>
      </p:sp>
      <p:pic>
        <p:nvPicPr>
          <p:cNvPr id="64518"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3"/>
          <p:cNvSpPr>
            <a:spLocks noGrp="1"/>
          </p:cNvSpPr>
          <p:nvPr>
            <p:ph type="dt" sz="quarter" idx="10"/>
          </p:nvPr>
        </p:nvSpPr>
        <p:spPr>
          <a:noFill/>
        </p:spPr>
        <p:txBody>
          <a:bodyPr/>
          <a:lstStyle/>
          <a:p>
            <a:fld id="{C9825568-B3B7-4960-B59B-BCA9954E10C4}" type="datetime1">
              <a:rPr lang="en-US" smtClean="0"/>
              <a:pPr/>
              <a:t>5/20/2011</a:t>
            </a:fld>
            <a:endParaRPr lang="en-US" smtClean="0"/>
          </a:p>
        </p:txBody>
      </p:sp>
      <p:sp>
        <p:nvSpPr>
          <p:cNvPr id="65539" name="Slide Number Placeholder 5"/>
          <p:cNvSpPr>
            <a:spLocks noGrp="1"/>
          </p:cNvSpPr>
          <p:nvPr>
            <p:ph type="sldNum" sz="quarter" idx="12"/>
          </p:nvPr>
        </p:nvSpPr>
        <p:spPr>
          <a:noFill/>
        </p:spPr>
        <p:txBody>
          <a:bodyPr/>
          <a:lstStyle/>
          <a:p>
            <a:fld id="{77F8E05C-71F9-41C4-854B-701C7AB69EFC}" type="slidenum">
              <a:rPr lang="en-US" smtClean="0"/>
              <a:pPr/>
              <a:t>67</a:t>
            </a:fld>
            <a:endParaRPr lang="en-US" smtClean="0"/>
          </a:p>
        </p:txBody>
      </p:sp>
      <p:sp>
        <p:nvSpPr>
          <p:cNvPr id="65540" name="Rectangle 2"/>
          <p:cNvSpPr>
            <a:spLocks noGrp="1" noChangeArrowheads="1"/>
          </p:cNvSpPr>
          <p:nvPr>
            <p:ph type="title"/>
          </p:nvPr>
        </p:nvSpPr>
        <p:spPr/>
        <p:txBody>
          <a:bodyPr/>
          <a:lstStyle/>
          <a:p>
            <a:pPr algn="l"/>
            <a:r>
              <a:rPr lang="en-US" sz="3200" smtClean="0">
                <a:solidFill>
                  <a:srgbClr val="660066"/>
                </a:solidFill>
              </a:rPr>
              <a:t>Objective</a:t>
            </a:r>
          </a:p>
        </p:txBody>
      </p:sp>
      <p:sp>
        <p:nvSpPr>
          <p:cNvPr id="65541" name="Rectangle 3"/>
          <p:cNvSpPr>
            <a:spLocks noGrp="1" noChangeArrowheads="1"/>
          </p:cNvSpPr>
          <p:nvPr>
            <p:ph type="body" idx="1"/>
          </p:nvPr>
        </p:nvSpPr>
        <p:spPr>
          <a:xfrm>
            <a:off x="1219200" y="2209800"/>
            <a:ext cx="7239000" cy="3733800"/>
          </a:xfrm>
        </p:spPr>
        <p:txBody>
          <a:bodyPr/>
          <a:lstStyle/>
          <a:p>
            <a:pPr algn="just">
              <a:buFont typeface="Wingdings" pitchFamily="2" charset="2"/>
              <a:buNone/>
            </a:pPr>
            <a:r>
              <a:rPr lang="en-US" smtClean="0"/>
              <a:t>Identify</a:t>
            </a:r>
          </a:p>
          <a:p>
            <a:pPr algn="just"/>
            <a:r>
              <a:rPr lang="en-US" smtClean="0"/>
              <a:t>Focused </a:t>
            </a:r>
            <a:r>
              <a:rPr lang="en-US" smtClean="0">
                <a:solidFill>
                  <a:srgbClr val="996633"/>
                </a:solidFill>
              </a:rPr>
              <a:t>Target span </a:t>
            </a:r>
            <a:r>
              <a:rPr lang="en-US" smtClean="0"/>
              <a:t>in text</a:t>
            </a:r>
          </a:p>
          <a:p>
            <a:pPr algn="just"/>
            <a:r>
              <a:rPr lang="en-US" smtClean="0"/>
              <a:t>Emotion </a:t>
            </a:r>
            <a:r>
              <a:rPr lang="en-US" smtClean="0">
                <a:solidFill>
                  <a:srgbClr val="FF9900"/>
                </a:solidFill>
              </a:rPr>
              <a:t>Topics</a:t>
            </a:r>
            <a:r>
              <a:rPr lang="en-US" smtClean="0"/>
              <a:t> and associated spans from focused </a:t>
            </a:r>
            <a:r>
              <a:rPr lang="en-US" smtClean="0">
                <a:solidFill>
                  <a:srgbClr val="996633"/>
                </a:solidFill>
              </a:rPr>
              <a:t>Target span</a:t>
            </a:r>
          </a:p>
          <a:p>
            <a:pPr algn="just"/>
            <a:r>
              <a:rPr lang="en-US" smtClean="0"/>
              <a:t>Multiple emotion </a:t>
            </a:r>
            <a:r>
              <a:rPr lang="en-US" smtClean="0">
                <a:solidFill>
                  <a:srgbClr val="FF9900"/>
                </a:solidFill>
              </a:rPr>
              <a:t>topics </a:t>
            </a:r>
            <a:r>
              <a:rPr lang="en-US" smtClean="0"/>
              <a:t>(if present) from focused </a:t>
            </a:r>
            <a:r>
              <a:rPr lang="en-US" smtClean="0">
                <a:solidFill>
                  <a:srgbClr val="996633"/>
                </a:solidFill>
              </a:rPr>
              <a:t>Target span</a:t>
            </a:r>
          </a:p>
        </p:txBody>
      </p:sp>
      <p:pic>
        <p:nvPicPr>
          <p:cNvPr id="65542"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3"/>
          <p:cNvSpPr>
            <a:spLocks noGrp="1"/>
          </p:cNvSpPr>
          <p:nvPr>
            <p:ph type="dt" sz="quarter" idx="10"/>
          </p:nvPr>
        </p:nvSpPr>
        <p:spPr>
          <a:noFill/>
        </p:spPr>
        <p:txBody>
          <a:bodyPr/>
          <a:lstStyle/>
          <a:p>
            <a:fld id="{369838D3-429F-4783-B418-8C51A5551802}" type="datetime1">
              <a:rPr lang="en-US" smtClean="0"/>
              <a:pPr/>
              <a:t>5/20/2011</a:t>
            </a:fld>
            <a:endParaRPr lang="en-US" smtClean="0"/>
          </a:p>
        </p:txBody>
      </p:sp>
      <p:sp>
        <p:nvSpPr>
          <p:cNvPr id="66563" name="Slide Number Placeholder 5"/>
          <p:cNvSpPr>
            <a:spLocks noGrp="1"/>
          </p:cNvSpPr>
          <p:nvPr>
            <p:ph type="sldNum" sz="quarter" idx="12"/>
          </p:nvPr>
        </p:nvSpPr>
        <p:spPr>
          <a:noFill/>
        </p:spPr>
        <p:txBody>
          <a:bodyPr/>
          <a:lstStyle/>
          <a:p>
            <a:fld id="{9863A85D-7D06-4C39-87D8-1B31C77440FE}" type="slidenum">
              <a:rPr lang="en-US" smtClean="0"/>
              <a:pPr/>
              <a:t>68</a:t>
            </a:fld>
            <a:endParaRPr lang="en-US" smtClean="0"/>
          </a:p>
        </p:txBody>
      </p:sp>
      <p:sp>
        <p:nvSpPr>
          <p:cNvPr id="66564" name="Rectangle 1026"/>
          <p:cNvSpPr>
            <a:spLocks noGrp="1" noChangeArrowheads="1"/>
          </p:cNvSpPr>
          <p:nvPr>
            <p:ph type="title"/>
          </p:nvPr>
        </p:nvSpPr>
        <p:spPr/>
        <p:txBody>
          <a:bodyPr/>
          <a:lstStyle/>
          <a:p>
            <a:pPr algn="l"/>
            <a:r>
              <a:rPr lang="en-US" sz="3200" smtClean="0">
                <a:solidFill>
                  <a:srgbClr val="660066"/>
                </a:solidFill>
              </a:rPr>
              <a:t>Baseline System</a:t>
            </a:r>
          </a:p>
        </p:txBody>
      </p:sp>
      <p:sp>
        <p:nvSpPr>
          <p:cNvPr id="66565" name="Rectangle 1027"/>
          <p:cNvSpPr>
            <a:spLocks noGrp="1" noChangeArrowheads="1"/>
          </p:cNvSpPr>
          <p:nvPr>
            <p:ph type="body" idx="1"/>
          </p:nvPr>
        </p:nvSpPr>
        <p:spPr>
          <a:xfrm>
            <a:off x="809625" y="2214563"/>
            <a:ext cx="7958138" cy="4110037"/>
          </a:xfrm>
        </p:spPr>
        <p:txBody>
          <a:bodyPr/>
          <a:lstStyle/>
          <a:p>
            <a:pPr algn="just">
              <a:lnSpc>
                <a:spcPct val="90000"/>
              </a:lnSpc>
            </a:pPr>
            <a:r>
              <a:rPr lang="en-US" sz="2500" i="1" smtClean="0">
                <a:solidFill>
                  <a:srgbClr val="FF66FF"/>
                </a:solidFill>
              </a:rPr>
              <a:t>Object</a:t>
            </a:r>
            <a:r>
              <a:rPr lang="en-US" sz="2500" i="1" smtClean="0"/>
              <a:t> </a:t>
            </a:r>
            <a:r>
              <a:rPr lang="en-US" sz="2500" smtClean="0"/>
              <a:t>information of parsed dependency relations </a:t>
            </a:r>
          </a:p>
          <a:p>
            <a:pPr algn="just">
              <a:lnSpc>
                <a:spcPct val="90000"/>
              </a:lnSpc>
              <a:buFont typeface="Wingdings" pitchFamily="2" charset="2"/>
              <a:buNone/>
            </a:pPr>
            <a:r>
              <a:rPr lang="en-US" sz="2500" smtClean="0"/>
              <a:t>   </a:t>
            </a:r>
            <a:r>
              <a:rPr lang="en-US" sz="1800" smtClean="0"/>
              <a:t>(Stanford Parser, </a:t>
            </a:r>
            <a:r>
              <a:rPr lang="en-US" altLang="zh-CN" sz="1800" smtClean="0">
                <a:ea typeface="SimSun" pitchFamily="2" charset="-122"/>
              </a:rPr>
              <a:t>Marneffe de Marie-Catherine et al., 2006</a:t>
            </a:r>
            <a:r>
              <a:rPr lang="en-US" sz="1800" smtClean="0"/>
              <a:t>)</a:t>
            </a:r>
            <a:r>
              <a:rPr lang="en-US" sz="2500" smtClean="0"/>
              <a:t>  </a:t>
            </a:r>
          </a:p>
          <a:p>
            <a:pPr algn="just">
              <a:lnSpc>
                <a:spcPct val="90000"/>
              </a:lnSpc>
              <a:buFont typeface="Wingdings" pitchFamily="2" charset="2"/>
              <a:buNone/>
            </a:pPr>
            <a:r>
              <a:rPr lang="en-AU" altLang="zh-CN" sz="2500" smtClean="0">
                <a:ea typeface="SimSun" pitchFamily="2" charset="-122"/>
              </a:rPr>
              <a:t>    </a:t>
            </a:r>
          </a:p>
          <a:p>
            <a:pPr algn="just">
              <a:lnSpc>
                <a:spcPct val="90000"/>
              </a:lnSpc>
              <a:buFont typeface="Wingdings" pitchFamily="2" charset="2"/>
              <a:buNone/>
            </a:pPr>
            <a:r>
              <a:rPr lang="en-AU" altLang="zh-CN" sz="2500" smtClean="0">
                <a:ea typeface="SimSun" pitchFamily="2" charset="-122"/>
              </a:rPr>
              <a:t>    “He first </a:t>
            </a:r>
            <a:r>
              <a:rPr lang="en-AU" altLang="zh-CN" sz="2500" i="1" smtClean="0">
                <a:solidFill>
                  <a:srgbClr val="3399FF"/>
                </a:solidFill>
                <a:ea typeface="SimSun" pitchFamily="2" charset="-122"/>
              </a:rPr>
              <a:t>cried up</a:t>
            </a:r>
            <a:r>
              <a:rPr lang="en-AU" altLang="zh-CN" sz="2500" smtClean="0">
                <a:ea typeface="SimSun" pitchFamily="2" charset="-122"/>
              </a:rPr>
              <a:t> the</a:t>
            </a:r>
            <a:r>
              <a:rPr lang="en-AU" altLang="zh-CN" sz="2500" smtClean="0">
                <a:solidFill>
                  <a:srgbClr val="00CC00"/>
                </a:solidFill>
                <a:ea typeface="SimSun" pitchFamily="2" charset="-122"/>
              </a:rPr>
              <a:t> toy car</a:t>
            </a:r>
            <a:r>
              <a:rPr lang="en-AU" altLang="zh-CN" sz="2500" smtClean="0">
                <a:ea typeface="SimSun" pitchFamily="2" charset="-122"/>
              </a:rPr>
              <a:t>”</a:t>
            </a:r>
          </a:p>
          <a:p>
            <a:pPr algn="just">
              <a:lnSpc>
                <a:spcPct val="90000"/>
              </a:lnSpc>
              <a:buFont typeface="Wingdings" pitchFamily="2" charset="2"/>
              <a:buNone/>
            </a:pPr>
            <a:endParaRPr lang="en-US" sz="2500" smtClean="0"/>
          </a:p>
          <a:p>
            <a:pPr algn="just">
              <a:lnSpc>
                <a:spcPct val="90000"/>
              </a:lnSpc>
              <a:buFont typeface="Wingdings" pitchFamily="2" charset="2"/>
              <a:buNone/>
            </a:pPr>
            <a:r>
              <a:rPr lang="en-US" altLang="zh-CN" sz="2500" smtClean="0">
                <a:ea typeface="SimSun" pitchFamily="2" charset="-122"/>
              </a:rPr>
              <a:t>	</a:t>
            </a:r>
            <a:r>
              <a:rPr lang="en-US" altLang="zh-CN" sz="2500" u="sng" smtClean="0">
                <a:ea typeface="SimSun" pitchFamily="2" charset="-122"/>
              </a:rPr>
              <a:t>Dependency Relations:</a:t>
            </a:r>
            <a:r>
              <a:rPr lang="en-US" altLang="zh-CN" sz="2500" smtClean="0">
                <a:ea typeface="SimSun" pitchFamily="2" charset="-122"/>
              </a:rPr>
              <a:t> nsubj(cry-3, He-1), advmod(cry-3, first-2), prt(cry-3, up-4), det(car-7, the-5), nn(car-7, toy-6), </a:t>
            </a:r>
            <a:r>
              <a:rPr lang="en-US" altLang="zh-CN" sz="2500" i="1" smtClean="0">
                <a:solidFill>
                  <a:srgbClr val="FF66FF"/>
                </a:solidFill>
                <a:ea typeface="SimSun" pitchFamily="2" charset="-122"/>
              </a:rPr>
              <a:t>dobj</a:t>
            </a:r>
            <a:r>
              <a:rPr lang="en-US" altLang="zh-CN" sz="2500" smtClean="0">
                <a:ea typeface="SimSun" pitchFamily="2" charset="-122"/>
              </a:rPr>
              <a:t>(</a:t>
            </a:r>
            <a:r>
              <a:rPr lang="en-US" altLang="zh-CN" sz="2500" smtClean="0">
                <a:solidFill>
                  <a:srgbClr val="3399FF"/>
                </a:solidFill>
                <a:ea typeface="SimSun" pitchFamily="2" charset="-122"/>
              </a:rPr>
              <a:t>cry</a:t>
            </a:r>
            <a:r>
              <a:rPr lang="en-US" altLang="zh-CN" sz="2500" smtClean="0">
                <a:ea typeface="SimSun" pitchFamily="2" charset="-122"/>
              </a:rPr>
              <a:t>-3, </a:t>
            </a:r>
            <a:r>
              <a:rPr lang="en-US" altLang="zh-CN" sz="2500" smtClean="0">
                <a:solidFill>
                  <a:srgbClr val="00CC00"/>
                </a:solidFill>
                <a:ea typeface="SimSun" pitchFamily="2" charset="-122"/>
              </a:rPr>
              <a:t>car</a:t>
            </a:r>
            <a:r>
              <a:rPr lang="en-US" altLang="zh-CN" sz="2500" smtClean="0">
                <a:ea typeface="SimSun" pitchFamily="2" charset="-122"/>
              </a:rPr>
              <a:t>-7)</a:t>
            </a:r>
          </a:p>
          <a:p>
            <a:pPr algn="just">
              <a:lnSpc>
                <a:spcPct val="90000"/>
              </a:lnSpc>
              <a:buFont typeface="Wingdings" pitchFamily="2" charset="2"/>
              <a:buNone/>
            </a:pPr>
            <a:endParaRPr lang="en-US" altLang="zh-CN" sz="2500" smtClean="0">
              <a:ea typeface="SimSun" pitchFamily="2" charset="-122"/>
            </a:endParaRPr>
          </a:p>
          <a:p>
            <a:pPr algn="just">
              <a:lnSpc>
                <a:spcPct val="90000"/>
              </a:lnSpc>
              <a:buFont typeface="Wingdings" pitchFamily="2" charset="2"/>
              <a:buNone/>
            </a:pPr>
            <a:r>
              <a:rPr lang="en-US" altLang="zh-CN" sz="2400" smtClean="0">
                <a:ea typeface="SimSun" pitchFamily="2" charset="-122"/>
              </a:rPr>
              <a:t>    “Problem in lexical scopes of topics”</a:t>
            </a:r>
            <a:r>
              <a:rPr lang="en-US" sz="2500" smtClean="0">
                <a:ea typeface="SimSun" pitchFamily="2" charset="-122"/>
              </a:rPr>
              <a: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3"/>
          <p:cNvSpPr>
            <a:spLocks noGrp="1"/>
          </p:cNvSpPr>
          <p:nvPr>
            <p:ph type="dt" sz="quarter" idx="10"/>
          </p:nvPr>
        </p:nvSpPr>
        <p:spPr>
          <a:noFill/>
        </p:spPr>
        <p:txBody>
          <a:bodyPr/>
          <a:lstStyle/>
          <a:p>
            <a:fld id="{727DB87C-6024-4543-A99B-2D5A50EA3961}" type="datetime1">
              <a:rPr lang="en-US" smtClean="0"/>
              <a:pPr/>
              <a:t>5/20/2011</a:t>
            </a:fld>
            <a:endParaRPr lang="en-US" smtClean="0"/>
          </a:p>
        </p:txBody>
      </p:sp>
      <p:sp>
        <p:nvSpPr>
          <p:cNvPr id="67587" name="Slide Number Placeholder 5"/>
          <p:cNvSpPr>
            <a:spLocks noGrp="1"/>
          </p:cNvSpPr>
          <p:nvPr>
            <p:ph type="sldNum" sz="quarter" idx="12"/>
          </p:nvPr>
        </p:nvSpPr>
        <p:spPr>
          <a:noFill/>
        </p:spPr>
        <p:txBody>
          <a:bodyPr/>
          <a:lstStyle/>
          <a:p>
            <a:fld id="{DBC52B0F-78D7-4098-8BB7-E95285B5DB5C}" type="slidenum">
              <a:rPr lang="en-US" smtClean="0"/>
              <a:pPr/>
              <a:t>69</a:t>
            </a:fld>
            <a:endParaRPr lang="en-US" smtClean="0"/>
          </a:p>
        </p:txBody>
      </p:sp>
      <p:sp>
        <p:nvSpPr>
          <p:cNvPr id="67588" name="Rectangle 1026"/>
          <p:cNvSpPr>
            <a:spLocks noGrp="1" noChangeArrowheads="1"/>
          </p:cNvSpPr>
          <p:nvPr>
            <p:ph type="title"/>
          </p:nvPr>
        </p:nvSpPr>
        <p:spPr/>
        <p:txBody>
          <a:bodyPr/>
          <a:lstStyle/>
          <a:p>
            <a:pPr algn="l"/>
            <a:r>
              <a:rPr lang="en-US" sz="3200" smtClean="0">
                <a:solidFill>
                  <a:srgbClr val="660066"/>
                </a:solidFill>
              </a:rPr>
              <a:t>Baseline System [+Syntactic] </a:t>
            </a:r>
          </a:p>
        </p:txBody>
      </p:sp>
      <p:sp>
        <p:nvSpPr>
          <p:cNvPr id="67589" name="Rectangle 1027"/>
          <p:cNvSpPr>
            <a:spLocks noGrp="1" noChangeArrowheads="1"/>
          </p:cNvSpPr>
          <p:nvPr>
            <p:ph type="body" idx="1"/>
          </p:nvPr>
        </p:nvSpPr>
        <p:spPr>
          <a:xfrm>
            <a:off x="809625" y="2214563"/>
            <a:ext cx="7958138" cy="4110037"/>
          </a:xfrm>
        </p:spPr>
        <p:txBody>
          <a:bodyPr/>
          <a:lstStyle/>
          <a:p>
            <a:pPr algn="just"/>
            <a:r>
              <a:rPr lang="en-US" altLang="zh-CN" sz="2000" smtClean="0">
                <a:ea typeface="SimSun" pitchFamily="2" charset="-122"/>
              </a:rPr>
              <a:t>Verb based syntactic argument structure or subcategorization frame </a:t>
            </a:r>
          </a:p>
          <a:p>
            <a:pPr algn="just">
              <a:buFont typeface="Wingdings" pitchFamily="2" charset="2"/>
              <a:buNone/>
            </a:pPr>
            <a:endParaRPr lang="en-US" altLang="zh-CN" sz="2000" smtClean="0">
              <a:ea typeface="SimSun" pitchFamily="2" charset="-122"/>
            </a:endParaRPr>
          </a:p>
          <a:p>
            <a:pPr algn="just"/>
            <a:r>
              <a:rPr lang="en-US" altLang="zh-CN" sz="2000" smtClean="0">
                <a:ea typeface="SimSun" pitchFamily="2" charset="-122"/>
              </a:rPr>
              <a:t>VerbNet (Kipper-Schuler, 2004)</a:t>
            </a:r>
          </a:p>
          <a:p>
            <a:pPr algn="just">
              <a:buFont typeface="Wingdings" pitchFamily="2" charset="2"/>
              <a:buNone/>
            </a:pPr>
            <a:r>
              <a:rPr lang="en-US" altLang="zh-CN" sz="2000" smtClean="0">
                <a:ea typeface="SimSun" pitchFamily="2" charset="-122"/>
              </a:rPr>
              <a:t>		- Combines lexical semantic information i.e </a:t>
            </a:r>
            <a:r>
              <a:rPr lang="en-US" altLang="zh-CN" sz="2000" i="1" smtClean="0">
                <a:ea typeface="SimSun" pitchFamily="2" charset="-122"/>
              </a:rPr>
              <a:t>Thematic Roles</a:t>
            </a:r>
            <a:r>
              <a:rPr lang="en-US" altLang="zh-CN" sz="2000" smtClean="0">
                <a:ea typeface="SimSun" pitchFamily="2" charset="-122"/>
              </a:rPr>
              <a:t>, semantic predicates,  syntactic frames and selectional restrictions</a:t>
            </a:r>
          </a:p>
          <a:p>
            <a:pPr algn="just"/>
            <a:r>
              <a:rPr lang="en-US" altLang="zh-CN" sz="2000" smtClean="0">
                <a:ea typeface="SimSun" pitchFamily="2" charset="-122"/>
              </a:rPr>
              <a:t>Extract </a:t>
            </a:r>
          </a:p>
          <a:p>
            <a:pPr algn="just">
              <a:buFont typeface="Wingdings" pitchFamily="2" charset="2"/>
              <a:buNone/>
            </a:pPr>
            <a:r>
              <a:rPr lang="en-US" altLang="zh-CN" sz="2000" smtClean="0">
                <a:ea typeface="SimSun" pitchFamily="2" charset="-122"/>
              </a:rPr>
              <a:t>		- Syntactic frames with </a:t>
            </a:r>
            <a:r>
              <a:rPr lang="en-US" altLang="zh-CN" sz="2000" i="1" smtClean="0">
                <a:ea typeface="SimSun" pitchFamily="2" charset="-122"/>
              </a:rPr>
              <a:t>topic</a:t>
            </a:r>
            <a:r>
              <a:rPr lang="en-US" altLang="zh-CN" sz="2000" smtClean="0">
                <a:ea typeface="SimSun" pitchFamily="2" charset="-122"/>
              </a:rPr>
              <a:t> related </a:t>
            </a:r>
            <a:r>
              <a:rPr lang="en-US" altLang="zh-CN" sz="2000" i="1" smtClean="0">
                <a:ea typeface="SimSun" pitchFamily="2" charset="-122"/>
              </a:rPr>
              <a:t>thematic</a:t>
            </a:r>
            <a:r>
              <a:rPr lang="en-US" altLang="zh-CN" sz="2000" smtClean="0">
                <a:ea typeface="SimSun" pitchFamily="2" charset="-122"/>
              </a:rPr>
              <a:t> information (e.g. </a:t>
            </a:r>
            <a:r>
              <a:rPr lang="en-US" altLang="zh-CN" sz="2000" i="1" smtClean="0">
                <a:ea typeface="SimSun" pitchFamily="2" charset="-122"/>
              </a:rPr>
              <a:t>Topic</a:t>
            </a:r>
            <a:r>
              <a:rPr lang="en-US" altLang="zh-CN" sz="2000" smtClean="0">
                <a:ea typeface="SimSun" pitchFamily="2" charset="-122"/>
              </a:rPr>
              <a:t>, </a:t>
            </a:r>
            <a:r>
              <a:rPr lang="en-US" altLang="zh-CN" sz="2000" i="1" smtClean="0">
                <a:ea typeface="SimSun" pitchFamily="2" charset="-122"/>
              </a:rPr>
              <a:t>Theme</a:t>
            </a:r>
            <a:r>
              <a:rPr lang="en-US" altLang="zh-CN" sz="2000" smtClean="0">
                <a:ea typeface="SimSun" pitchFamily="2" charset="-122"/>
              </a:rPr>
              <a:t>, </a:t>
            </a:r>
            <a:r>
              <a:rPr lang="en-US" altLang="zh-CN" sz="2000" i="1" smtClean="0">
                <a:ea typeface="SimSun" pitchFamily="2" charset="-122"/>
              </a:rPr>
              <a:t>Event</a:t>
            </a:r>
            <a:r>
              <a:rPr lang="en-US" altLang="zh-CN" sz="2000" smtClean="0">
                <a:ea typeface="SimSun" pitchFamily="2" charset="-122"/>
              </a:rPr>
              <a:t> etc.) from VerbNet XMLs</a:t>
            </a:r>
          </a:p>
          <a:p>
            <a:pPr algn="just">
              <a:buFont typeface="Wingdings" pitchFamily="2" charset="2"/>
              <a:buNone/>
            </a:pPr>
            <a:endParaRPr lang="en-US" altLang="zh-CN" sz="2000" smtClean="0">
              <a:ea typeface="SimSun" pitchFamily="2" charset="-122"/>
            </a:endParaRPr>
          </a:p>
          <a:p>
            <a:pPr algn="just">
              <a:buFont typeface="Wingdings" pitchFamily="2" charset="2"/>
              <a:buNone/>
            </a:pPr>
            <a:r>
              <a:rPr lang="en-US" altLang="zh-CN" sz="2000" smtClean="0">
                <a:ea typeface="SimSun" pitchFamily="2" charset="-122"/>
              </a:rPr>
              <a:t>     </a:t>
            </a:r>
            <a:r>
              <a:rPr lang="en-US" altLang="zh-CN" sz="2000" u="sng" smtClean="0">
                <a:ea typeface="SimSun" pitchFamily="2" charset="-122"/>
              </a:rPr>
              <a:t>Extracted VerbNet Frame Syntax:</a:t>
            </a:r>
            <a:r>
              <a:rPr lang="en-US" altLang="zh-CN" sz="2000" smtClean="0">
                <a:ea typeface="SimSun" pitchFamily="2" charset="-122"/>
              </a:rPr>
              <a:t> </a:t>
            </a:r>
          </a:p>
          <a:p>
            <a:pPr algn="just">
              <a:buFont typeface="Wingdings" pitchFamily="2" charset="2"/>
              <a:buNone/>
            </a:pPr>
            <a:r>
              <a:rPr lang="en-US" altLang="zh-CN" sz="2000" smtClean="0">
                <a:ea typeface="SimSun" pitchFamily="2" charset="-122"/>
              </a:rPr>
              <a:t>	[&lt;NP value="</a:t>
            </a:r>
            <a:r>
              <a:rPr lang="en-US" altLang="zh-CN" sz="2000" i="1" smtClean="0">
                <a:ea typeface="SimSun" pitchFamily="2" charset="-122"/>
              </a:rPr>
              <a:t>Agent</a:t>
            </a:r>
            <a:r>
              <a:rPr lang="en-US" altLang="zh-CN" sz="2000" smtClean="0">
                <a:ea typeface="SimSun" pitchFamily="2" charset="-122"/>
              </a:rPr>
              <a:t>” &gt;&lt;/VERB&gt;&lt;NP-</a:t>
            </a:r>
            <a:r>
              <a:rPr lang="en-US" altLang="zh-CN" sz="2000" smtClean="0">
                <a:solidFill>
                  <a:srgbClr val="00CC00"/>
                </a:solidFill>
                <a:ea typeface="SimSun" pitchFamily="2" charset="-122"/>
              </a:rPr>
              <a:t>topic</a:t>
            </a:r>
            <a:r>
              <a:rPr lang="en-US" altLang="zh-CN" sz="2000" smtClean="0">
                <a:ea typeface="SimSun" pitchFamily="2" charset="-122"/>
              </a:rPr>
              <a:t>&gt;]</a:t>
            </a:r>
            <a:endParaRPr lang="en-US" altLang="zh-CN" smtClean="0">
              <a:ea typeface="SimSun" pitchFamily="2" charset="-122"/>
            </a:endParaRPr>
          </a:p>
          <a:p>
            <a:pPr algn="just"/>
            <a:endParaRPr lang="en-US" altLang="zh-CN" smtClean="0">
              <a:ea typeface="SimSun"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Manpower</a:t>
            </a:r>
            <a:endParaRPr lang="en-US" dirty="0"/>
          </a:p>
        </p:txBody>
      </p:sp>
      <p:sp>
        <p:nvSpPr>
          <p:cNvPr id="3" name="Content Placeholder 2"/>
          <p:cNvSpPr>
            <a:spLocks noGrp="1"/>
          </p:cNvSpPr>
          <p:nvPr>
            <p:ph idx="1"/>
          </p:nvPr>
        </p:nvSpPr>
        <p:spPr/>
        <p:txBody>
          <a:bodyPr/>
          <a:lstStyle/>
          <a:p>
            <a:r>
              <a:rPr lang="en-US" dirty="0" smtClean="0"/>
              <a:t>Masters’ Students</a:t>
            </a:r>
          </a:p>
          <a:p>
            <a:pPr lvl="1"/>
            <a:r>
              <a:rPr lang="en-US" dirty="0" smtClean="0"/>
              <a:t>Multi Word Expressions</a:t>
            </a:r>
          </a:p>
          <a:p>
            <a:pPr lvl="1"/>
            <a:r>
              <a:rPr lang="en-US" dirty="0" smtClean="0"/>
              <a:t>Comparative and Evaluative Question Answering Systems</a:t>
            </a:r>
          </a:p>
          <a:p>
            <a:r>
              <a:rPr lang="en-US" dirty="0" smtClean="0"/>
              <a:t>Undergraduate Students</a:t>
            </a:r>
          </a:p>
          <a:p>
            <a:endParaRPr lang="en-US" dirty="0"/>
          </a:p>
        </p:txBody>
      </p:sp>
      <p:sp>
        <p:nvSpPr>
          <p:cNvPr id="4" name="Date Placeholder 3"/>
          <p:cNvSpPr>
            <a:spLocks noGrp="1"/>
          </p:cNvSpPr>
          <p:nvPr>
            <p:ph type="dt" sz="half" idx="10"/>
          </p:nvPr>
        </p:nvSpPr>
        <p:spPr/>
        <p:txBody>
          <a:bodyPr/>
          <a:lstStyle/>
          <a:p>
            <a:pPr>
              <a:defRPr/>
            </a:pPr>
            <a:fld id="{08BC3A04-20CB-404C-8E36-735261B35B61}" type="datetime1">
              <a:rPr lang="en-US" smtClean="0"/>
              <a:pPr>
                <a:defRPr/>
              </a:pPr>
              <a:t>5/20/2011</a:t>
            </a:fld>
            <a:endParaRPr lang="en-US"/>
          </a:p>
        </p:txBody>
      </p:sp>
      <p:sp>
        <p:nvSpPr>
          <p:cNvPr id="5" name="Slide Number Placeholder 4"/>
          <p:cNvSpPr>
            <a:spLocks noGrp="1"/>
          </p:cNvSpPr>
          <p:nvPr>
            <p:ph type="sldNum" sz="quarter" idx="12"/>
          </p:nvPr>
        </p:nvSpPr>
        <p:spPr/>
        <p:txBody>
          <a:bodyPr/>
          <a:lstStyle/>
          <a:p>
            <a:pPr>
              <a:defRPr/>
            </a:pPr>
            <a:fld id="{D5311F40-7EA4-47E3-8A15-6C553880E2F9}"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3"/>
          <p:cNvSpPr>
            <a:spLocks noGrp="1"/>
          </p:cNvSpPr>
          <p:nvPr>
            <p:ph type="dt" sz="quarter" idx="10"/>
          </p:nvPr>
        </p:nvSpPr>
        <p:spPr>
          <a:noFill/>
        </p:spPr>
        <p:txBody>
          <a:bodyPr/>
          <a:lstStyle/>
          <a:p>
            <a:fld id="{9A9FF940-A50D-4957-AB05-AB4B583419BE}" type="datetime1">
              <a:rPr lang="en-US" smtClean="0"/>
              <a:pPr/>
              <a:t>5/20/2011</a:t>
            </a:fld>
            <a:endParaRPr lang="en-US" smtClean="0"/>
          </a:p>
        </p:txBody>
      </p:sp>
      <p:sp>
        <p:nvSpPr>
          <p:cNvPr id="68611" name="Slide Number Placeholder 5"/>
          <p:cNvSpPr>
            <a:spLocks noGrp="1"/>
          </p:cNvSpPr>
          <p:nvPr>
            <p:ph type="sldNum" sz="quarter" idx="12"/>
          </p:nvPr>
        </p:nvSpPr>
        <p:spPr>
          <a:noFill/>
        </p:spPr>
        <p:txBody>
          <a:bodyPr/>
          <a:lstStyle/>
          <a:p>
            <a:fld id="{B05FE112-882D-4E1D-90E3-83245D55E9AF}" type="slidenum">
              <a:rPr lang="en-US" smtClean="0"/>
              <a:pPr/>
              <a:t>70</a:t>
            </a:fld>
            <a:endParaRPr lang="en-US" smtClean="0"/>
          </a:p>
        </p:txBody>
      </p:sp>
      <p:sp>
        <p:nvSpPr>
          <p:cNvPr id="68612" name="Rectangle 1026"/>
          <p:cNvSpPr>
            <a:spLocks noGrp="1" noChangeArrowheads="1"/>
          </p:cNvSpPr>
          <p:nvPr>
            <p:ph type="title"/>
          </p:nvPr>
        </p:nvSpPr>
        <p:spPr/>
        <p:txBody>
          <a:bodyPr/>
          <a:lstStyle/>
          <a:p>
            <a:pPr algn="l"/>
            <a:r>
              <a:rPr lang="en-US" sz="3200" smtClean="0">
                <a:solidFill>
                  <a:srgbClr val="660066"/>
                </a:solidFill>
              </a:rPr>
              <a:t>Baseline System [+Syntactic] </a:t>
            </a:r>
            <a:endParaRPr lang="en-US" sz="3200" smtClean="0"/>
          </a:p>
        </p:txBody>
      </p:sp>
      <p:sp>
        <p:nvSpPr>
          <p:cNvPr id="68613" name="Rectangle 1027"/>
          <p:cNvSpPr>
            <a:spLocks noGrp="1" noChangeArrowheads="1"/>
          </p:cNvSpPr>
          <p:nvPr>
            <p:ph type="body" idx="1"/>
          </p:nvPr>
        </p:nvSpPr>
        <p:spPr>
          <a:xfrm>
            <a:off x="762000" y="2057400"/>
            <a:ext cx="8077200" cy="4267200"/>
          </a:xfrm>
        </p:spPr>
        <p:txBody>
          <a:bodyPr/>
          <a:lstStyle/>
          <a:p>
            <a:pPr algn="just"/>
            <a:r>
              <a:rPr lang="en-US" altLang="zh-CN" sz="1800" smtClean="0">
                <a:ea typeface="SimSun" pitchFamily="2" charset="-122"/>
              </a:rPr>
              <a:t>Acquire </a:t>
            </a:r>
          </a:p>
          <a:p>
            <a:pPr algn="just">
              <a:buFont typeface="Wingdings" pitchFamily="2" charset="2"/>
              <a:buNone/>
            </a:pPr>
            <a:r>
              <a:rPr lang="en-US" altLang="zh-CN" sz="1800" smtClean="0">
                <a:ea typeface="SimSun" pitchFamily="2" charset="-122"/>
              </a:rPr>
              <a:t>		-  Phrasal Argument Structure from </a:t>
            </a:r>
            <a:r>
              <a:rPr lang="en-US" altLang="zh-CN" sz="1800" i="1" smtClean="0">
                <a:ea typeface="SimSun" pitchFamily="2" charset="-122"/>
              </a:rPr>
              <a:t>head parts </a:t>
            </a:r>
            <a:r>
              <a:rPr lang="en-US" altLang="zh-CN" sz="1800" smtClean="0">
                <a:ea typeface="SimSun" pitchFamily="2" charset="-122"/>
              </a:rPr>
              <a:t>of the parsed sentences</a:t>
            </a:r>
          </a:p>
          <a:p>
            <a:pPr algn="just">
              <a:buFont typeface="Wingdings" pitchFamily="2" charset="2"/>
              <a:buNone/>
            </a:pPr>
            <a:r>
              <a:rPr lang="en-US" altLang="zh-CN" sz="1800" smtClean="0">
                <a:ea typeface="SimSun" pitchFamily="2" charset="-122"/>
              </a:rPr>
              <a:t>	</a:t>
            </a:r>
            <a:r>
              <a:rPr lang="en-US" altLang="zh-CN" sz="1800" u="sng" smtClean="0">
                <a:ea typeface="SimSun" pitchFamily="2" charset="-122"/>
              </a:rPr>
              <a:t>Parse Tree:</a:t>
            </a:r>
            <a:r>
              <a:rPr lang="en-US" altLang="zh-CN" sz="1800" smtClean="0">
                <a:ea typeface="SimSun" pitchFamily="2" charset="-122"/>
              </a:rPr>
              <a:t> (ROOT (S (</a:t>
            </a:r>
            <a:r>
              <a:rPr lang="en-US" altLang="zh-CN" sz="1800" b="1" smtClean="0">
                <a:ea typeface="SimSun" pitchFamily="2" charset="-122"/>
              </a:rPr>
              <a:t>NP</a:t>
            </a:r>
            <a:r>
              <a:rPr lang="en-US" altLang="zh-CN" sz="1800" smtClean="0">
                <a:ea typeface="SimSun" pitchFamily="2" charset="-122"/>
              </a:rPr>
              <a:t> (PRP He))(ADVP (RB first))(</a:t>
            </a:r>
            <a:r>
              <a:rPr lang="en-US" altLang="zh-CN" sz="1800" b="1" smtClean="0">
                <a:ea typeface="SimSun" pitchFamily="2" charset="-122"/>
              </a:rPr>
              <a:t>VP</a:t>
            </a:r>
            <a:r>
              <a:rPr lang="en-US" altLang="zh-CN" sz="1800" smtClean="0">
                <a:ea typeface="SimSun" pitchFamily="2" charset="-122"/>
              </a:rPr>
              <a:t> (VBD </a:t>
            </a:r>
            <a:r>
              <a:rPr lang="en-US" altLang="zh-CN" sz="1800" smtClean="0">
                <a:solidFill>
                  <a:srgbClr val="3399FF"/>
                </a:solidFill>
                <a:ea typeface="SimSun" pitchFamily="2" charset="-122"/>
              </a:rPr>
              <a:t>cried</a:t>
            </a:r>
            <a:r>
              <a:rPr lang="en-US" altLang="zh-CN" sz="1800" smtClean="0">
                <a:ea typeface="SimSun" pitchFamily="2" charset="-122"/>
              </a:rPr>
              <a:t>)(PRT (RP up))  (</a:t>
            </a:r>
            <a:r>
              <a:rPr lang="en-US" altLang="zh-CN" sz="1800" b="1" smtClean="0">
                <a:ea typeface="SimSun" pitchFamily="2" charset="-122"/>
              </a:rPr>
              <a:t>NP</a:t>
            </a:r>
            <a:r>
              <a:rPr lang="en-US" altLang="zh-CN" sz="1800" smtClean="0">
                <a:ea typeface="SimSun" pitchFamily="2" charset="-122"/>
              </a:rPr>
              <a:t> (DT </a:t>
            </a:r>
            <a:r>
              <a:rPr lang="en-US" altLang="zh-CN" sz="1800" smtClean="0">
                <a:solidFill>
                  <a:srgbClr val="00CC00"/>
                </a:solidFill>
                <a:ea typeface="SimSun" pitchFamily="2" charset="-122"/>
              </a:rPr>
              <a:t>the</a:t>
            </a:r>
            <a:r>
              <a:rPr lang="en-US" altLang="zh-CN" sz="1800" smtClean="0">
                <a:ea typeface="SimSun" pitchFamily="2" charset="-122"/>
              </a:rPr>
              <a:t>)(NN </a:t>
            </a:r>
            <a:r>
              <a:rPr lang="en-US" altLang="zh-CN" sz="1800" smtClean="0">
                <a:solidFill>
                  <a:srgbClr val="00CC00"/>
                </a:solidFill>
                <a:ea typeface="SimSun" pitchFamily="2" charset="-122"/>
              </a:rPr>
              <a:t>toy</a:t>
            </a:r>
            <a:r>
              <a:rPr lang="en-US" altLang="zh-CN" sz="1800" smtClean="0">
                <a:ea typeface="SimSun" pitchFamily="2" charset="-122"/>
              </a:rPr>
              <a:t>)(NN </a:t>
            </a:r>
            <a:r>
              <a:rPr lang="en-US" altLang="zh-CN" sz="1800" smtClean="0">
                <a:solidFill>
                  <a:srgbClr val="00CC00"/>
                </a:solidFill>
                <a:ea typeface="SimSun" pitchFamily="2" charset="-122"/>
              </a:rPr>
              <a:t>car</a:t>
            </a:r>
            <a:r>
              <a:rPr lang="en-US" altLang="zh-CN" sz="1800" smtClean="0">
                <a:ea typeface="SimSun" pitchFamily="2" charset="-122"/>
              </a:rPr>
              <a:t>)))(. .)))</a:t>
            </a:r>
          </a:p>
          <a:p>
            <a:pPr algn="just">
              <a:buFont typeface="Wingdings" pitchFamily="2" charset="2"/>
              <a:buNone/>
            </a:pPr>
            <a:r>
              <a:rPr lang="en-US" altLang="zh-CN" sz="1800" smtClean="0">
                <a:ea typeface="SimSun" pitchFamily="2" charset="-122"/>
              </a:rPr>
              <a:t>	</a:t>
            </a:r>
            <a:r>
              <a:rPr lang="en-US" altLang="zh-CN" sz="1800" u="sng" smtClean="0">
                <a:ea typeface="SimSun" pitchFamily="2" charset="-122"/>
              </a:rPr>
              <a:t>Acquired Argument Structure:</a:t>
            </a:r>
            <a:r>
              <a:rPr lang="en-US" altLang="zh-CN" sz="1800" smtClean="0">
                <a:ea typeface="SimSun" pitchFamily="2" charset="-122"/>
              </a:rPr>
              <a:t> [NP VP NP]</a:t>
            </a:r>
          </a:p>
          <a:p>
            <a:pPr algn="just">
              <a:buFont typeface="Wingdings" pitchFamily="2" charset="2"/>
              <a:buNone/>
            </a:pPr>
            <a:endParaRPr lang="en-US" altLang="zh-CN" sz="1800" smtClean="0">
              <a:ea typeface="SimSun" pitchFamily="2" charset="-122"/>
            </a:endParaRPr>
          </a:p>
          <a:p>
            <a:pPr algn="just">
              <a:lnSpc>
                <a:spcPct val="90000"/>
              </a:lnSpc>
            </a:pPr>
            <a:r>
              <a:rPr lang="en-US" altLang="zh-CN" sz="1800" smtClean="0">
                <a:ea typeface="SimSun" pitchFamily="2" charset="-122"/>
              </a:rPr>
              <a:t>Match </a:t>
            </a:r>
          </a:p>
          <a:p>
            <a:pPr algn="just">
              <a:lnSpc>
                <a:spcPct val="90000"/>
              </a:lnSpc>
              <a:buFont typeface="Wingdings" pitchFamily="2" charset="2"/>
              <a:buNone/>
            </a:pPr>
            <a:r>
              <a:rPr lang="en-US" altLang="zh-CN" sz="1800" smtClean="0">
                <a:ea typeface="SimSun" pitchFamily="2" charset="-122"/>
              </a:rPr>
              <a:t>		- Any extracted VerbNet syntactic frame  with acquired argument structure </a:t>
            </a:r>
          </a:p>
          <a:p>
            <a:pPr algn="just">
              <a:lnSpc>
                <a:spcPct val="90000"/>
              </a:lnSpc>
              <a:buFont typeface="Wingdings" pitchFamily="2" charset="2"/>
              <a:buNone/>
            </a:pPr>
            <a:r>
              <a:rPr lang="en-US" altLang="zh-CN" sz="1800" smtClean="0">
                <a:ea typeface="SimSun" pitchFamily="2" charset="-122"/>
              </a:rPr>
              <a:t>		- Tag topic in appropriate slot in the acquired argument structure </a:t>
            </a:r>
          </a:p>
          <a:p>
            <a:pPr algn="just">
              <a:lnSpc>
                <a:spcPct val="90000"/>
              </a:lnSpc>
              <a:buFont typeface="Wingdings" pitchFamily="2" charset="2"/>
              <a:buNone/>
            </a:pPr>
            <a:r>
              <a:rPr lang="en-US" altLang="zh-CN" sz="1800" smtClean="0">
                <a:ea typeface="SimSun" pitchFamily="2" charset="-122"/>
              </a:rPr>
              <a:t>	</a:t>
            </a:r>
          </a:p>
          <a:p>
            <a:pPr algn="just">
              <a:lnSpc>
                <a:spcPct val="90000"/>
              </a:lnSpc>
              <a:buFont typeface="Wingdings" pitchFamily="2" charset="2"/>
              <a:buNone/>
            </a:pPr>
            <a:r>
              <a:rPr lang="en-US" altLang="zh-CN" sz="1800" smtClean="0">
                <a:ea typeface="SimSun" pitchFamily="2" charset="-122"/>
              </a:rPr>
              <a:t>	</a:t>
            </a:r>
            <a:r>
              <a:rPr lang="en-US" altLang="zh-CN" sz="1800" u="sng" smtClean="0">
                <a:ea typeface="SimSun" pitchFamily="2" charset="-122"/>
              </a:rPr>
              <a:t>Extracted VerbNet Frame Syntax:</a:t>
            </a:r>
            <a:r>
              <a:rPr lang="en-US" altLang="zh-CN" sz="1800" smtClean="0">
                <a:ea typeface="SimSun" pitchFamily="2" charset="-122"/>
              </a:rPr>
              <a:t> </a:t>
            </a:r>
          </a:p>
          <a:p>
            <a:pPr algn="just">
              <a:lnSpc>
                <a:spcPct val="90000"/>
              </a:lnSpc>
              <a:buFont typeface="Wingdings" pitchFamily="2" charset="2"/>
              <a:buNone/>
            </a:pPr>
            <a:r>
              <a:rPr lang="en-US" altLang="zh-CN" sz="1800" smtClean="0">
                <a:ea typeface="SimSun" pitchFamily="2" charset="-122"/>
              </a:rPr>
              <a:t>	[&lt;NP value="</a:t>
            </a:r>
            <a:r>
              <a:rPr lang="en-US" altLang="zh-CN" sz="1800" i="1" smtClean="0">
                <a:ea typeface="SimSun" pitchFamily="2" charset="-122"/>
              </a:rPr>
              <a:t>Agent</a:t>
            </a:r>
            <a:r>
              <a:rPr lang="en-US" altLang="zh-CN" sz="1800" smtClean="0">
                <a:ea typeface="SimSun" pitchFamily="2" charset="-122"/>
              </a:rPr>
              <a:t>” &gt;&lt;/VERB&gt;&lt;</a:t>
            </a:r>
            <a:r>
              <a:rPr lang="en-US" altLang="zh-CN" sz="1800" smtClean="0">
                <a:solidFill>
                  <a:srgbClr val="00CC00"/>
                </a:solidFill>
                <a:ea typeface="SimSun" pitchFamily="2" charset="-122"/>
              </a:rPr>
              <a:t>NP</a:t>
            </a:r>
            <a:r>
              <a:rPr lang="en-US" altLang="zh-CN" sz="1800" smtClean="0">
                <a:ea typeface="SimSun" pitchFamily="2" charset="-122"/>
              </a:rPr>
              <a:t>-</a:t>
            </a:r>
            <a:r>
              <a:rPr lang="en-US" altLang="zh-CN" sz="1800" smtClean="0">
                <a:solidFill>
                  <a:srgbClr val="00CC00"/>
                </a:solidFill>
                <a:ea typeface="SimSun" pitchFamily="2" charset="-122"/>
              </a:rPr>
              <a:t>topic</a:t>
            </a:r>
            <a:r>
              <a:rPr lang="en-US" altLang="zh-CN" sz="1800" smtClean="0">
                <a:ea typeface="SimSun" pitchFamily="2" charset="-122"/>
              </a:rPr>
              <a:t>&gt;]</a:t>
            </a:r>
          </a:p>
          <a:p>
            <a:pPr algn="just">
              <a:lnSpc>
                <a:spcPct val="90000"/>
              </a:lnSpc>
              <a:buFont typeface="Wingdings" pitchFamily="2" charset="2"/>
              <a:buNone/>
            </a:pPr>
            <a:r>
              <a:rPr lang="en-US" altLang="zh-CN" sz="1800" smtClean="0">
                <a:ea typeface="SimSun" pitchFamily="2" charset="-122"/>
              </a:rPr>
              <a:t>	</a:t>
            </a:r>
            <a:r>
              <a:rPr lang="en-US" altLang="zh-CN" sz="1800" u="sng" smtClean="0">
                <a:ea typeface="SimSun" pitchFamily="2" charset="-122"/>
              </a:rPr>
              <a:t>Acquired Argument Structure:</a:t>
            </a:r>
            <a:r>
              <a:rPr lang="en-US" altLang="zh-CN" sz="1800" smtClean="0">
                <a:ea typeface="SimSun" pitchFamily="2" charset="-122"/>
              </a:rPr>
              <a:t> </a:t>
            </a:r>
          </a:p>
          <a:p>
            <a:pPr algn="just">
              <a:lnSpc>
                <a:spcPct val="90000"/>
              </a:lnSpc>
              <a:buFont typeface="Wingdings" pitchFamily="2" charset="2"/>
              <a:buNone/>
            </a:pPr>
            <a:r>
              <a:rPr lang="en-US" altLang="zh-CN" sz="1800" smtClean="0">
                <a:ea typeface="SimSun" pitchFamily="2" charset="-122"/>
              </a:rPr>
              <a:t>	[NP VP </a:t>
            </a:r>
            <a:r>
              <a:rPr lang="en-US" altLang="zh-CN" sz="1800" smtClean="0">
                <a:solidFill>
                  <a:srgbClr val="00CC00"/>
                </a:solidFill>
                <a:ea typeface="SimSun" pitchFamily="2" charset="-122"/>
              </a:rPr>
              <a:t>NP</a:t>
            </a:r>
            <a:r>
              <a:rPr lang="en-US" altLang="zh-CN" sz="1800" smtClean="0">
                <a:ea typeface="SimSun" pitchFamily="2" charset="-122"/>
              </a:rPr>
              <a:t>]</a:t>
            </a:r>
          </a:p>
          <a:p>
            <a:pPr algn="just">
              <a:buFont typeface="Wingdings" pitchFamily="2" charset="2"/>
              <a:buNone/>
            </a:pPr>
            <a:endParaRPr lang="en-US" altLang="zh-CN" sz="1800" smtClean="0">
              <a:ea typeface="SimSun" pitchFamily="2" charset="-122"/>
            </a:endParaRPr>
          </a:p>
          <a:p>
            <a:pPr algn="just">
              <a:buFont typeface="Wingdings" pitchFamily="2" charset="2"/>
              <a:buNone/>
            </a:pPr>
            <a:endParaRPr lang="en-US" altLang="zh-CN" sz="1800" smtClean="0">
              <a:ea typeface="SimSun" pitchFamily="2"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3"/>
          <p:cNvSpPr>
            <a:spLocks noGrp="1"/>
          </p:cNvSpPr>
          <p:nvPr>
            <p:ph type="dt" sz="quarter" idx="10"/>
          </p:nvPr>
        </p:nvSpPr>
        <p:spPr>
          <a:noFill/>
        </p:spPr>
        <p:txBody>
          <a:bodyPr/>
          <a:lstStyle/>
          <a:p>
            <a:fld id="{353C1344-9720-46CF-BEFB-2816DCEF5EE7}" type="datetime1">
              <a:rPr lang="en-US" smtClean="0"/>
              <a:pPr/>
              <a:t>5/20/2011</a:t>
            </a:fld>
            <a:endParaRPr lang="en-US" smtClean="0"/>
          </a:p>
        </p:txBody>
      </p:sp>
      <p:sp>
        <p:nvSpPr>
          <p:cNvPr id="69635" name="Slide Number Placeholder 5"/>
          <p:cNvSpPr>
            <a:spLocks noGrp="1"/>
          </p:cNvSpPr>
          <p:nvPr>
            <p:ph type="sldNum" sz="quarter" idx="12"/>
          </p:nvPr>
        </p:nvSpPr>
        <p:spPr>
          <a:noFill/>
        </p:spPr>
        <p:txBody>
          <a:bodyPr/>
          <a:lstStyle/>
          <a:p>
            <a:fld id="{B9A73289-0D4C-47D1-AF97-31077D3916CB}" type="slidenum">
              <a:rPr lang="en-US" smtClean="0"/>
              <a:pPr/>
              <a:t>71</a:t>
            </a:fld>
            <a:endParaRPr lang="en-US" smtClean="0"/>
          </a:p>
        </p:txBody>
      </p:sp>
      <p:sp>
        <p:nvSpPr>
          <p:cNvPr id="69636"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VerbNet</a:t>
            </a:r>
            <a:br>
              <a:rPr lang="en-US" sz="3200" smtClean="0">
                <a:solidFill>
                  <a:srgbClr val="660066"/>
                </a:solidFill>
              </a:rPr>
            </a:br>
            <a:r>
              <a:rPr lang="en-US" sz="3200" smtClean="0">
                <a:solidFill>
                  <a:srgbClr val="660066"/>
                </a:solidFill>
              </a:rPr>
              <a:t>Snapshot</a:t>
            </a:r>
          </a:p>
        </p:txBody>
      </p:sp>
      <p:pic>
        <p:nvPicPr>
          <p:cNvPr id="69637"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pic>
        <p:nvPicPr>
          <p:cNvPr id="69638" name="Picture 2"/>
          <p:cNvPicPr>
            <a:picLocks noChangeAspect="1" noChangeArrowheads="1"/>
          </p:cNvPicPr>
          <p:nvPr/>
        </p:nvPicPr>
        <p:blipFill>
          <a:blip r:embed="rId3" cstate="print"/>
          <a:srcRect/>
          <a:stretch>
            <a:fillRect/>
          </a:stretch>
        </p:blipFill>
        <p:spPr bwMode="auto">
          <a:xfrm>
            <a:off x="1447800" y="2057400"/>
            <a:ext cx="69342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1"/>
          <p:cNvSpPr>
            <a:spLocks noGrp="1"/>
          </p:cNvSpPr>
          <p:nvPr>
            <p:ph type="dt" sz="quarter" idx="10"/>
          </p:nvPr>
        </p:nvSpPr>
        <p:spPr>
          <a:noFill/>
        </p:spPr>
        <p:txBody>
          <a:bodyPr/>
          <a:lstStyle/>
          <a:p>
            <a:fld id="{5705A4EF-29F4-4054-ACDF-7B9285F0744D}" type="datetime1">
              <a:rPr lang="en-US" smtClean="0"/>
              <a:pPr/>
              <a:t>5/20/2011</a:t>
            </a:fld>
            <a:endParaRPr lang="en-US" smtClean="0"/>
          </a:p>
        </p:txBody>
      </p:sp>
      <p:sp>
        <p:nvSpPr>
          <p:cNvPr id="70659" name="Slide Number Placeholder 3"/>
          <p:cNvSpPr>
            <a:spLocks noGrp="1"/>
          </p:cNvSpPr>
          <p:nvPr>
            <p:ph type="sldNum" sz="quarter" idx="12"/>
          </p:nvPr>
        </p:nvSpPr>
        <p:spPr>
          <a:noFill/>
        </p:spPr>
        <p:txBody>
          <a:bodyPr/>
          <a:lstStyle/>
          <a:p>
            <a:fld id="{748ADF2C-A102-4D35-9944-06F9BEF5C583}" type="slidenum">
              <a:rPr lang="en-US" smtClean="0"/>
              <a:pPr/>
              <a:t>72</a:t>
            </a:fld>
            <a:endParaRPr lang="en-US" smtClean="0"/>
          </a:p>
        </p:txBody>
      </p:sp>
      <p:sp>
        <p:nvSpPr>
          <p:cNvPr id="70660" name="Rectangle 2"/>
          <p:cNvSpPr>
            <a:spLocks noGrp="1" noChangeArrowheads="1"/>
          </p:cNvSpPr>
          <p:nvPr>
            <p:ph type="title" idx="4294967295"/>
          </p:nvPr>
        </p:nvSpPr>
        <p:spPr/>
        <p:txBody>
          <a:bodyPr/>
          <a:lstStyle/>
          <a:p>
            <a:pPr algn="l"/>
            <a:r>
              <a:rPr lang="en-US" sz="3200" smtClean="0">
                <a:solidFill>
                  <a:srgbClr val="660066"/>
                </a:solidFill>
              </a:rPr>
              <a:t>Baseline System [+Syntactic] </a:t>
            </a:r>
          </a:p>
        </p:txBody>
      </p:sp>
      <p:pic>
        <p:nvPicPr>
          <p:cNvPr id="70661"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
        <p:nvSpPr>
          <p:cNvPr id="70662" name="Text Box 6"/>
          <p:cNvSpPr txBox="1">
            <a:spLocks noChangeArrowheads="1"/>
          </p:cNvSpPr>
          <p:nvPr/>
        </p:nvSpPr>
        <p:spPr bwMode="auto">
          <a:xfrm>
            <a:off x="1295400" y="5562600"/>
            <a:ext cx="7239000" cy="336550"/>
          </a:xfrm>
          <a:prstGeom prst="rect">
            <a:avLst/>
          </a:prstGeom>
          <a:noFill/>
          <a:ln w="9525">
            <a:noFill/>
            <a:miter lim="800000"/>
            <a:headEnd/>
            <a:tailEnd/>
          </a:ln>
        </p:spPr>
        <p:txBody>
          <a:bodyPr>
            <a:spAutoFit/>
          </a:bodyPr>
          <a:lstStyle/>
          <a:p>
            <a:pPr algn="ctr">
              <a:spcBef>
                <a:spcPct val="50000"/>
              </a:spcBef>
            </a:pPr>
            <a:r>
              <a:rPr lang="en-US" sz="1600" b="1" dirty="0"/>
              <a:t>Table 2: Improvement of Baseline System </a:t>
            </a:r>
            <a:r>
              <a:rPr lang="en-US" sz="1600" b="1" dirty="0" smtClean="0"/>
              <a:t>with </a:t>
            </a:r>
            <a:r>
              <a:rPr lang="en-US" sz="1600" b="1" dirty="0"/>
              <a:t>Syntactic knowledge</a:t>
            </a:r>
          </a:p>
        </p:txBody>
      </p:sp>
      <p:pic>
        <p:nvPicPr>
          <p:cNvPr id="70663" name="Picture 7"/>
          <p:cNvPicPr>
            <a:picLocks noChangeAspect="1" noChangeArrowheads="1"/>
          </p:cNvPicPr>
          <p:nvPr/>
        </p:nvPicPr>
        <p:blipFill>
          <a:blip r:embed="rId4" cstate="print"/>
          <a:srcRect/>
          <a:stretch>
            <a:fillRect/>
          </a:stretch>
        </p:blipFill>
        <p:spPr bwMode="auto">
          <a:xfrm>
            <a:off x="2819400" y="2209800"/>
            <a:ext cx="3852863" cy="3276600"/>
          </a:xfrm>
          <a:prstGeom prst="rect">
            <a:avLst/>
          </a:prstGeom>
          <a:noFill/>
          <a:ln w="9525">
            <a:noFill/>
            <a:miter lim="800000"/>
            <a:headEnd/>
            <a:tailEnd/>
          </a:ln>
        </p:spPr>
      </p:pic>
      <p:sp>
        <p:nvSpPr>
          <p:cNvPr id="70664" name="Oval 8"/>
          <p:cNvSpPr>
            <a:spLocks noChangeArrowheads="1"/>
          </p:cNvSpPr>
          <p:nvPr/>
        </p:nvSpPr>
        <p:spPr bwMode="auto">
          <a:xfrm>
            <a:off x="3886200" y="3200400"/>
            <a:ext cx="2819400" cy="304800"/>
          </a:xfrm>
          <a:prstGeom prst="ellipse">
            <a:avLst/>
          </a:prstGeom>
          <a:noFill/>
          <a:ln w="15875">
            <a:solidFill>
              <a:srgbClr val="FF6600"/>
            </a:solidFill>
            <a:round/>
            <a:headEnd/>
            <a:tailEnd/>
          </a:ln>
        </p:spPr>
        <p:txBody>
          <a:bodyPr wrap="none" anchor="ctr"/>
          <a:lstStyle/>
          <a:p>
            <a:endParaRPr lang="en-IN"/>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1"/>
          <p:cNvSpPr>
            <a:spLocks noGrp="1"/>
          </p:cNvSpPr>
          <p:nvPr>
            <p:ph type="dt" sz="quarter" idx="10"/>
          </p:nvPr>
        </p:nvSpPr>
        <p:spPr>
          <a:noFill/>
        </p:spPr>
        <p:txBody>
          <a:bodyPr/>
          <a:lstStyle/>
          <a:p>
            <a:fld id="{A296F3B1-2344-4654-B5A5-C4C6FBEF1838}" type="datetime1">
              <a:rPr lang="en-US" smtClean="0"/>
              <a:pPr/>
              <a:t>5/20/2011</a:t>
            </a:fld>
            <a:endParaRPr lang="en-US" smtClean="0"/>
          </a:p>
        </p:txBody>
      </p:sp>
      <p:sp>
        <p:nvSpPr>
          <p:cNvPr id="71683" name="Slide Number Placeholder 3"/>
          <p:cNvSpPr>
            <a:spLocks noGrp="1"/>
          </p:cNvSpPr>
          <p:nvPr>
            <p:ph type="sldNum" sz="quarter" idx="12"/>
          </p:nvPr>
        </p:nvSpPr>
        <p:spPr>
          <a:noFill/>
        </p:spPr>
        <p:txBody>
          <a:bodyPr/>
          <a:lstStyle/>
          <a:p>
            <a:fld id="{050446FD-8B2E-497B-9AB0-A5B69555DA06}" type="slidenum">
              <a:rPr lang="en-US" smtClean="0"/>
              <a:pPr/>
              <a:t>73</a:t>
            </a:fld>
            <a:endParaRPr lang="en-US" smtClean="0"/>
          </a:p>
        </p:txBody>
      </p:sp>
      <p:sp>
        <p:nvSpPr>
          <p:cNvPr id="71684" name="Rectangle 2"/>
          <p:cNvSpPr>
            <a:spLocks noGrp="1" noChangeArrowheads="1"/>
          </p:cNvSpPr>
          <p:nvPr>
            <p:ph type="title" idx="4294967295"/>
          </p:nvPr>
        </p:nvSpPr>
        <p:spPr/>
        <p:txBody>
          <a:bodyPr/>
          <a:lstStyle/>
          <a:p>
            <a:pPr algn="l"/>
            <a:r>
              <a:rPr lang="en-US" sz="3200" smtClean="0">
                <a:solidFill>
                  <a:srgbClr val="660066"/>
                </a:solidFill>
              </a:rPr>
              <a:t>Errors in Baseline [+Syntactic]</a:t>
            </a:r>
            <a:r>
              <a:rPr lang="en-US" smtClean="0">
                <a:solidFill>
                  <a:srgbClr val="660066"/>
                </a:solidFill>
              </a:rPr>
              <a:t> </a:t>
            </a:r>
          </a:p>
        </p:txBody>
      </p:sp>
      <p:sp>
        <p:nvSpPr>
          <p:cNvPr id="71685" name="Rectangle 3"/>
          <p:cNvSpPr>
            <a:spLocks noGrp="1" noChangeArrowheads="1"/>
          </p:cNvSpPr>
          <p:nvPr>
            <p:ph type="body" idx="4294967295"/>
          </p:nvPr>
        </p:nvSpPr>
        <p:spPr>
          <a:xfrm>
            <a:off x="990600" y="2209800"/>
            <a:ext cx="7553325" cy="3886200"/>
          </a:xfrm>
        </p:spPr>
        <p:txBody>
          <a:bodyPr/>
          <a:lstStyle/>
          <a:p>
            <a:pPr algn="just">
              <a:lnSpc>
                <a:spcPct val="80000"/>
              </a:lnSpc>
            </a:pPr>
            <a:r>
              <a:rPr lang="en-US" altLang="zh-CN" sz="2400" dirty="0" smtClean="0">
                <a:ea typeface="SimSun" pitchFamily="2" charset="-122"/>
              </a:rPr>
              <a:t>Identifies emotion topic mostly from sentences containing single topic</a:t>
            </a:r>
          </a:p>
          <a:p>
            <a:pPr algn="just">
              <a:lnSpc>
                <a:spcPct val="80000"/>
              </a:lnSpc>
              <a:buFont typeface="Wingdings" pitchFamily="2" charset="2"/>
              <a:buNone/>
            </a:pPr>
            <a:endParaRPr lang="en-US" altLang="zh-CN" sz="2800" dirty="0" smtClean="0">
              <a:ea typeface="SimSun" pitchFamily="2" charset="-122"/>
            </a:endParaRPr>
          </a:p>
          <a:p>
            <a:pPr algn="just">
              <a:lnSpc>
                <a:spcPct val="80000"/>
              </a:lnSpc>
            </a:pPr>
            <a:r>
              <a:rPr lang="en-US" altLang="zh-CN" sz="2800" dirty="0" smtClean="0">
                <a:ea typeface="SimSun" pitchFamily="2" charset="-122"/>
              </a:rPr>
              <a:t>Problems remain in</a:t>
            </a:r>
          </a:p>
          <a:p>
            <a:pPr algn="just">
              <a:lnSpc>
                <a:spcPct val="80000"/>
              </a:lnSpc>
              <a:buFont typeface="Wingdings" pitchFamily="2" charset="2"/>
              <a:buNone/>
            </a:pPr>
            <a:r>
              <a:rPr lang="en-US" altLang="zh-CN" sz="2800" dirty="0" smtClean="0">
                <a:ea typeface="SimSun" pitchFamily="2" charset="-122"/>
              </a:rPr>
              <a:t>		</a:t>
            </a:r>
            <a:r>
              <a:rPr lang="en-US" altLang="zh-CN" sz="2000" dirty="0" smtClean="0">
                <a:ea typeface="SimSun" pitchFamily="2" charset="-122"/>
              </a:rPr>
              <a:t>-  Unstructured sentences (e.g. “</a:t>
            </a:r>
            <a:r>
              <a:rPr lang="en-US" altLang="zh-CN" sz="2000" i="1" dirty="0" smtClean="0">
                <a:ea typeface="SimSun" pitchFamily="2" charset="-122"/>
              </a:rPr>
              <a:t>Really starting to lose it</a:t>
            </a:r>
            <a:r>
              <a:rPr lang="en-US" altLang="zh-CN" sz="2000" dirty="0" smtClean="0">
                <a:ea typeface="SimSun" pitchFamily="2" charset="-122"/>
              </a:rPr>
              <a:t>.”) </a:t>
            </a:r>
          </a:p>
          <a:p>
            <a:pPr algn="just">
              <a:lnSpc>
                <a:spcPct val="80000"/>
              </a:lnSpc>
              <a:buFont typeface="Wingdings" pitchFamily="2" charset="2"/>
              <a:buNone/>
            </a:pPr>
            <a:r>
              <a:rPr lang="en-US" altLang="zh-CN" sz="2000" dirty="0" smtClean="0">
                <a:ea typeface="SimSun" pitchFamily="2" charset="-122"/>
              </a:rPr>
              <a:t>		- Typographic errors (e.g. “</a:t>
            </a:r>
            <a:r>
              <a:rPr lang="en-US" altLang="zh-CN" sz="2000" i="1" dirty="0" smtClean="0">
                <a:ea typeface="SimSun" pitchFamily="2" charset="-122"/>
              </a:rPr>
              <a:t>she's feeling very </a:t>
            </a:r>
            <a:r>
              <a:rPr lang="en-US" altLang="zh-CN" sz="2000" i="1" u="sng" dirty="0" err="1" smtClean="0">
                <a:ea typeface="SimSun" pitchFamily="2" charset="-122"/>
              </a:rPr>
              <a:t>goooood</a:t>
            </a:r>
            <a:r>
              <a:rPr lang="en-US" altLang="zh-CN" sz="2000" dirty="0" smtClean="0">
                <a:ea typeface="SimSun" pitchFamily="2" charset="-122"/>
              </a:rPr>
              <a:t> </a:t>
            </a:r>
            <a:r>
              <a:rPr lang="en-US" altLang="zh-CN" sz="2000" i="1" dirty="0" smtClean="0">
                <a:ea typeface="SimSun" pitchFamily="2" charset="-122"/>
              </a:rPr>
              <a:t>about herself</a:t>
            </a:r>
            <a:r>
              <a:rPr lang="en-US" altLang="zh-CN" sz="2000" dirty="0" smtClean="0">
                <a:ea typeface="SimSun" pitchFamily="2" charset="-122"/>
              </a:rPr>
              <a:t>.”)		</a:t>
            </a:r>
          </a:p>
          <a:p>
            <a:pPr algn="just">
              <a:lnSpc>
                <a:spcPct val="80000"/>
              </a:lnSpc>
              <a:buFont typeface="Wingdings" pitchFamily="2" charset="2"/>
              <a:buNone/>
            </a:pPr>
            <a:r>
              <a:rPr lang="en-US" altLang="zh-CN" sz="2000" dirty="0" smtClean="0">
                <a:ea typeface="SimSun" pitchFamily="2" charset="-122"/>
              </a:rPr>
              <a:t>		- Separating emotion topics from non-emotion topics</a:t>
            </a:r>
          </a:p>
          <a:p>
            <a:pPr algn="just">
              <a:lnSpc>
                <a:spcPct val="80000"/>
              </a:lnSpc>
              <a:buFont typeface="Wingdings" pitchFamily="2" charset="2"/>
              <a:buNone/>
            </a:pPr>
            <a:r>
              <a:rPr lang="en-US" altLang="zh-CN" sz="2000" dirty="0" smtClean="0">
                <a:ea typeface="SimSun" pitchFamily="2" charset="-122"/>
              </a:rPr>
              <a:t>		- Selecting lexical scopes of topic spans</a:t>
            </a:r>
          </a:p>
          <a:p>
            <a:pPr algn="just">
              <a:buFont typeface="Wingdings" pitchFamily="2" charset="2"/>
              <a:buNone/>
            </a:pPr>
            <a:r>
              <a:rPr lang="en-US" altLang="zh-CN" sz="2000" dirty="0" smtClean="0">
                <a:ea typeface="SimSun" pitchFamily="2" charset="-122"/>
              </a:rPr>
              <a:t>		- Handling passive sentences </a:t>
            </a:r>
          </a:p>
          <a:p>
            <a:pPr algn="just">
              <a:lnSpc>
                <a:spcPct val="80000"/>
              </a:lnSpc>
              <a:buFont typeface="Wingdings" pitchFamily="2" charset="2"/>
              <a:buNone/>
            </a:pPr>
            <a:endParaRPr lang="en-US" sz="2400" dirty="0" smtClean="0">
              <a:ea typeface="SimSun" pitchFamily="2" charset="-122"/>
            </a:endParaRPr>
          </a:p>
        </p:txBody>
      </p:sp>
      <p:pic>
        <p:nvPicPr>
          <p:cNvPr id="71686"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1"/>
          <p:cNvSpPr>
            <a:spLocks noGrp="1"/>
          </p:cNvSpPr>
          <p:nvPr>
            <p:ph type="dt" sz="quarter" idx="10"/>
          </p:nvPr>
        </p:nvSpPr>
        <p:spPr>
          <a:noFill/>
        </p:spPr>
        <p:txBody>
          <a:bodyPr/>
          <a:lstStyle/>
          <a:p>
            <a:fld id="{2B686AAA-2982-4F60-A8A8-81A8BEB39AEE}" type="datetime1">
              <a:rPr lang="en-US" smtClean="0"/>
              <a:pPr/>
              <a:t>5/20/2011</a:t>
            </a:fld>
            <a:endParaRPr lang="en-US" smtClean="0"/>
          </a:p>
        </p:txBody>
      </p:sp>
      <p:sp>
        <p:nvSpPr>
          <p:cNvPr id="72707" name="Slide Number Placeholder 3"/>
          <p:cNvSpPr>
            <a:spLocks noGrp="1"/>
          </p:cNvSpPr>
          <p:nvPr>
            <p:ph type="sldNum" sz="quarter" idx="12"/>
          </p:nvPr>
        </p:nvSpPr>
        <p:spPr>
          <a:noFill/>
        </p:spPr>
        <p:txBody>
          <a:bodyPr/>
          <a:lstStyle/>
          <a:p>
            <a:fld id="{84C24FA2-1F26-4E30-B5A5-495C0E69F244}" type="slidenum">
              <a:rPr lang="en-US" smtClean="0"/>
              <a:pPr/>
              <a:t>74</a:t>
            </a:fld>
            <a:endParaRPr lang="en-US" smtClean="0"/>
          </a:p>
        </p:txBody>
      </p:sp>
      <p:sp>
        <p:nvSpPr>
          <p:cNvPr id="72708" name="Rectangle 2"/>
          <p:cNvSpPr>
            <a:spLocks noGrp="1" noChangeArrowheads="1"/>
          </p:cNvSpPr>
          <p:nvPr>
            <p:ph type="title" idx="4294967295"/>
          </p:nvPr>
        </p:nvSpPr>
        <p:spPr/>
        <p:txBody>
          <a:bodyPr/>
          <a:lstStyle/>
          <a:p>
            <a:pPr algn="l"/>
            <a:r>
              <a:rPr lang="en-US" sz="3200" smtClean="0">
                <a:solidFill>
                  <a:srgbClr val="660066"/>
                </a:solidFill>
              </a:rPr>
              <a:t>Hybrid System</a:t>
            </a:r>
          </a:p>
        </p:txBody>
      </p:sp>
      <p:sp>
        <p:nvSpPr>
          <p:cNvPr id="72709" name="Rectangle 3"/>
          <p:cNvSpPr>
            <a:spLocks noGrp="1" noChangeArrowheads="1"/>
          </p:cNvSpPr>
          <p:nvPr>
            <p:ph type="body" idx="4294967295"/>
          </p:nvPr>
        </p:nvSpPr>
        <p:spPr>
          <a:xfrm>
            <a:off x="1219200" y="2209800"/>
            <a:ext cx="7391400" cy="3886200"/>
          </a:xfrm>
        </p:spPr>
        <p:txBody>
          <a:bodyPr/>
          <a:lstStyle/>
          <a:p>
            <a:pPr algn="just"/>
            <a:r>
              <a:rPr lang="en-US" altLang="zh-CN" sz="2500" smtClean="0">
                <a:ea typeface="SimSun" pitchFamily="2" charset="-122"/>
              </a:rPr>
              <a:t>Distribution of </a:t>
            </a:r>
            <a:r>
              <a:rPr lang="en-US" altLang="zh-CN" sz="2500" smtClean="0">
                <a:solidFill>
                  <a:srgbClr val="FF9900"/>
                </a:solidFill>
                <a:ea typeface="SimSun" pitchFamily="2" charset="-122"/>
              </a:rPr>
              <a:t>topics</a:t>
            </a:r>
            <a:r>
              <a:rPr lang="en-US" altLang="zh-CN" sz="2500" smtClean="0">
                <a:ea typeface="SimSun" pitchFamily="2" charset="-122"/>
              </a:rPr>
              <a:t> in </a:t>
            </a:r>
            <a:r>
              <a:rPr lang="en-US" altLang="zh-CN" sz="2500" smtClean="0">
                <a:solidFill>
                  <a:srgbClr val="996633"/>
                </a:solidFill>
                <a:ea typeface="SimSun" pitchFamily="2" charset="-122"/>
              </a:rPr>
              <a:t>target span</a:t>
            </a:r>
            <a:r>
              <a:rPr lang="en-US" altLang="zh-CN" sz="2500" smtClean="0">
                <a:ea typeface="SimSun" pitchFamily="2" charset="-122"/>
              </a:rPr>
              <a:t> of writer’s text</a:t>
            </a:r>
          </a:p>
          <a:p>
            <a:pPr algn="just">
              <a:buFont typeface="Wingdings" pitchFamily="2" charset="2"/>
              <a:buNone/>
            </a:pPr>
            <a:r>
              <a:rPr lang="en-US" altLang="zh-CN" sz="2500" smtClean="0">
                <a:ea typeface="SimSun" pitchFamily="2" charset="-122"/>
              </a:rPr>
              <a:t>		-    Identifying </a:t>
            </a:r>
            <a:r>
              <a:rPr lang="en-US" altLang="zh-CN" sz="2500" smtClean="0">
                <a:solidFill>
                  <a:srgbClr val="996633"/>
                </a:solidFill>
                <a:ea typeface="SimSun" pitchFamily="2" charset="-122"/>
              </a:rPr>
              <a:t>target span</a:t>
            </a:r>
            <a:r>
              <a:rPr lang="en-US" altLang="zh-CN" sz="2500" smtClean="0">
                <a:ea typeface="SimSun" pitchFamily="2" charset="-122"/>
              </a:rPr>
              <a:t> using </a:t>
            </a:r>
            <a:r>
              <a:rPr lang="en-US" altLang="zh-CN" sz="2500" b="1" smtClean="0">
                <a:ea typeface="SimSun" pitchFamily="2" charset="-122"/>
              </a:rPr>
              <a:t>Rhetorical Structure </a:t>
            </a:r>
          </a:p>
          <a:p>
            <a:pPr algn="just">
              <a:buFont typeface="Wingdings" pitchFamily="2" charset="2"/>
              <a:buNone/>
            </a:pPr>
            <a:endParaRPr lang="en-US" altLang="zh-CN" sz="2500" smtClean="0">
              <a:ea typeface="SimSun" pitchFamily="2" charset="-122"/>
            </a:endParaRPr>
          </a:p>
          <a:p>
            <a:pPr algn="just"/>
            <a:r>
              <a:rPr lang="en-US" altLang="zh-CN" sz="2500" i="1" smtClean="0">
                <a:ea typeface="SimSun" pitchFamily="2" charset="-122"/>
              </a:rPr>
              <a:t>“The topic of an opinion depends on the context in which its associated opinion expression occurs”</a:t>
            </a:r>
            <a:r>
              <a:rPr lang="en-US" altLang="zh-CN" sz="2500" smtClean="0">
                <a:ea typeface="SimSun" pitchFamily="2" charset="-122"/>
              </a:rPr>
              <a:t> (V. Stoyanov, and C. Cardie)</a:t>
            </a:r>
          </a:p>
          <a:p>
            <a:pPr algn="just">
              <a:buFont typeface="Wingdings" pitchFamily="2" charset="2"/>
              <a:buNone/>
            </a:pPr>
            <a:r>
              <a:rPr lang="en-US" altLang="zh-CN" sz="2500" smtClean="0">
                <a:ea typeface="SimSun" pitchFamily="2" charset="-122"/>
              </a:rPr>
              <a:t>		- Identifying emotion </a:t>
            </a:r>
            <a:r>
              <a:rPr lang="en-US" altLang="zh-CN" sz="2500" smtClean="0">
                <a:solidFill>
                  <a:srgbClr val="FF9900"/>
                </a:solidFill>
                <a:ea typeface="SimSun" pitchFamily="2" charset="-122"/>
              </a:rPr>
              <a:t>topic span</a:t>
            </a:r>
            <a:r>
              <a:rPr lang="en-US" altLang="zh-CN" sz="2500" smtClean="0">
                <a:ea typeface="SimSun" pitchFamily="2" charset="-122"/>
              </a:rPr>
              <a:t> using </a:t>
            </a:r>
            <a:r>
              <a:rPr lang="en-US" altLang="zh-CN" sz="2500" b="1" smtClean="0">
                <a:ea typeface="SimSun" pitchFamily="2" charset="-122"/>
              </a:rPr>
              <a:t>Heuristic Classification</a:t>
            </a:r>
          </a:p>
        </p:txBody>
      </p:sp>
      <p:pic>
        <p:nvPicPr>
          <p:cNvPr id="72710"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1"/>
          <p:cNvSpPr>
            <a:spLocks noGrp="1"/>
          </p:cNvSpPr>
          <p:nvPr>
            <p:ph type="dt" sz="quarter" idx="10"/>
          </p:nvPr>
        </p:nvSpPr>
        <p:spPr>
          <a:noFill/>
        </p:spPr>
        <p:txBody>
          <a:bodyPr/>
          <a:lstStyle/>
          <a:p>
            <a:fld id="{108FF74E-55AD-49FC-A786-8403E9647F23}" type="datetime1">
              <a:rPr lang="en-US" smtClean="0"/>
              <a:pPr/>
              <a:t>5/20/2011</a:t>
            </a:fld>
            <a:endParaRPr lang="en-US" smtClean="0"/>
          </a:p>
        </p:txBody>
      </p:sp>
      <p:sp>
        <p:nvSpPr>
          <p:cNvPr id="73731" name="Slide Number Placeholder 3"/>
          <p:cNvSpPr>
            <a:spLocks noGrp="1"/>
          </p:cNvSpPr>
          <p:nvPr>
            <p:ph type="sldNum" sz="quarter" idx="12"/>
          </p:nvPr>
        </p:nvSpPr>
        <p:spPr>
          <a:noFill/>
        </p:spPr>
        <p:txBody>
          <a:bodyPr/>
          <a:lstStyle/>
          <a:p>
            <a:fld id="{3420A880-7C39-4210-86E7-FDB672CC4E6C}" type="slidenum">
              <a:rPr lang="en-US" smtClean="0"/>
              <a:pPr/>
              <a:t>75</a:t>
            </a:fld>
            <a:endParaRPr lang="en-US" smtClean="0"/>
          </a:p>
        </p:txBody>
      </p:sp>
      <p:sp>
        <p:nvSpPr>
          <p:cNvPr id="73732" name="Rectangle 2"/>
          <p:cNvSpPr>
            <a:spLocks noGrp="1" noChangeArrowheads="1"/>
          </p:cNvSpPr>
          <p:nvPr>
            <p:ph type="title" idx="4294967295"/>
          </p:nvPr>
        </p:nvSpPr>
        <p:spPr/>
        <p:txBody>
          <a:bodyPr/>
          <a:lstStyle/>
          <a:p>
            <a:pPr algn="l"/>
            <a:r>
              <a:rPr lang="en-US" sz="3200" smtClean="0">
                <a:solidFill>
                  <a:srgbClr val="660066"/>
                </a:solidFill>
              </a:rPr>
              <a:t>Rhetorical Structure Extraction </a:t>
            </a:r>
            <a:endParaRPr lang="en-US" sz="3200" smtClean="0"/>
          </a:p>
        </p:txBody>
      </p:sp>
      <p:sp>
        <p:nvSpPr>
          <p:cNvPr id="73733" name="Rectangle 3"/>
          <p:cNvSpPr>
            <a:spLocks noGrp="1" noChangeArrowheads="1"/>
          </p:cNvSpPr>
          <p:nvPr>
            <p:ph type="body" idx="4294967295"/>
          </p:nvPr>
        </p:nvSpPr>
        <p:spPr>
          <a:xfrm>
            <a:off x="1066800" y="2057400"/>
            <a:ext cx="7696200" cy="4038600"/>
          </a:xfrm>
        </p:spPr>
        <p:txBody>
          <a:bodyPr/>
          <a:lstStyle/>
          <a:p>
            <a:pPr algn="just"/>
            <a:r>
              <a:rPr lang="en-US" altLang="zh-CN" sz="2500" dirty="0" smtClean="0">
                <a:ea typeface="SimSun" pitchFamily="2" charset="-122"/>
              </a:rPr>
              <a:t>Rhetorical elements</a:t>
            </a:r>
            <a:r>
              <a:rPr lang="en-US" altLang="zh-CN" sz="2500" i="1" dirty="0" smtClean="0">
                <a:ea typeface="SimSun" pitchFamily="2" charset="-122"/>
              </a:rPr>
              <a:t>, locus</a:t>
            </a:r>
            <a:r>
              <a:rPr lang="en-US" altLang="zh-CN" sz="2500" dirty="0" smtClean="0">
                <a:ea typeface="SimSun" pitchFamily="2" charset="-122"/>
              </a:rPr>
              <a:t>, {</a:t>
            </a:r>
            <a:r>
              <a:rPr lang="en-US" altLang="zh-CN" sz="2500" i="1" dirty="0" smtClean="0">
                <a:solidFill>
                  <a:srgbClr val="FFCC00"/>
                </a:solidFill>
                <a:ea typeface="SimSun" pitchFamily="2" charset="-122"/>
              </a:rPr>
              <a:t>nucleus</a:t>
            </a:r>
            <a:r>
              <a:rPr lang="en-US" altLang="zh-CN" sz="2500" dirty="0" smtClean="0">
                <a:ea typeface="SimSun" pitchFamily="2" charset="-122"/>
              </a:rPr>
              <a:t>} and [</a:t>
            </a:r>
            <a:r>
              <a:rPr lang="en-US" altLang="zh-CN" sz="2500" i="1" dirty="0" smtClean="0">
                <a:solidFill>
                  <a:srgbClr val="D60093"/>
                </a:solidFill>
                <a:ea typeface="SimSun" pitchFamily="2" charset="-122"/>
              </a:rPr>
              <a:t>satellite</a:t>
            </a:r>
            <a:r>
              <a:rPr lang="en-US" altLang="zh-CN" sz="2500" dirty="0" smtClean="0">
                <a:ea typeface="SimSun" pitchFamily="2" charset="-122"/>
              </a:rPr>
              <a:t>] from a sentence (Mann and Thompson, 1988)</a:t>
            </a:r>
          </a:p>
          <a:p>
            <a:pPr algn="just"/>
            <a:r>
              <a:rPr lang="en-US" altLang="zh-CN" sz="2500" dirty="0" smtClean="0">
                <a:ea typeface="SimSun" pitchFamily="2" charset="-122"/>
              </a:rPr>
              <a:t>Primary goal of the writer, termed as </a:t>
            </a:r>
            <a:r>
              <a:rPr lang="en-US" altLang="zh-CN" sz="2500" i="1" dirty="0" smtClean="0">
                <a:solidFill>
                  <a:srgbClr val="FFCC00"/>
                </a:solidFill>
                <a:ea typeface="SimSun" pitchFamily="2" charset="-122"/>
              </a:rPr>
              <a:t>nucleus</a:t>
            </a:r>
          </a:p>
          <a:p>
            <a:pPr algn="just"/>
            <a:r>
              <a:rPr lang="en-US" altLang="zh-CN" sz="2500" dirty="0" smtClean="0">
                <a:ea typeface="SimSun" pitchFamily="2" charset="-122"/>
              </a:rPr>
              <a:t>Other part that provides supplementary material, termed as </a:t>
            </a:r>
            <a:r>
              <a:rPr lang="en-US" altLang="zh-CN" sz="2500" i="1" dirty="0" smtClean="0">
                <a:solidFill>
                  <a:srgbClr val="D60093"/>
                </a:solidFill>
                <a:ea typeface="SimSun" pitchFamily="2" charset="-122"/>
              </a:rPr>
              <a:t>satellite</a:t>
            </a:r>
          </a:p>
          <a:p>
            <a:pPr algn="just"/>
            <a:r>
              <a:rPr lang="en-US" altLang="zh-CN" sz="2500" i="1" dirty="0" smtClean="0">
                <a:ea typeface="SimSun" pitchFamily="2" charset="-122"/>
              </a:rPr>
              <a:t>locus, </a:t>
            </a:r>
            <a:r>
              <a:rPr lang="en-US" altLang="zh-CN" sz="2500" dirty="0" smtClean="0">
                <a:ea typeface="SimSun" pitchFamily="2" charset="-122"/>
              </a:rPr>
              <a:t>the main effective part of </a:t>
            </a:r>
            <a:r>
              <a:rPr lang="en-US" altLang="zh-CN" sz="2500" i="1" dirty="0" smtClean="0">
                <a:solidFill>
                  <a:srgbClr val="FFCC00"/>
                </a:solidFill>
                <a:ea typeface="SimSun" pitchFamily="2" charset="-122"/>
              </a:rPr>
              <a:t>nucleus</a:t>
            </a:r>
            <a:r>
              <a:rPr lang="en-US" altLang="zh-CN" sz="2500" i="1" dirty="0" smtClean="0">
                <a:ea typeface="SimSun" pitchFamily="2" charset="-122"/>
              </a:rPr>
              <a:t> </a:t>
            </a:r>
            <a:r>
              <a:rPr lang="en-US" altLang="zh-CN" sz="2500" dirty="0" smtClean="0">
                <a:ea typeface="SimSun" pitchFamily="2" charset="-122"/>
              </a:rPr>
              <a:t>or </a:t>
            </a:r>
            <a:r>
              <a:rPr lang="en-US" altLang="zh-CN" sz="2500" i="1" dirty="0" smtClean="0">
                <a:solidFill>
                  <a:srgbClr val="D60093"/>
                </a:solidFill>
                <a:ea typeface="SimSun" pitchFamily="2" charset="-122"/>
              </a:rPr>
              <a:t>satellite</a:t>
            </a:r>
            <a:r>
              <a:rPr lang="en-US" altLang="zh-CN" sz="2500" dirty="0" smtClean="0">
                <a:ea typeface="SimSun" pitchFamily="2" charset="-122"/>
              </a:rPr>
              <a:t> </a:t>
            </a:r>
          </a:p>
          <a:p>
            <a:pPr algn="just">
              <a:buFont typeface="Wingdings" pitchFamily="2" charset="2"/>
              <a:buNone/>
            </a:pPr>
            <a:r>
              <a:rPr lang="en-US" altLang="zh-CN" sz="2500" dirty="0" smtClean="0">
                <a:ea typeface="SimSun" pitchFamily="2" charset="-122"/>
              </a:rPr>
              <a:t>“{</a:t>
            </a:r>
            <a:r>
              <a:rPr lang="en-US" altLang="zh-CN" sz="2500" dirty="0" smtClean="0">
                <a:solidFill>
                  <a:srgbClr val="FFCC00"/>
                </a:solidFill>
                <a:ea typeface="SimSun" pitchFamily="2" charset="-122"/>
              </a:rPr>
              <a:t>I </a:t>
            </a:r>
            <a:r>
              <a:rPr lang="en-US" altLang="zh-CN" sz="2500" dirty="0" smtClean="0">
                <a:ea typeface="SimSun" pitchFamily="2" charset="-122"/>
              </a:rPr>
              <a:t>enjoyed</a:t>
            </a:r>
            <a:r>
              <a:rPr lang="en-US" altLang="zh-CN" sz="2500" dirty="0" smtClean="0">
                <a:solidFill>
                  <a:srgbClr val="FFCC00"/>
                </a:solidFill>
                <a:ea typeface="SimSun" pitchFamily="2" charset="-122"/>
              </a:rPr>
              <a:t> the summer vacation</a:t>
            </a:r>
            <a:r>
              <a:rPr lang="en-US" altLang="zh-CN" sz="2500" dirty="0" smtClean="0">
                <a:ea typeface="SimSun" pitchFamily="2" charset="-122"/>
              </a:rPr>
              <a:t>} [</a:t>
            </a:r>
            <a:r>
              <a:rPr lang="en-US" altLang="zh-CN" sz="2500" dirty="0" smtClean="0">
                <a:solidFill>
                  <a:srgbClr val="D60093"/>
                </a:solidFill>
                <a:ea typeface="SimSun" pitchFamily="2" charset="-122"/>
              </a:rPr>
              <a:t>because I had a golden chance to play cricket in that period</a:t>
            </a:r>
            <a:r>
              <a:rPr lang="en-US" altLang="zh-CN" sz="2500" dirty="0" smtClean="0">
                <a:ea typeface="SimSun" pitchFamily="2" charset="-122"/>
              </a:rPr>
              <a:t>]”</a:t>
            </a:r>
            <a:endParaRPr lang="en-US" sz="2500" dirty="0" smtClean="0">
              <a:ea typeface="SimSun" pitchFamily="2" charset="-122"/>
            </a:endParaRPr>
          </a:p>
        </p:txBody>
      </p:sp>
      <p:pic>
        <p:nvPicPr>
          <p:cNvPr id="73734"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e Placeholder 1"/>
          <p:cNvSpPr>
            <a:spLocks noGrp="1"/>
          </p:cNvSpPr>
          <p:nvPr>
            <p:ph type="dt" sz="quarter" idx="10"/>
          </p:nvPr>
        </p:nvSpPr>
        <p:spPr>
          <a:noFill/>
        </p:spPr>
        <p:txBody>
          <a:bodyPr/>
          <a:lstStyle/>
          <a:p>
            <a:fld id="{5AC56436-408B-45FF-9ED4-A47C43D52BC5}" type="datetime1">
              <a:rPr lang="en-US" smtClean="0"/>
              <a:pPr/>
              <a:t>5/20/2011</a:t>
            </a:fld>
            <a:endParaRPr lang="en-US" smtClean="0"/>
          </a:p>
        </p:txBody>
      </p:sp>
      <p:sp>
        <p:nvSpPr>
          <p:cNvPr id="74755" name="Slide Number Placeholder 3"/>
          <p:cNvSpPr>
            <a:spLocks noGrp="1"/>
          </p:cNvSpPr>
          <p:nvPr>
            <p:ph type="sldNum" sz="quarter" idx="12"/>
          </p:nvPr>
        </p:nvSpPr>
        <p:spPr>
          <a:noFill/>
        </p:spPr>
        <p:txBody>
          <a:bodyPr/>
          <a:lstStyle/>
          <a:p>
            <a:fld id="{F6040B8D-0EF4-474C-9F04-26BC80102900}" type="slidenum">
              <a:rPr lang="en-US" smtClean="0"/>
              <a:pPr/>
              <a:t>76</a:t>
            </a:fld>
            <a:endParaRPr lang="en-US" smtClean="0"/>
          </a:p>
        </p:txBody>
      </p:sp>
      <p:sp>
        <p:nvSpPr>
          <p:cNvPr id="74756" name="Rectangle 2"/>
          <p:cNvSpPr>
            <a:spLocks noGrp="1" noChangeArrowheads="1"/>
          </p:cNvSpPr>
          <p:nvPr>
            <p:ph type="title" idx="4294967295"/>
          </p:nvPr>
        </p:nvSpPr>
        <p:spPr/>
        <p:txBody>
          <a:bodyPr/>
          <a:lstStyle/>
          <a:p>
            <a:pPr algn="l"/>
            <a:r>
              <a:rPr lang="en-US" sz="3200" smtClean="0">
                <a:solidFill>
                  <a:srgbClr val="660066"/>
                </a:solidFill>
              </a:rPr>
              <a:t>Rhetorical Structure Extraction </a:t>
            </a:r>
          </a:p>
        </p:txBody>
      </p:sp>
      <p:sp>
        <p:nvSpPr>
          <p:cNvPr id="74757" name="Rectangle 3"/>
          <p:cNvSpPr>
            <a:spLocks noGrp="1" noChangeArrowheads="1"/>
          </p:cNvSpPr>
          <p:nvPr>
            <p:ph type="body" idx="4294967295"/>
          </p:nvPr>
        </p:nvSpPr>
        <p:spPr>
          <a:xfrm>
            <a:off x="990600" y="2133600"/>
            <a:ext cx="7620000" cy="4343400"/>
          </a:xfrm>
        </p:spPr>
        <p:txBody>
          <a:bodyPr/>
          <a:lstStyle/>
          <a:p>
            <a:pPr algn="just"/>
            <a:r>
              <a:rPr lang="en-US" altLang="zh-CN" sz="2500" dirty="0" smtClean="0">
                <a:ea typeface="SimSun" pitchFamily="2" charset="-122"/>
              </a:rPr>
              <a:t>Assumption </a:t>
            </a:r>
          </a:p>
          <a:p>
            <a:pPr algn="just">
              <a:buFont typeface="Wingdings" pitchFamily="2" charset="2"/>
              <a:buNone/>
            </a:pPr>
            <a:r>
              <a:rPr lang="en-US" altLang="zh-CN" sz="2500" dirty="0" smtClean="0">
                <a:ea typeface="SimSun" pitchFamily="2" charset="-122"/>
              </a:rPr>
              <a:t>		- </a:t>
            </a:r>
            <a:r>
              <a:rPr lang="en-US" altLang="zh-CN" sz="2500" i="1" dirty="0" smtClean="0">
                <a:solidFill>
                  <a:srgbClr val="009900"/>
                </a:solidFill>
                <a:ea typeface="SimSun" pitchFamily="2" charset="-122"/>
              </a:rPr>
              <a:t>locus</a:t>
            </a:r>
            <a:r>
              <a:rPr lang="en-US" altLang="zh-CN" sz="2500" dirty="0" smtClean="0">
                <a:ea typeface="SimSun" pitchFamily="2" charset="-122"/>
              </a:rPr>
              <a:t> occurs as </a:t>
            </a:r>
            <a:r>
              <a:rPr lang="en-US" altLang="zh-CN" sz="2500" dirty="0" smtClean="0">
                <a:solidFill>
                  <a:srgbClr val="009900"/>
                </a:solidFill>
                <a:ea typeface="SimSun" pitchFamily="2" charset="-122"/>
              </a:rPr>
              <a:t>emotional expression</a:t>
            </a:r>
            <a:r>
              <a:rPr lang="en-US" altLang="zh-CN" sz="2500" dirty="0" smtClean="0">
                <a:ea typeface="SimSun" pitchFamily="2" charset="-122"/>
              </a:rPr>
              <a:t> (word/phrase)</a:t>
            </a:r>
          </a:p>
          <a:p>
            <a:pPr algn="just">
              <a:buFont typeface="Wingdings" pitchFamily="2" charset="2"/>
              <a:buNone/>
            </a:pPr>
            <a:r>
              <a:rPr lang="en-US" altLang="zh-CN" sz="2500" dirty="0" smtClean="0">
                <a:ea typeface="SimSun" pitchFamily="2" charset="-122"/>
              </a:rPr>
              <a:t>		- Word found in </a:t>
            </a:r>
            <a:r>
              <a:rPr lang="en-US" altLang="zh-CN" sz="2500" dirty="0" err="1" smtClean="0">
                <a:ea typeface="SimSun" pitchFamily="2" charset="-122"/>
              </a:rPr>
              <a:t>WordNet</a:t>
            </a:r>
            <a:r>
              <a:rPr lang="en-US" altLang="zh-CN" sz="2500" dirty="0" smtClean="0">
                <a:ea typeface="SimSun" pitchFamily="2" charset="-122"/>
              </a:rPr>
              <a:t> Affect (C. </a:t>
            </a:r>
            <a:r>
              <a:rPr lang="en-US" altLang="zh-CN" sz="2500" dirty="0" err="1" smtClean="0">
                <a:ea typeface="SimSun" pitchFamily="2" charset="-122"/>
              </a:rPr>
              <a:t>Strapparava</a:t>
            </a:r>
            <a:r>
              <a:rPr lang="en-US" altLang="zh-CN" sz="2500" dirty="0" smtClean="0">
                <a:ea typeface="SimSun" pitchFamily="2" charset="-122"/>
              </a:rPr>
              <a:t> and A. </a:t>
            </a:r>
            <a:r>
              <a:rPr lang="en-US" altLang="zh-CN" sz="2500" dirty="0" err="1" smtClean="0">
                <a:ea typeface="SimSun" pitchFamily="2" charset="-122"/>
              </a:rPr>
              <a:t>Valitutti</a:t>
            </a:r>
            <a:r>
              <a:rPr lang="en-US" altLang="zh-CN" sz="2500" dirty="0" smtClean="0">
                <a:ea typeface="SimSun" pitchFamily="2" charset="-122"/>
              </a:rPr>
              <a:t>) is referenced as </a:t>
            </a:r>
            <a:r>
              <a:rPr lang="en-US" altLang="zh-CN" sz="2500" i="1" dirty="0" smtClean="0">
                <a:solidFill>
                  <a:srgbClr val="009900"/>
                </a:solidFill>
                <a:ea typeface="SimSun" pitchFamily="2" charset="-122"/>
              </a:rPr>
              <a:t>locus</a:t>
            </a:r>
            <a:r>
              <a:rPr lang="en-US" altLang="zh-CN" sz="2500" dirty="0" smtClean="0">
                <a:solidFill>
                  <a:srgbClr val="009900"/>
                </a:solidFill>
                <a:ea typeface="SimSun" pitchFamily="2" charset="-122"/>
              </a:rPr>
              <a:t> </a:t>
            </a:r>
            <a:endParaRPr lang="en-US" altLang="zh-CN" sz="2500" i="1" dirty="0" smtClean="0">
              <a:solidFill>
                <a:srgbClr val="009900"/>
              </a:solidFill>
              <a:ea typeface="SimSun" pitchFamily="2" charset="-122"/>
            </a:endParaRPr>
          </a:p>
          <a:p>
            <a:pPr algn="just">
              <a:buFont typeface="Wingdings" pitchFamily="2" charset="2"/>
              <a:buNone/>
            </a:pPr>
            <a:r>
              <a:rPr lang="en-US" altLang="zh-CN" sz="2500" dirty="0" smtClean="0">
                <a:ea typeface="SimSun" pitchFamily="2" charset="-122"/>
              </a:rPr>
              <a:t>		-  </a:t>
            </a:r>
            <a:r>
              <a:rPr lang="en-US" altLang="zh-CN" sz="2500" i="1" dirty="0" smtClean="0">
                <a:solidFill>
                  <a:srgbClr val="009900"/>
                </a:solidFill>
                <a:ea typeface="SimSun" pitchFamily="2" charset="-122"/>
              </a:rPr>
              <a:t>locus</a:t>
            </a:r>
            <a:r>
              <a:rPr lang="en-US" altLang="zh-CN" sz="2500" dirty="0" smtClean="0">
                <a:ea typeface="SimSun" pitchFamily="2" charset="-122"/>
              </a:rPr>
              <a:t> may be present in </a:t>
            </a:r>
            <a:r>
              <a:rPr lang="en-US" altLang="zh-CN" sz="2500" i="1" dirty="0" smtClean="0">
                <a:solidFill>
                  <a:srgbClr val="FFC000"/>
                </a:solidFill>
                <a:ea typeface="SimSun" pitchFamily="2" charset="-122"/>
              </a:rPr>
              <a:t>nucleus</a:t>
            </a:r>
            <a:r>
              <a:rPr lang="en-US" altLang="zh-CN" sz="2500" dirty="0" smtClean="0">
                <a:ea typeface="SimSun" pitchFamily="2" charset="-122"/>
              </a:rPr>
              <a:t> or </a:t>
            </a:r>
            <a:r>
              <a:rPr lang="en-US" altLang="zh-CN" sz="2500" i="1" dirty="0" smtClean="0">
                <a:solidFill>
                  <a:srgbClr val="FF3399"/>
                </a:solidFill>
                <a:ea typeface="SimSun" pitchFamily="2" charset="-122"/>
              </a:rPr>
              <a:t>satellite</a:t>
            </a:r>
          </a:p>
          <a:p>
            <a:pPr algn="just">
              <a:buFont typeface="Wingdings" pitchFamily="2" charset="2"/>
              <a:buNone/>
            </a:pPr>
            <a:endParaRPr lang="en-US" altLang="zh-CN" sz="2500" i="1" dirty="0" smtClean="0">
              <a:ea typeface="SimSun" pitchFamily="2" charset="-122"/>
            </a:endParaRPr>
          </a:p>
          <a:p>
            <a:pPr algn="just">
              <a:buFont typeface="Wingdings" pitchFamily="2" charset="2"/>
              <a:buNone/>
            </a:pPr>
            <a:r>
              <a:rPr lang="en-US" altLang="zh-CN" sz="2500" dirty="0" smtClean="0">
                <a:ea typeface="SimSun" pitchFamily="2" charset="-122"/>
              </a:rPr>
              <a:t>Primary </a:t>
            </a:r>
            <a:r>
              <a:rPr lang="en-US" altLang="zh-CN" sz="2500" dirty="0" smtClean="0">
                <a:solidFill>
                  <a:srgbClr val="FF9900"/>
                </a:solidFill>
                <a:ea typeface="SimSun" pitchFamily="2" charset="-122"/>
              </a:rPr>
              <a:t>Target Span</a:t>
            </a:r>
          </a:p>
          <a:p>
            <a:pPr algn="just">
              <a:buFont typeface="Wingdings" pitchFamily="2" charset="2"/>
              <a:buNone/>
            </a:pPr>
            <a:r>
              <a:rPr lang="en-US" altLang="zh-CN" sz="2500" dirty="0" smtClean="0">
                <a:ea typeface="SimSun" pitchFamily="2" charset="-122"/>
              </a:rPr>
              <a:t>		- Text span containing both </a:t>
            </a:r>
            <a:r>
              <a:rPr lang="en-US" altLang="zh-CN" sz="2500" i="1" dirty="0" smtClean="0">
                <a:solidFill>
                  <a:srgbClr val="FFCC00"/>
                </a:solidFill>
                <a:ea typeface="SimSun" pitchFamily="2" charset="-122"/>
              </a:rPr>
              <a:t>nucleus</a:t>
            </a:r>
            <a:r>
              <a:rPr lang="en-US" altLang="zh-CN" sz="2500" dirty="0" smtClean="0">
                <a:ea typeface="SimSun" pitchFamily="2" charset="-122"/>
              </a:rPr>
              <a:t> and </a:t>
            </a:r>
            <a:r>
              <a:rPr lang="en-US" altLang="zh-CN" sz="2500" i="1" dirty="0" smtClean="0">
                <a:solidFill>
                  <a:srgbClr val="D60093"/>
                </a:solidFill>
                <a:ea typeface="SimSun" pitchFamily="2" charset="-122"/>
              </a:rPr>
              <a:t>satellite</a:t>
            </a:r>
            <a:r>
              <a:rPr lang="en-US" altLang="zh-CN" sz="2500" dirty="0" smtClean="0">
                <a:ea typeface="SimSun" pitchFamily="2" charset="-122"/>
              </a:rPr>
              <a:t> except </a:t>
            </a:r>
            <a:r>
              <a:rPr lang="en-US" altLang="zh-CN" sz="2500" i="1" dirty="0" smtClean="0">
                <a:solidFill>
                  <a:srgbClr val="009900"/>
                </a:solidFill>
                <a:ea typeface="SimSun" pitchFamily="2" charset="-122"/>
              </a:rPr>
              <a:t>locus</a:t>
            </a:r>
            <a:endParaRPr lang="en-US" sz="2500" i="1" dirty="0" smtClean="0">
              <a:solidFill>
                <a:srgbClr val="009900"/>
              </a:solidFill>
              <a:ea typeface="SimSun" pitchFamily="2" charset="-122"/>
            </a:endParaRPr>
          </a:p>
        </p:txBody>
      </p:sp>
      <p:pic>
        <p:nvPicPr>
          <p:cNvPr id="74758"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1"/>
          <p:cNvSpPr>
            <a:spLocks noGrp="1"/>
          </p:cNvSpPr>
          <p:nvPr>
            <p:ph type="dt" sz="quarter" idx="10"/>
          </p:nvPr>
        </p:nvSpPr>
        <p:spPr>
          <a:noFill/>
        </p:spPr>
        <p:txBody>
          <a:bodyPr/>
          <a:lstStyle/>
          <a:p>
            <a:fld id="{A74E298D-31A4-4D42-BC77-30F9C3F9CCE3}" type="datetime1">
              <a:rPr lang="en-US" smtClean="0"/>
              <a:pPr/>
              <a:t>5/20/2011</a:t>
            </a:fld>
            <a:endParaRPr lang="en-US" smtClean="0"/>
          </a:p>
        </p:txBody>
      </p:sp>
      <p:sp>
        <p:nvSpPr>
          <p:cNvPr id="75779" name="Slide Number Placeholder 3"/>
          <p:cNvSpPr>
            <a:spLocks noGrp="1"/>
          </p:cNvSpPr>
          <p:nvPr>
            <p:ph type="sldNum" sz="quarter" idx="12"/>
          </p:nvPr>
        </p:nvSpPr>
        <p:spPr>
          <a:noFill/>
        </p:spPr>
        <p:txBody>
          <a:bodyPr/>
          <a:lstStyle/>
          <a:p>
            <a:fld id="{0227AAF2-62F5-4D7E-B97C-B126040322DC}" type="slidenum">
              <a:rPr lang="en-US" smtClean="0"/>
              <a:pPr/>
              <a:t>77</a:t>
            </a:fld>
            <a:endParaRPr lang="en-US" smtClean="0"/>
          </a:p>
        </p:txBody>
      </p:sp>
      <p:sp>
        <p:nvSpPr>
          <p:cNvPr id="75780" name="Rectangle 2"/>
          <p:cNvSpPr>
            <a:spLocks noGrp="1" noChangeArrowheads="1"/>
          </p:cNvSpPr>
          <p:nvPr>
            <p:ph type="title" idx="4294967295"/>
          </p:nvPr>
        </p:nvSpPr>
        <p:spPr>
          <a:xfrm>
            <a:off x="1295400" y="304800"/>
            <a:ext cx="7313613" cy="1143000"/>
          </a:xfrm>
        </p:spPr>
        <p:txBody>
          <a:bodyPr/>
          <a:lstStyle/>
          <a:p>
            <a:pPr algn="l"/>
            <a:r>
              <a:rPr lang="en-US" sz="3200" smtClean="0">
                <a:solidFill>
                  <a:srgbClr val="660066"/>
                </a:solidFill>
              </a:rPr>
              <a:t>Rhetorical Structure Extraction  </a:t>
            </a:r>
          </a:p>
        </p:txBody>
      </p:sp>
      <p:sp>
        <p:nvSpPr>
          <p:cNvPr id="75781" name="Rectangle 3"/>
          <p:cNvSpPr>
            <a:spLocks noGrp="1" noChangeArrowheads="1"/>
          </p:cNvSpPr>
          <p:nvPr>
            <p:ph type="body" idx="4294967295"/>
          </p:nvPr>
        </p:nvSpPr>
        <p:spPr>
          <a:xfrm>
            <a:off x="609600" y="2133600"/>
            <a:ext cx="8534400" cy="4191000"/>
          </a:xfrm>
        </p:spPr>
        <p:txBody>
          <a:bodyPr/>
          <a:lstStyle/>
          <a:p>
            <a:pPr algn="just">
              <a:lnSpc>
                <a:spcPct val="90000"/>
              </a:lnSpc>
              <a:buFont typeface="Wingdings" pitchFamily="2" charset="2"/>
              <a:buNone/>
            </a:pPr>
            <a:r>
              <a:rPr lang="en-US" altLang="zh-CN" i="1" dirty="0" smtClean="0">
                <a:solidFill>
                  <a:srgbClr val="FFCC00"/>
                </a:solidFill>
                <a:ea typeface="SimSun" pitchFamily="2" charset="-122"/>
              </a:rPr>
              <a:t>nucleus</a:t>
            </a:r>
            <a:r>
              <a:rPr lang="en-US" altLang="zh-CN" i="1" dirty="0" smtClean="0">
                <a:ea typeface="SimSun" pitchFamily="2" charset="-122"/>
              </a:rPr>
              <a:t> </a:t>
            </a:r>
            <a:r>
              <a:rPr lang="en-US" altLang="zh-CN" dirty="0" smtClean="0">
                <a:ea typeface="SimSun" pitchFamily="2" charset="-122"/>
              </a:rPr>
              <a:t>and </a:t>
            </a:r>
            <a:r>
              <a:rPr lang="en-US" altLang="zh-CN" i="1" dirty="0" smtClean="0">
                <a:solidFill>
                  <a:srgbClr val="CC0066"/>
                </a:solidFill>
                <a:ea typeface="SimSun" pitchFamily="2" charset="-122"/>
              </a:rPr>
              <a:t>satellite</a:t>
            </a:r>
            <a:endParaRPr lang="en-US" altLang="zh-CN" dirty="0" smtClean="0">
              <a:ea typeface="SimSun" pitchFamily="2" charset="-122"/>
            </a:endParaRPr>
          </a:p>
          <a:p>
            <a:pPr>
              <a:lnSpc>
                <a:spcPct val="90000"/>
              </a:lnSpc>
            </a:pPr>
            <a:r>
              <a:rPr lang="en-US" altLang="zh-CN" sz="2400" b="1" i="1" dirty="0" smtClean="0">
                <a:ea typeface="SimSun" pitchFamily="2" charset="-122"/>
              </a:rPr>
              <a:t>Clues are useful if explicitly specified in text</a:t>
            </a:r>
          </a:p>
          <a:p>
            <a:pPr>
              <a:lnSpc>
                <a:spcPct val="90000"/>
              </a:lnSpc>
              <a:buFont typeface="Wingdings" pitchFamily="2" charset="2"/>
              <a:buNone/>
            </a:pPr>
            <a:r>
              <a:rPr lang="en-US" altLang="zh-CN" i="1" dirty="0" smtClean="0">
                <a:ea typeface="SimSun" pitchFamily="2" charset="-122"/>
              </a:rPr>
              <a:t>	</a:t>
            </a:r>
            <a:r>
              <a:rPr lang="en-US" altLang="zh-CN" sz="2000" i="1" dirty="0" smtClean="0">
                <a:ea typeface="SimSun" pitchFamily="2" charset="-122"/>
              </a:rPr>
              <a:t>- Punctuation markers</a:t>
            </a:r>
            <a:r>
              <a:rPr lang="en-US" altLang="zh-CN" sz="2000" dirty="0" smtClean="0">
                <a:ea typeface="SimSun" pitchFamily="2" charset="-122"/>
              </a:rPr>
              <a:t> (,) (!) (?) </a:t>
            </a:r>
          </a:p>
          <a:p>
            <a:pPr>
              <a:lnSpc>
                <a:spcPct val="90000"/>
              </a:lnSpc>
              <a:buFont typeface="Wingdings" pitchFamily="2" charset="2"/>
              <a:buNone/>
            </a:pPr>
            <a:r>
              <a:rPr lang="en-US" altLang="zh-CN" sz="2000" i="1" dirty="0" smtClean="0">
                <a:ea typeface="SimSun" pitchFamily="2" charset="-122"/>
              </a:rPr>
              <a:t>	- Causal</a:t>
            </a:r>
            <a:r>
              <a:rPr lang="en-US" altLang="zh-CN" sz="2000" dirty="0" smtClean="0">
                <a:ea typeface="SimSun" pitchFamily="2" charset="-122"/>
              </a:rPr>
              <a:t> </a:t>
            </a:r>
            <a:r>
              <a:rPr lang="en-US" altLang="zh-CN" sz="2000" i="1" dirty="0" smtClean="0">
                <a:ea typeface="SimSun" pitchFamily="2" charset="-122"/>
              </a:rPr>
              <a:t>keywords </a:t>
            </a:r>
            <a:r>
              <a:rPr lang="en-US" altLang="zh-CN" sz="2000" dirty="0" smtClean="0">
                <a:ea typeface="SimSun" pitchFamily="2" charset="-122"/>
              </a:rPr>
              <a:t>(32 keywords </a:t>
            </a:r>
            <a:r>
              <a:rPr lang="en-US" altLang="zh-CN" sz="2000" i="1" dirty="0" smtClean="0">
                <a:ea typeface="SimSun" pitchFamily="2" charset="-122"/>
              </a:rPr>
              <a:t>as, because, that, while, whether etc.</a:t>
            </a:r>
            <a:r>
              <a:rPr lang="en-US" altLang="zh-CN" sz="2000" dirty="0" smtClean="0">
                <a:ea typeface="SimSun" pitchFamily="2" charset="-122"/>
              </a:rPr>
              <a:t>)</a:t>
            </a:r>
          </a:p>
          <a:p>
            <a:pPr>
              <a:lnSpc>
                <a:spcPct val="90000"/>
              </a:lnSpc>
              <a:buFont typeface="Wingdings" pitchFamily="2" charset="2"/>
              <a:buNone/>
            </a:pPr>
            <a:r>
              <a:rPr lang="en-US" altLang="zh-CN" sz="2000" i="1" dirty="0" smtClean="0">
                <a:ea typeface="SimSun" pitchFamily="2" charset="-122"/>
              </a:rPr>
              <a:t>	- Explicit Discourse Markers</a:t>
            </a:r>
            <a:r>
              <a:rPr lang="en-US" altLang="zh-CN" sz="2000" dirty="0" smtClean="0">
                <a:ea typeface="SimSun" pitchFamily="2" charset="-122"/>
              </a:rPr>
              <a:t> [Component  of </a:t>
            </a:r>
            <a:r>
              <a:rPr lang="en-US" altLang="zh-CN" sz="2000" i="1" dirty="0" smtClean="0">
                <a:ea typeface="SimSun" pitchFamily="2" charset="-122"/>
              </a:rPr>
              <a:t>conjunctive_</a:t>
            </a:r>
            <a:r>
              <a:rPr lang="en-US" altLang="zh-CN" sz="2000" dirty="0" smtClean="0">
                <a:ea typeface="SimSun" pitchFamily="2" charset="-122"/>
              </a:rPr>
              <a:t>() / </a:t>
            </a:r>
            <a:r>
              <a:rPr lang="en-US" altLang="zh-CN" sz="2000" i="1" dirty="0" smtClean="0">
                <a:ea typeface="SimSun" pitchFamily="2" charset="-122"/>
              </a:rPr>
              <a:t>mark_</a:t>
            </a:r>
            <a:r>
              <a:rPr lang="en-US" altLang="zh-CN" sz="2000" dirty="0" smtClean="0">
                <a:ea typeface="SimSun" pitchFamily="2" charset="-122"/>
              </a:rPr>
              <a:t>() </a:t>
            </a:r>
          </a:p>
          <a:p>
            <a:pPr>
              <a:lnSpc>
                <a:spcPct val="90000"/>
              </a:lnSpc>
              <a:buFont typeface="Wingdings" pitchFamily="2" charset="2"/>
              <a:buNone/>
            </a:pPr>
            <a:r>
              <a:rPr lang="en-US" altLang="zh-CN" sz="2000" dirty="0" smtClean="0">
                <a:ea typeface="SimSun" pitchFamily="2" charset="-122"/>
              </a:rPr>
              <a:t>dependency relations,  </a:t>
            </a:r>
            <a:r>
              <a:rPr lang="en-US" altLang="zh-CN" sz="2000" i="1" dirty="0" err="1" smtClean="0">
                <a:ea typeface="SimSun" pitchFamily="2" charset="-122"/>
              </a:rPr>
              <a:t>conj_and</a:t>
            </a:r>
            <a:r>
              <a:rPr lang="en-US" altLang="zh-CN" sz="2000" i="1" dirty="0" smtClean="0">
                <a:ea typeface="SimSun" pitchFamily="2" charset="-122"/>
              </a:rPr>
              <a:t> </a:t>
            </a:r>
            <a:r>
              <a:rPr lang="en-US" altLang="zh-CN" sz="2000" dirty="0" smtClean="0">
                <a:ea typeface="SimSun" pitchFamily="2" charset="-122"/>
              </a:rPr>
              <a:t>(), </a:t>
            </a:r>
            <a:r>
              <a:rPr lang="en-US" altLang="zh-CN" sz="2000" i="1" dirty="0" err="1" smtClean="0">
                <a:ea typeface="SimSun" pitchFamily="2" charset="-122"/>
              </a:rPr>
              <a:t>conj_or</a:t>
            </a:r>
            <a:r>
              <a:rPr lang="en-US" altLang="zh-CN" sz="2000" dirty="0" smtClean="0">
                <a:ea typeface="SimSun" pitchFamily="2" charset="-122"/>
              </a:rPr>
              <a:t>(), </a:t>
            </a:r>
            <a:r>
              <a:rPr lang="en-US" altLang="zh-CN" sz="2000" i="1" dirty="0" err="1" smtClean="0">
                <a:ea typeface="SimSun" pitchFamily="2" charset="-122"/>
              </a:rPr>
              <a:t>conj_but</a:t>
            </a:r>
            <a:r>
              <a:rPr lang="en-US" altLang="zh-CN" sz="2000" dirty="0" smtClean="0">
                <a:ea typeface="SimSun" pitchFamily="2" charset="-122"/>
              </a:rPr>
              <a:t>() ]</a:t>
            </a:r>
          </a:p>
          <a:p>
            <a:pPr>
              <a:lnSpc>
                <a:spcPct val="90000"/>
              </a:lnSpc>
              <a:buFont typeface="Wingdings" pitchFamily="2" charset="2"/>
              <a:buNone/>
            </a:pPr>
            <a:r>
              <a:rPr lang="en-US" altLang="zh-CN" sz="2000" i="1" dirty="0" smtClean="0">
                <a:ea typeface="SimSun" pitchFamily="2" charset="-122"/>
              </a:rPr>
              <a:t>	- Causal verbs</a:t>
            </a:r>
            <a:r>
              <a:rPr lang="en-US" altLang="zh-CN" sz="2000" dirty="0" smtClean="0">
                <a:ea typeface="SimSun" pitchFamily="2" charset="-122"/>
              </a:rPr>
              <a:t>  to identify the nucleus</a:t>
            </a:r>
          </a:p>
          <a:p>
            <a:pPr>
              <a:buFont typeface="Wingdings" pitchFamily="2" charset="2"/>
              <a:buNone/>
            </a:pPr>
            <a:r>
              <a:rPr lang="en-US" altLang="zh-CN" sz="2000" dirty="0" smtClean="0">
                <a:ea typeface="SimSun" pitchFamily="2" charset="-122"/>
              </a:rPr>
              <a:t>	Total 250</a:t>
            </a:r>
            <a:r>
              <a:rPr lang="en-US" altLang="zh-CN" sz="2000" i="1" dirty="0" smtClean="0">
                <a:ea typeface="SimSun" pitchFamily="2" charset="-122"/>
              </a:rPr>
              <a:t> C</a:t>
            </a:r>
            <a:r>
              <a:rPr lang="bn-IN" altLang="zh-CN" sz="2000" i="1" dirty="0" smtClean="0">
                <a:ea typeface="SimSun" pitchFamily="2" charset="-122"/>
              </a:rPr>
              <a:t>ausal</a:t>
            </a:r>
            <a:r>
              <a:rPr lang="bn-IN" altLang="zh-CN" sz="2000" dirty="0" smtClean="0">
                <a:ea typeface="SimSun" pitchFamily="2" charset="-122"/>
              </a:rPr>
              <a:t> </a:t>
            </a:r>
            <a:r>
              <a:rPr lang="bn-IN" altLang="zh-CN" sz="2000" i="1" dirty="0" smtClean="0">
                <a:ea typeface="SimSun" pitchFamily="2" charset="-122"/>
              </a:rPr>
              <a:t>verbs</a:t>
            </a:r>
            <a:r>
              <a:rPr lang="bn-IN" altLang="zh-CN" sz="2000" dirty="0" smtClean="0">
                <a:ea typeface="SimSun" pitchFamily="2" charset="-122"/>
              </a:rPr>
              <a:t> </a:t>
            </a:r>
            <a:r>
              <a:rPr lang="en-US" altLang="zh-CN" sz="2000" dirty="0" smtClean="0">
                <a:ea typeface="SimSun" pitchFamily="2" charset="-122"/>
              </a:rPr>
              <a:t>from</a:t>
            </a:r>
            <a:r>
              <a:rPr lang="bn-IN" altLang="zh-CN" sz="2000" dirty="0" smtClean="0">
                <a:ea typeface="SimSun" pitchFamily="2" charset="-122"/>
              </a:rPr>
              <a:t> XML files of </a:t>
            </a:r>
            <a:r>
              <a:rPr lang="en-US" altLang="zh-CN" sz="2000" dirty="0" smtClean="0">
                <a:ea typeface="SimSun" pitchFamily="2" charset="-122"/>
              </a:rPr>
              <a:t>V</a:t>
            </a:r>
            <a:r>
              <a:rPr lang="bn-IN" altLang="zh-CN" sz="2000" dirty="0" smtClean="0">
                <a:ea typeface="SimSun" pitchFamily="2" charset="-122"/>
              </a:rPr>
              <a:t>erbNet </a:t>
            </a:r>
            <a:r>
              <a:rPr lang="en-US" altLang="zh-CN" sz="2000" dirty="0" smtClean="0">
                <a:ea typeface="SimSun" pitchFamily="2" charset="-122"/>
              </a:rPr>
              <a:t>if any file contains any frame with semantic type “</a:t>
            </a:r>
            <a:r>
              <a:rPr lang="en-US" altLang="zh-CN" sz="2000" i="1" dirty="0" smtClean="0">
                <a:ea typeface="SimSun" pitchFamily="2" charset="-122"/>
              </a:rPr>
              <a:t>Cause”</a:t>
            </a:r>
          </a:p>
          <a:p>
            <a:pPr>
              <a:buFont typeface="Wingdings" pitchFamily="2" charset="2"/>
              <a:buNone/>
            </a:pPr>
            <a:r>
              <a:rPr lang="en-US" altLang="zh-CN" sz="2000" dirty="0" smtClean="0">
                <a:ea typeface="SimSun" pitchFamily="2" charset="-122"/>
              </a:rPr>
              <a:t>   “{</a:t>
            </a:r>
            <a:r>
              <a:rPr lang="en-US" altLang="zh-CN" sz="2000" dirty="0" smtClean="0">
                <a:solidFill>
                  <a:srgbClr val="FF9900"/>
                </a:solidFill>
                <a:ea typeface="SimSun" pitchFamily="2" charset="-122"/>
              </a:rPr>
              <a:t>They </a:t>
            </a:r>
            <a:r>
              <a:rPr lang="en-US" altLang="zh-CN" sz="2000" b="1" i="1" dirty="0" smtClean="0">
                <a:ea typeface="SimSun" pitchFamily="2" charset="-122"/>
              </a:rPr>
              <a:t>cause</a:t>
            </a:r>
            <a:r>
              <a:rPr lang="en-US" altLang="zh-CN" sz="2000" dirty="0" smtClean="0">
                <a:solidFill>
                  <a:srgbClr val="FF9900"/>
                </a:solidFill>
                <a:ea typeface="SimSun" pitchFamily="2" charset="-122"/>
              </a:rPr>
              <a:t> tears to run down my cheeks</a:t>
            </a:r>
            <a:r>
              <a:rPr lang="en-US" altLang="zh-CN" sz="2000" dirty="0" smtClean="0">
                <a:ea typeface="SimSun" pitchFamily="2" charset="-122"/>
              </a:rPr>
              <a:t>}</a:t>
            </a:r>
            <a:r>
              <a:rPr lang="en-US" altLang="zh-CN" sz="2000" b="1" dirty="0" smtClean="0">
                <a:ea typeface="SimSun" pitchFamily="2" charset="-122"/>
              </a:rPr>
              <a:t> </a:t>
            </a:r>
            <a:r>
              <a:rPr lang="en-US" altLang="zh-CN" sz="2000" dirty="0" smtClean="0">
                <a:ea typeface="SimSun" pitchFamily="2" charset="-122"/>
              </a:rPr>
              <a:t>[</a:t>
            </a:r>
            <a:r>
              <a:rPr lang="en-US" altLang="zh-CN" sz="2000" dirty="0" smtClean="0">
                <a:solidFill>
                  <a:srgbClr val="CC0066"/>
                </a:solidFill>
                <a:ea typeface="SimSun" pitchFamily="2" charset="-122"/>
              </a:rPr>
              <a:t>that</a:t>
            </a:r>
            <a:r>
              <a:rPr lang="en-US" altLang="zh-CN" sz="2000" b="1" dirty="0" smtClean="0">
                <a:solidFill>
                  <a:srgbClr val="CC0066"/>
                </a:solidFill>
                <a:ea typeface="SimSun" pitchFamily="2" charset="-122"/>
              </a:rPr>
              <a:t> </a:t>
            </a:r>
            <a:r>
              <a:rPr lang="en-US" altLang="zh-CN" sz="2000" dirty="0" smtClean="0">
                <a:solidFill>
                  <a:srgbClr val="CC0066"/>
                </a:solidFill>
                <a:ea typeface="SimSun" pitchFamily="2" charset="-122"/>
              </a:rPr>
              <a:t>in turn make me want to fall to my knees</a:t>
            </a:r>
            <a:r>
              <a:rPr lang="en-US" altLang="zh-CN" sz="2000" dirty="0" smtClean="0">
                <a:ea typeface="SimSun" pitchFamily="2" charset="-122"/>
              </a:rPr>
              <a:t>.]”</a:t>
            </a:r>
            <a:endParaRPr lang="en-US" sz="2000" dirty="0" smtClean="0"/>
          </a:p>
          <a:p>
            <a:pPr>
              <a:lnSpc>
                <a:spcPct val="90000"/>
              </a:lnSpc>
              <a:buFont typeface="Wingdings" pitchFamily="2" charset="2"/>
              <a:buNone/>
            </a:pPr>
            <a:r>
              <a:rPr lang="en-US" altLang="zh-CN" sz="2000" dirty="0" smtClean="0">
                <a:ea typeface="SimSun" pitchFamily="2" charset="-122"/>
              </a:rPr>
              <a:t>	</a:t>
            </a:r>
          </a:p>
          <a:p>
            <a:pPr>
              <a:lnSpc>
                <a:spcPct val="90000"/>
              </a:lnSpc>
              <a:buFont typeface="Wingdings" pitchFamily="2" charset="2"/>
              <a:buNone/>
            </a:pPr>
            <a:r>
              <a:rPr lang="en-US" altLang="zh-CN" sz="2000" dirty="0" smtClean="0">
                <a:ea typeface="SimSun" pitchFamily="2" charset="-122"/>
              </a:rPr>
              <a:t> </a:t>
            </a:r>
          </a:p>
        </p:txBody>
      </p:sp>
      <p:pic>
        <p:nvPicPr>
          <p:cNvPr id="75782"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
        <p:nvSpPr>
          <p:cNvPr id="75783" name="AutoShape 6"/>
          <p:cNvSpPr>
            <a:spLocks noChangeArrowheads="1"/>
          </p:cNvSpPr>
          <p:nvPr/>
        </p:nvSpPr>
        <p:spPr bwMode="auto">
          <a:xfrm>
            <a:off x="7543800" y="2514600"/>
            <a:ext cx="1447800" cy="838200"/>
          </a:xfrm>
          <a:prstGeom prst="wedgeRoundRectCallout">
            <a:avLst>
              <a:gd name="adj1" fmla="val 7972"/>
              <a:gd name="adj2" fmla="val 108634"/>
              <a:gd name="adj3" fmla="val 16667"/>
            </a:avLst>
          </a:prstGeom>
          <a:solidFill>
            <a:schemeClr val="accent1"/>
          </a:solidFill>
          <a:ln w="9525">
            <a:solidFill>
              <a:schemeClr val="tx1"/>
            </a:solidFill>
            <a:miter lim="800000"/>
            <a:headEnd/>
            <a:tailEnd/>
          </a:ln>
        </p:spPr>
        <p:txBody>
          <a:bodyPr/>
          <a:lstStyle/>
          <a:p>
            <a:pPr>
              <a:lnSpc>
                <a:spcPct val="90000"/>
              </a:lnSpc>
              <a:spcBef>
                <a:spcPct val="20000"/>
              </a:spcBef>
              <a:buClr>
                <a:schemeClr val="tx2"/>
              </a:buClr>
              <a:buSzPct val="70000"/>
              <a:buFont typeface="Wingdings" pitchFamily="2" charset="2"/>
              <a:buNone/>
            </a:pPr>
            <a:r>
              <a:rPr lang="en-US" altLang="zh-CN" sz="1800">
                <a:ea typeface="SimSun" pitchFamily="2" charset="-122"/>
              </a:rPr>
              <a:t>A separate research area</a:t>
            </a:r>
            <a:endParaRPr lang="en-US" sz="180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1"/>
          <p:cNvSpPr>
            <a:spLocks noGrp="1"/>
          </p:cNvSpPr>
          <p:nvPr>
            <p:ph type="dt" sz="quarter" idx="10"/>
          </p:nvPr>
        </p:nvSpPr>
        <p:spPr>
          <a:noFill/>
        </p:spPr>
        <p:txBody>
          <a:bodyPr/>
          <a:lstStyle/>
          <a:p>
            <a:fld id="{830FED7B-284D-4A58-B8BD-EC757B8A12EB}" type="datetime1">
              <a:rPr lang="en-US" smtClean="0"/>
              <a:pPr/>
              <a:t>5/20/2011</a:t>
            </a:fld>
            <a:endParaRPr lang="en-US" smtClean="0"/>
          </a:p>
        </p:txBody>
      </p:sp>
      <p:sp>
        <p:nvSpPr>
          <p:cNvPr id="76803" name="Slide Number Placeholder 3"/>
          <p:cNvSpPr>
            <a:spLocks noGrp="1"/>
          </p:cNvSpPr>
          <p:nvPr>
            <p:ph type="sldNum" sz="quarter" idx="12"/>
          </p:nvPr>
        </p:nvSpPr>
        <p:spPr>
          <a:noFill/>
        </p:spPr>
        <p:txBody>
          <a:bodyPr/>
          <a:lstStyle/>
          <a:p>
            <a:fld id="{356533AB-526E-41FD-951D-B86DA92DF8BE}" type="slidenum">
              <a:rPr lang="en-US" smtClean="0"/>
              <a:pPr/>
              <a:t>78</a:t>
            </a:fld>
            <a:endParaRPr lang="en-US" smtClean="0"/>
          </a:p>
        </p:txBody>
      </p:sp>
      <p:sp>
        <p:nvSpPr>
          <p:cNvPr id="76804" name="Rectangle 2"/>
          <p:cNvSpPr>
            <a:spLocks noGrp="1" noChangeArrowheads="1"/>
          </p:cNvSpPr>
          <p:nvPr>
            <p:ph type="title" idx="4294967295"/>
          </p:nvPr>
        </p:nvSpPr>
        <p:spPr>
          <a:xfrm>
            <a:off x="1295400" y="304800"/>
            <a:ext cx="7313613" cy="1143000"/>
          </a:xfrm>
        </p:spPr>
        <p:txBody>
          <a:bodyPr/>
          <a:lstStyle/>
          <a:p>
            <a:pPr algn="l"/>
            <a:r>
              <a:rPr lang="en-US" sz="3200" smtClean="0">
                <a:solidFill>
                  <a:srgbClr val="660066"/>
                </a:solidFill>
              </a:rPr>
              <a:t>Rhetorical Structure Extraction</a:t>
            </a:r>
            <a:endParaRPr lang="en-US" sz="3200" smtClean="0"/>
          </a:p>
        </p:txBody>
      </p:sp>
      <p:sp>
        <p:nvSpPr>
          <p:cNvPr id="76805" name="Rectangle 3"/>
          <p:cNvSpPr>
            <a:spLocks noGrp="1" noChangeArrowheads="1"/>
          </p:cNvSpPr>
          <p:nvPr>
            <p:ph type="body" idx="4294967295"/>
          </p:nvPr>
        </p:nvSpPr>
        <p:spPr>
          <a:xfrm>
            <a:off x="914400" y="2057400"/>
            <a:ext cx="7924800" cy="4419600"/>
          </a:xfrm>
        </p:spPr>
        <p:txBody>
          <a:bodyPr/>
          <a:lstStyle/>
          <a:p>
            <a:pPr algn="just">
              <a:lnSpc>
                <a:spcPct val="90000"/>
              </a:lnSpc>
            </a:pPr>
            <a:r>
              <a:rPr lang="en-US" altLang="zh-CN" sz="2000" dirty="0" smtClean="0">
                <a:ea typeface="SimSun" pitchFamily="2" charset="-122"/>
              </a:rPr>
              <a:t>Primary </a:t>
            </a:r>
            <a:r>
              <a:rPr lang="en-US" altLang="zh-CN" sz="2000" dirty="0" smtClean="0">
                <a:solidFill>
                  <a:srgbClr val="996633"/>
                </a:solidFill>
                <a:ea typeface="SimSun" pitchFamily="2" charset="-122"/>
              </a:rPr>
              <a:t>target span</a:t>
            </a:r>
            <a:r>
              <a:rPr lang="en-US" altLang="zh-CN" sz="2000" dirty="0" smtClean="0">
                <a:ea typeface="SimSun" pitchFamily="2" charset="-122"/>
              </a:rPr>
              <a:t> contains </a:t>
            </a:r>
            <a:r>
              <a:rPr lang="en-US" altLang="zh-CN" sz="2000" b="1" i="1" dirty="0" smtClean="0">
                <a:ea typeface="SimSun" pitchFamily="2" charset="-122"/>
              </a:rPr>
              <a:t>Emotion</a:t>
            </a:r>
            <a:r>
              <a:rPr lang="en-US" altLang="zh-CN" sz="2000" b="1" dirty="0" smtClean="0">
                <a:ea typeface="SimSun" pitchFamily="2" charset="-122"/>
              </a:rPr>
              <a:t> </a:t>
            </a:r>
            <a:r>
              <a:rPr lang="en-US" altLang="zh-CN" sz="2000" b="1" i="1" dirty="0" smtClean="0">
                <a:ea typeface="SimSun" pitchFamily="2" charset="-122"/>
              </a:rPr>
              <a:t>Holder </a:t>
            </a:r>
            <a:r>
              <a:rPr lang="en-US" altLang="zh-CN" sz="2000" dirty="0" smtClean="0">
                <a:ea typeface="SimSun" pitchFamily="2" charset="-122"/>
              </a:rPr>
              <a:t>(Das and </a:t>
            </a:r>
            <a:r>
              <a:rPr lang="en-US" altLang="zh-CN" sz="2000" dirty="0" err="1" smtClean="0">
                <a:ea typeface="SimSun" pitchFamily="2" charset="-122"/>
              </a:rPr>
              <a:t>Bandyopadhyay</a:t>
            </a:r>
            <a:r>
              <a:rPr lang="en-US" altLang="zh-CN" sz="2000" dirty="0" smtClean="0">
                <a:ea typeface="SimSun" pitchFamily="2" charset="-122"/>
              </a:rPr>
              <a:t>, 2010)</a:t>
            </a:r>
          </a:p>
          <a:p>
            <a:pPr algn="just">
              <a:lnSpc>
                <a:spcPct val="90000"/>
              </a:lnSpc>
            </a:pPr>
            <a:r>
              <a:rPr lang="en-US" altLang="zh-CN" sz="2000" dirty="0" smtClean="0">
                <a:ea typeface="SimSun" pitchFamily="2" charset="-122"/>
              </a:rPr>
              <a:t>Primary </a:t>
            </a:r>
            <a:r>
              <a:rPr lang="en-US" altLang="zh-CN" sz="2000" dirty="0" smtClean="0">
                <a:solidFill>
                  <a:srgbClr val="996633"/>
                </a:solidFill>
                <a:ea typeface="SimSun" pitchFamily="2" charset="-122"/>
              </a:rPr>
              <a:t>target span </a:t>
            </a:r>
            <a:r>
              <a:rPr lang="en-US" altLang="zh-CN" sz="2000" dirty="0" smtClean="0">
                <a:ea typeface="SimSun" pitchFamily="2" charset="-122"/>
              </a:rPr>
              <a:t>with </a:t>
            </a:r>
            <a:r>
              <a:rPr lang="en-US" altLang="zh-CN" sz="2000" i="1" dirty="0" smtClean="0">
                <a:solidFill>
                  <a:srgbClr val="FFCC00"/>
                </a:solidFill>
                <a:ea typeface="SimSun" pitchFamily="2" charset="-122"/>
              </a:rPr>
              <a:t>nucleus</a:t>
            </a:r>
            <a:r>
              <a:rPr lang="en-US" altLang="zh-CN" sz="2000" dirty="0" smtClean="0">
                <a:ea typeface="SimSun" pitchFamily="2" charset="-122"/>
              </a:rPr>
              <a:t> and </a:t>
            </a:r>
            <a:r>
              <a:rPr lang="en-US" altLang="zh-CN" sz="2000" i="1" dirty="0" smtClean="0">
                <a:solidFill>
                  <a:srgbClr val="CC0066"/>
                </a:solidFill>
                <a:ea typeface="SimSun" pitchFamily="2" charset="-122"/>
              </a:rPr>
              <a:t>satellite</a:t>
            </a:r>
            <a:r>
              <a:rPr lang="en-US" altLang="zh-CN" sz="2000" i="1" dirty="0" smtClean="0">
                <a:ea typeface="SimSun" pitchFamily="2" charset="-122"/>
              </a:rPr>
              <a:t> </a:t>
            </a:r>
            <a:r>
              <a:rPr lang="en-US" altLang="zh-CN" sz="2000" dirty="0" smtClean="0">
                <a:ea typeface="SimSun" pitchFamily="2" charset="-122"/>
              </a:rPr>
              <a:t>except </a:t>
            </a:r>
            <a:r>
              <a:rPr lang="en-US" altLang="zh-CN" sz="2000" i="1" dirty="0" smtClean="0">
                <a:solidFill>
                  <a:srgbClr val="009900"/>
                </a:solidFill>
                <a:ea typeface="SimSun" pitchFamily="2" charset="-122"/>
              </a:rPr>
              <a:t>locus</a:t>
            </a:r>
            <a:r>
              <a:rPr lang="en-US" altLang="zh-CN" sz="2000" i="1" dirty="0" smtClean="0">
                <a:ea typeface="SimSun" pitchFamily="2" charset="-122"/>
              </a:rPr>
              <a:t> </a:t>
            </a:r>
            <a:r>
              <a:rPr lang="en-US" altLang="zh-CN" sz="2000" dirty="0" smtClean="0">
                <a:ea typeface="SimSun" pitchFamily="2" charset="-122"/>
              </a:rPr>
              <a:t>and </a:t>
            </a:r>
            <a:r>
              <a:rPr lang="en-US" altLang="zh-CN" sz="2000" i="1" dirty="0" smtClean="0">
                <a:solidFill>
                  <a:srgbClr val="FF9900"/>
                </a:solidFill>
                <a:ea typeface="SimSun" pitchFamily="2" charset="-122"/>
              </a:rPr>
              <a:t>holder </a:t>
            </a:r>
          </a:p>
          <a:p>
            <a:pPr algn="just">
              <a:lnSpc>
                <a:spcPct val="90000"/>
              </a:lnSpc>
              <a:buFont typeface="Wingdings" pitchFamily="2" charset="2"/>
              <a:buNone/>
            </a:pPr>
            <a:r>
              <a:rPr lang="en-US" altLang="zh-CN" sz="2000" dirty="0" smtClean="0">
                <a:ea typeface="SimSun" pitchFamily="2" charset="-122"/>
                <a:sym typeface="Wingdings" pitchFamily="2" charset="2"/>
              </a:rPr>
              <a:t>            </a:t>
            </a:r>
            <a:r>
              <a:rPr lang="en-US" altLang="zh-CN" sz="2000" dirty="0" smtClean="0">
                <a:ea typeface="SimSun" pitchFamily="2" charset="-122"/>
              </a:rPr>
              <a:t> Maximum Target Span (</a:t>
            </a:r>
            <a:r>
              <a:rPr lang="en-US" altLang="zh-CN" sz="2000" i="1" dirty="0" err="1" smtClean="0">
                <a:ea typeface="SimSun" pitchFamily="2" charset="-122"/>
              </a:rPr>
              <a:t>Max_TS</a:t>
            </a:r>
            <a:r>
              <a:rPr lang="en-US" altLang="zh-CN" sz="2000" dirty="0" smtClean="0">
                <a:ea typeface="SimSun" pitchFamily="2" charset="-122"/>
              </a:rPr>
              <a:t>) </a:t>
            </a:r>
          </a:p>
          <a:p>
            <a:pPr algn="just">
              <a:lnSpc>
                <a:spcPct val="90000"/>
              </a:lnSpc>
              <a:buFont typeface="Wingdings" pitchFamily="2" charset="2"/>
              <a:buNone/>
            </a:pPr>
            <a:endParaRPr lang="en-US" altLang="zh-CN" sz="2000" dirty="0" smtClean="0">
              <a:ea typeface="SimSun" pitchFamily="2" charset="-122"/>
            </a:endParaRPr>
          </a:p>
          <a:p>
            <a:pPr algn="just">
              <a:lnSpc>
                <a:spcPct val="90000"/>
              </a:lnSpc>
              <a:buFont typeface="Wingdings" pitchFamily="2" charset="2"/>
              <a:buNone/>
            </a:pPr>
            <a:r>
              <a:rPr lang="en-US" altLang="zh-CN" sz="2000" dirty="0" smtClean="0">
                <a:ea typeface="SimSun" pitchFamily="2" charset="-122"/>
              </a:rPr>
              <a:t>       “</a:t>
            </a:r>
            <a:r>
              <a:rPr lang="en-US" altLang="zh-CN" sz="2000" b="1" i="1" dirty="0" smtClean="0">
                <a:ea typeface="SimSun" pitchFamily="2" charset="-122"/>
              </a:rPr>
              <a:t>Max </a:t>
            </a:r>
            <a:r>
              <a:rPr lang="en-US" altLang="zh-CN" sz="2000" b="1" i="1" dirty="0" smtClean="0">
                <a:solidFill>
                  <a:srgbClr val="009900"/>
                </a:solidFill>
                <a:ea typeface="SimSun" pitchFamily="2" charset="-122"/>
              </a:rPr>
              <a:t>ignored</a:t>
            </a:r>
            <a:r>
              <a:rPr lang="en-US" altLang="zh-CN" sz="2000" i="1" dirty="0" smtClean="0">
                <a:ea typeface="SimSun" pitchFamily="2" charset="-122"/>
              </a:rPr>
              <a:t> </a:t>
            </a:r>
            <a:r>
              <a:rPr lang="en-US" altLang="zh-CN" sz="2000" dirty="0" smtClean="0">
                <a:ea typeface="SimSun" pitchFamily="2" charset="-122"/>
              </a:rPr>
              <a:t>(</a:t>
            </a:r>
            <a:r>
              <a:rPr lang="en-US" altLang="zh-CN" sz="2000" i="1" dirty="0" smtClean="0">
                <a:solidFill>
                  <a:srgbClr val="996633"/>
                </a:solidFill>
                <a:ea typeface="SimSun" pitchFamily="2" charset="-122"/>
              </a:rPr>
              <a:t>the issues of sports as well as politics</a:t>
            </a:r>
            <a:r>
              <a:rPr lang="en-US" altLang="zh-CN" sz="2000" dirty="0" smtClean="0">
                <a:ea typeface="SimSun" pitchFamily="2" charset="-122"/>
              </a:rPr>
              <a:t>)”</a:t>
            </a:r>
          </a:p>
          <a:p>
            <a:pPr algn="just">
              <a:lnSpc>
                <a:spcPct val="90000"/>
              </a:lnSpc>
              <a:buFont typeface="Wingdings" pitchFamily="2" charset="2"/>
              <a:buNone/>
            </a:pPr>
            <a:endParaRPr lang="en-US" altLang="zh-CN" sz="2000" dirty="0" smtClean="0">
              <a:ea typeface="SimSun" pitchFamily="2" charset="-122"/>
            </a:endParaRPr>
          </a:p>
          <a:p>
            <a:pPr algn="just"/>
            <a:r>
              <a:rPr lang="en-US" altLang="zh-CN" sz="2000" dirty="0" smtClean="0">
                <a:ea typeface="SimSun" pitchFamily="2" charset="-122"/>
              </a:rPr>
              <a:t>Maximum Target Span (</a:t>
            </a:r>
            <a:r>
              <a:rPr lang="en-US" altLang="zh-CN" sz="2000" i="1" dirty="0" err="1" smtClean="0">
                <a:ea typeface="SimSun" pitchFamily="2" charset="-122"/>
              </a:rPr>
              <a:t>Max_TS</a:t>
            </a:r>
            <a:r>
              <a:rPr lang="en-US" altLang="zh-CN" sz="2000" dirty="0" smtClean="0">
                <a:ea typeface="SimSun" pitchFamily="2" charset="-122"/>
              </a:rPr>
              <a:t>) </a:t>
            </a:r>
            <a:r>
              <a:rPr lang="en-US" altLang="zh-CN" sz="2000" dirty="0" smtClean="0">
                <a:ea typeface="SimSun" pitchFamily="2" charset="-122"/>
                <a:sym typeface="Wingdings" pitchFamily="2" charset="2"/>
              </a:rPr>
              <a:t> </a:t>
            </a:r>
            <a:r>
              <a:rPr lang="en-US" altLang="zh-CN" sz="2000" dirty="0" smtClean="0">
                <a:ea typeface="SimSun" pitchFamily="2" charset="-122"/>
              </a:rPr>
              <a:t>Maximum Focused Target Span  (</a:t>
            </a:r>
            <a:r>
              <a:rPr lang="en-US" altLang="zh-CN" sz="2000" i="1" dirty="0" err="1" smtClean="0">
                <a:ea typeface="SimSun" pitchFamily="2" charset="-122"/>
              </a:rPr>
              <a:t>Max_FTS</a:t>
            </a:r>
            <a:r>
              <a:rPr lang="en-US" altLang="zh-CN" sz="2000" dirty="0" smtClean="0">
                <a:ea typeface="SimSun" pitchFamily="2" charset="-122"/>
              </a:rPr>
              <a:t>) </a:t>
            </a:r>
            <a:r>
              <a:rPr lang="en-US" altLang="zh-CN" sz="2000" dirty="0" smtClean="0">
                <a:ea typeface="SimSun" pitchFamily="2" charset="-122"/>
                <a:sym typeface="Wingdings" pitchFamily="2" charset="2"/>
              </a:rPr>
              <a:t> </a:t>
            </a:r>
            <a:r>
              <a:rPr lang="en-US" altLang="zh-CN" sz="2000" dirty="0" smtClean="0">
                <a:ea typeface="SimSun" pitchFamily="2" charset="-122"/>
              </a:rPr>
              <a:t>Topic spans contain less adjunct components</a:t>
            </a:r>
          </a:p>
          <a:p>
            <a:pPr algn="just"/>
            <a:endParaRPr lang="en-US" altLang="zh-CN" sz="2000" i="1" dirty="0" smtClean="0">
              <a:ea typeface="SimSun" pitchFamily="2" charset="-122"/>
            </a:endParaRPr>
          </a:p>
          <a:p>
            <a:pPr algn="just"/>
            <a:r>
              <a:rPr lang="en-US" altLang="zh-CN" sz="2000" i="1" dirty="0" smtClean="0">
                <a:ea typeface="SimSun" pitchFamily="2" charset="-122"/>
              </a:rPr>
              <a:t>Direct </a:t>
            </a:r>
            <a:r>
              <a:rPr lang="en-US" altLang="zh-CN" sz="2000" dirty="0" smtClean="0">
                <a:ea typeface="SimSun" pitchFamily="2" charset="-122"/>
              </a:rPr>
              <a:t>or </a:t>
            </a:r>
            <a:r>
              <a:rPr lang="en-US" altLang="zh-CN" sz="2000" i="1" dirty="0" smtClean="0">
                <a:ea typeface="SimSun" pitchFamily="2" charset="-122"/>
              </a:rPr>
              <a:t>Transitive</a:t>
            </a:r>
            <a:r>
              <a:rPr lang="en-US" altLang="zh-CN" sz="2000" dirty="0" smtClean="0">
                <a:ea typeface="SimSun" pitchFamily="2" charset="-122"/>
              </a:rPr>
              <a:t> dependency relations</a:t>
            </a:r>
          </a:p>
          <a:p>
            <a:pPr algn="just">
              <a:buFont typeface="Wingdings" pitchFamily="2" charset="2"/>
              <a:buNone/>
            </a:pPr>
            <a:r>
              <a:rPr lang="en-US" altLang="zh-CN" sz="1600" dirty="0" smtClean="0">
                <a:ea typeface="SimSun" pitchFamily="2" charset="-122"/>
              </a:rPr>
              <a:t>		- Words that are related to the </a:t>
            </a:r>
            <a:r>
              <a:rPr lang="en-US" altLang="zh-CN" sz="1600" i="1" dirty="0" smtClean="0">
                <a:solidFill>
                  <a:srgbClr val="009900"/>
                </a:solidFill>
                <a:ea typeface="SimSun" pitchFamily="2" charset="-122"/>
              </a:rPr>
              <a:t>locus</a:t>
            </a:r>
            <a:r>
              <a:rPr lang="en-US" altLang="zh-CN" sz="1600" i="1" dirty="0" smtClean="0">
                <a:solidFill>
                  <a:schemeClr val="accent1"/>
                </a:solidFill>
                <a:ea typeface="SimSun" pitchFamily="2" charset="-122"/>
              </a:rPr>
              <a:t> </a:t>
            </a:r>
            <a:r>
              <a:rPr lang="en-US" altLang="zh-CN" sz="1600" i="1" dirty="0" smtClean="0">
                <a:solidFill>
                  <a:srgbClr val="002060"/>
                </a:solidFill>
                <a:ea typeface="SimSun" pitchFamily="2" charset="-122"/>
              </a:rPr>
              <a:t>and</a:t>
            </a:r>
            <a:r>
              <a:rPr lang="en-US" altLang="zh-CN" sz="1600" i="1" dirty="0" smtClean="0">
                <a:solidFill>
                  <a:schemeClr val="accent1"/>
                </a:solidFill>
                <a:ea typeface="SimSun" pitchFamily="2" charset="-122"/>
              </a:rPr>
              <a:t> </a:t>
            </a:r>
            <a:r>
              <a:rPr lang="en-US" altLang="zh-CN" sz="1600" i="1" dirty="0" smtClean="0">
                <a:solidFill>
                  <a:srgbClr val="FF9900"/>
                </a:solidFill>
                <a:ea typeface="SimSun" pitchFamily="2" charset="-122"/>
              </a:rPr>
              <a:t>holder</a:t>
            </a:r>
            <a:r>
              <a:rPr lang="en-US" altLang="zh-CN" sz="1600" dirty="0" smtClean="0">
                <a:ea typeface="SimSun" pitchFamily="2" charset="-122"/>
              </a:rPr>
              <a:t> through direct or transitive dependency relations are part of the Maximum Focused Target Span</a:t>
            </a:r>
          </a:p>
        </p:txBody>
      </p:sp>
      <p:pic>
        <p:nvPicPr>
          <p:cNvPr id="76806"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1"/>
          <p:cNvSpPr>
            <a:spLocks noGrp="1"/>
          </p:cNvSpPr>
          <p:nvPr>
            <p:ph type="dt" sz="quarter" idx="10"/>
          </p:nvPr>
        </p:nvSpPr>
        <p:spPr>
          <a:noFill/>
        </p:spPr>
        <p:txBody>
          <a:bodyPr/>
          <a:lstStyle/>
          <a:p>
            <a:fld id="{175B14EF-D558-45D2-8EF9-6F4234FBC124}" type="datetime1">
              <a:rPr lang="en-US" smtClean="0"/>
              <a:pPr/>
              <a:t>5/20/2011</a:t>
            </a:fld>
            <a:endParaRPr lang="en-US" smtClean="0"/>
          </a:p>
        </p:txBody>
      </p:sp>
      <p:sp>
        <p:nvSpPr>
          <p:cNvPr id="77827" name="Slide Number Placeholder 3"/>
          <p:cNvSpPr>
            <a:spLocks noGrp="1"/>
          </p:cNvSpPr>
          <p:nvPr>
            <p:ph type="sldNum" sz="quarter" idx="12"/>
          </p:nvPr>
        </p:nvSpPr>
        <p:spPr>
          <a:noFill/>
        </p:spPr>
        <p:txBody>
          <a:bodyPr/>
          <a:lstStyle/>
          <a:p>
            <a:fld id="{FF5036C8-3414-46A5-B2F4-43AEA644D861}" type="slidenum">
              <a:rPr lang="en-US" smtClean="0"/>
              <a:pPr/>
              <a:t>79</a:t>
            </a:fld>
            <a:endParaRPr lang="en-US" smtClean="0"/>
          </a:p>
        </p:txBody>
      </p:sp>
      <p:sp>
        <p:nvSpPr>
          <p:cNvPr id="77828" name="Rectangle 2"/>
          <p:cNvSpPr>
            <a:spLocks noGrp="1" noChangeArrowheads="1"/>
          </p:cNvSpPr>
          <p:nvPr>
            <p:ph type="title" idx="4294967295"/>
          </p:nvPr>
        </p:nvSpPr>
        <p:spPr>
          <a:xfrm>
            <a:off x="1295400" y="914400"/>
            <a:ext cx="7313613" cy="533400"/>
          </a:xfrm>
        </p:spPr>
        <p:txBody>
          <a:bodyPr/>
          <a:lstStyle/>
          <a:p>
            <a:pPr algn="l"/>
            <a:r>
              <a:rPr lang="en-US" sz="3200" smtClean="0">
                <a:solidFill>
                  <a:srgbClr val="660066"/>
                </a:solidFill>
              </a:rPr>
              <a:t>Heuristic Classifier</a:t>
            </a:r>
            <a:endParaRPr lang="en-US" sz="3200" smtClean="0"/>
          </a:p>
        </p:txBody>
      </p:sp>
      <p:sp>
        <p:nvSpPr>
          <p:cNvPr id="77829" name="Rectangle 3"/>
          <p:cNvSpPr>
            <a:spLocks noGrp="1" noChangeArrowheads="1"/>
          </p:cNvSpPr>
          <p:nvPr>
            <p:ph type="body" idx="4294967295"/>
          </p:nvPr>
        </p:nvSpPr>
        <p:spPr>
          <a:xfrm>
            <a:off x="762000" y="2057400"/>
            <a:ext cx="8077200" cy="4343400"/>
          </a:xfrm>
        </p:spPr>
        <p:txBody>
          <a:bodyPr/>
          <a:lstStyle/>
          <a:p>
            <a:r>
              <a:rPr lang="en-US" sz="2000" smtClean="0">
                <a:ea typeface="SimSun" pitchFamily="2" charset="-122"/>
              </a:rPr>
              <a:t>Topic spans may contain string of words/phrase of </a:t>
            </a:r>
            <a:r>
              <a:rPr lang="en-US" sz="2000" i="1" smtClean="0">
                <a:ea typeface="SimSun" pitchFamily="2" charset="-122"/>
              </a:rPr>
              <a:t>Max_FTS</a:t>
            </a:r>
            <a:r>
              <a:rPr lang="en-US" sz="2000" smtClean="0">
                <a:ea typeface="SimSun" pitchFamily="2" charset="-122"/>
              </a:rPr>
              <a:t> </a:t>
            </a:r>
          </a:p>
          <a:p>
            <a:pPr>
              <a:buFont typeface="Wingdings" pitchFamily="2" charset="2"/>
              <a:buNone/>
            </a:pPr>
            <a:r>
              <a:rPr lang="en-US" sz="2000" smtClean="0">
                <a:ea typeface="SimSun" pitchFamily="2" charset="-122"/>
                <a:sym typeface="Wingdings" pitchFamily="2" charset="2"/>
              </a:rPr>
              <a:t>		 require chunking </a:t>
            </a:r>
            <a:r>
              <a:rPr lang="en-US" sz="2000" smtClean="0">
                <a:ea typeface="SimSun" pitchFamily="2" charset="-122"/>
              </a:rPr>
              <a:t> </a:t>
            </a:r>
          </a:p>
          <a:p>
            <a:r>
              <a:rPr lang="en-US" sz="2000" smtClean="0">
                <a:ea typeface="SimSun" pitchFamily="2" charset="-122"/>
              </a:rPr>
              <a:t>Open source Stanford Maximum Entropy based POS tagger (</a:t>
            </a:r>
            <a:r>
              <a:rPr lang="en-US" altLang="zh-CN" sz="2000" smtClean="0">
                <a:ea typeface="SimSun" pitchFamily="2" charset="-122"/>
              </a:rPr>
              <a:t>Marneffe Marie-Catherine de  </a:t>
            </a:r>
            <a:r>
              <a:rPr lang="en-US" altLang="zh-CN" sz="2000" i="1" smtClean="0">
                <a:ea typeface="SimSun" pitchFamily="2" charset="-122"/>
              </a:rPr>
              <a:t>et al.</a:t>
            </a:r>
            <a:r>
              <a:rPr lang="en-US" altLang="zh-CN" sz="2000" smtClean="0">
                <a:ea typeface="SimSun" pitchFamily="2" charset="-122"/>
              </a:rPr>
              <a:t>, 2006)</a:t>
            </a:r>
            <a:endParaRPr lang="en-US" sz="2000" smtClean="0">
              <a:ea typeface="PMingLiU" pitchFamily="18" charset="-120"/>
            </a:endParaRPr>
          </a:p>
          <a:p>
            <a:r>
              <a:rPr lang="en-US" sz="2000" smtClean="0">
                <a:ea typeface="SimSun" pitchFamily="2" charset="-122"/>
              </a:rPr>
              <a:t>Conditional Random Field (CRF) based chunker (</a:t>
            </a:r>
            <a:r>
              <a:rPr lang="en-US" altLang="zh-CN" sz="2000" smtClean="0">
                <a:ea typeface="SimSun" pitchFamily="2" charset="-122"/>
              </a:rPr>
              <a:t>Phan, 2006)</a:t>
            </a:r>
          </a:p>
          <a:p>
            <a:endParaRPr lang="en-US" altLang="zh-CN" sz="2000" smtClean="0">
              <a:ea typeface="SimSun" pitchFamily="2" charset="-122"/>
            </a:endParaRPr>
          </a:p>
          <a:p>
            <a:pPr algn="just"/>
            <a:r>
              <a:rPr lang="en-US" altLang="zh-CN" sz="2000" smtClean="0">
                <a:ea typeface="SimSun" pitchFamily="2" charset="-122"/>
              </a:rPr>
              <a:t>Assign a heuristic score (</a:t>
            </a:r>
            <a:r>
              <a:rPr lang="en-US" altLang="zh-CN" sz="2000" i="1" smtClean="0">
                <a:ea typeface="MS Mincho" pitchFamily="49" charset="-128"/>
              </a:rPr>
              <a:t>Hscore</a:t>
            </a:r>
            <a:r>
              <a:rPr lang="en-US" altLang="zh-CN" sz="2000" smtClean="0">
                <a:ea typeface="MS Mincho" pitchFamily="49" charset="-128"/>
              </a:rPr>
              <a:t>) to each of the chunked phrases of </a:t>
            </a:r>
            <a:r>
              <a:rPr lang="en-US" altLang="zh-CN" sz="2000" i="1" smtClean="0">
                <a:ea typeface="MS Mincho" pitchFamily="49" charset="-128"/>
              </a:rPr>
              <a:t>Max_FTS</a:t>
            </a:r>
          </a:p>
          <a:p>
            <a:pPr algn="just"/>
            <a:r>
              <a:rPr lang="en-US" altLang="zh-CN" sz="2000" smtClean="0">
                <a:ea typeface="MS Mincho" pitchFamily="49" charset="-128"/>
              </a:rPr>
              <a:t> </a:t>
            </a:r>
            <a:r>
              <a:rPr lang="en-US" altLang="zh-CN" sz="2000" i="1" smtClean="0">
                <a:ea typeface="MS Mincho" pitchFamily="49" charset="-128"/>
              </a:rPr>
              <a:t>l </a:t>
            </a:r>
            <a:r>
              <a:rPr lang="en-US" altLang="zh-CN" sz="2000" smtClean="0">
                <a:ea typeface="MS Mincho" pitchFamily="49" charset="-128"/>
              </a:rPr>
              <a:t>= number of features identified for a chunked phrase, </a:t>
            </a:r>
          </a:p>
          <a:p>
            <a:pPr algn="just">
              <a:buFont typeface="Wingdings" pitchFamily="2" charset="2"/>
              <a:buNone/>
            </a:pPr>
            <a:r>
              <a:rPr lang="en-US" altLang="zh-CN" sz="2000" smtClean="0">
                <a:ea typeface="MS Mincho" pitchFamily="49" charset="-128"/>
              </a:rPr>
              <a:t>			</a:t>
            </a:r>
            <a:r>
              <a:rPr lang="en-AU" altLang="zh-CN" sz="2000" i="1" smtClean="0">
                <a:ea typeface="MS Mincho" pitchFamily="49" charset="-128"/>
              </a:rPr>
              <a:t>Hscore </a:t>
            </a:r>
            <a:r>
              <a:rPr lang="en-AU" altLang="zh-CN" sz="2000" b="1" smtClean="0">
                <a:ea typeface="MS Mincho" pitchFamily="49" charset="-128"/>
              </a:rPr>
              <a:t>= ∑ </a:t>
            </a:r>
            <a:r>
              <a:rPr lang="en-AU" altLang="zh-CN" sz="2000" smtClean="0">
                <a:ea typeface="MS Mincho" pitchFamily="49" charset="-128"/>
              </a:rPr>
              <a:t>(</a:t>
            </a:r>
            <a:r>
              <a:rPr lang="en-AU" altLang="zh-CN" sz="2000" i="1" smtClean="0">
                <a:ea typeface="MS Mincho" pitchFamily="49" charset="-128"/>
              </a:rPr>
              <a:t>Fetscore * l</a:t>
            </a:r>
            <a:r>
              <a:rPr lang="en-AU" altLang="zh-CN" sz="2000" smtClean="0">
                <a:ea typeface="MS Mincho" pitchFamily="49" charset="-128"/>
              </a:rPr>
              <a:t>)</a:t>
            </a:r>
            <a:endParaRPr lang="en-US" altLang="zh-CN" sz="2000" smtClean="0">
              <a:ea typeface="MS Mincho" pitchFamily="49" charset="-128"/>
            </a:endParaRPr>
          </a:p>
          <a:p>
            <a:pPr algn="just">
              <a:buFont typeface="Wingdings" pitchFamily="2" charset="2"/>
              <a:buNone/>
            </a:pPr>
            <a:r>
              <a:rPr lang="en-US" altLang="zh-CN" sz="2000" i="1" smtClean="0">
                <a:ea typeface="MS Mincho" pitchFamily="49" charset="-128"/>
              </a:rPr>
              <a:t>	Fetscore </a:t>
            </a:r>
            <a:r>
              <a:rPr lang="en-US" altLang="zh-CN" sz="2000" smtClean="0">
                <a:ea typeface="MS Mincho" pitchFamily="49" charset="-128"/>
              </a:rPr>
              <a:t>is a fixed decimal value with respect to all features</a:t>
            </a:r>
            <a:endParaRPr lang="en-AU" altLang="zh-CN" sz="2000" smtClean="0">
              <a:ea typeface="MS Mincho" pitchFamily="49" charset="-128"/>
            </a:endParaRPr>
          </a:p>
          <a:p>
            <a:endParaRPr lang="en-US" sz="2000" smtClean="0">
              <a:ea typeface="SimSun" pitchFamily="2" charset="-122"/>
            </a:endParaRPr>
          </a:p>
        </p:txBody>
      </p:sp>
      <p:pic>
        <p:nvPicPr>
          <p:cNvPr id="77830"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127"/>
          <p:cNvSpPr>
            <a:spLocks noGrp="1" noChangeArrowheads="1"/>
          </p:cNvSpPr>
          <p:nvPr>
            <p:ph type="dt" sz="quarter" idx="10"/>
          </p:nvPr>
        </p:nvSpPr>
        <p:spPr>
          <a:noFill/>
        </p:spPr>
        <p:txBody>
          <a:bodyPr/>
          <a:lstStyle/>
          <a:p>
            <a:fld id="{D923488D-67B2-4693-A414-DCC2ECA158D0}" type="datetime1">
              <a:rPr lang="en-US" smtClean="0"/>
              <a:pPr/>
              <a:t>5/20/2011</a:t>
            </a:fld>
            <a:endParaRPr lang="en-US" smtClean="0"/>
          </a:p>
        </p:txBody>
      </p:sp>
      <p:sp>
        <p:nvSpPr>
          <p:cNvPr id="6147" name="Rectangle 1129"/>
          <p:cNvSpPr>
            <a:spLocks noGrp="1" noChangeArrowheads="1"/>
          </p:cNvSpPr>
          <p:nvPr>
            <p:ph type="sldNum" sz="quarter" idx="12"/>
          </p:nvPr>
        </p:nvSpPr>
        <p:spPr>
          <a:noFill/>
        </p:spPr>
        <p:txBody>
          <a:bodyPr/>
          <a:lstStyle/>
          <a:p>
            <a:fld id="{6D9907F4-3E7E-4E1E-8F43-E02505B5E0F4}" type="slidenum">
              <a:rPr lang="en-US" smtClean="0"/>
              <a:pPr/>
              <a:t>8</a:t>
            </a:fld>
            <a:endParaRPr lang="en-US" smtClean="0"/>
          </a:p>
        </p:txBody>
      </p:sp>
      <p:sp>
        <p:nvSpPr>
          <p:cNvPr id="6148" name="Rectangle 2"/>
          <p:cNvSpPr>
            <a:spLocks noGrp="1" noChangeArrowheads="1"/>
          </p:cNvSpPr>
          <p:nvPr>
            <p:ph type="ctrTitle"/>
          </p:nvPr>
        </p:nvSpPr>
        <p:spPr>
          <a:xfrm>
            <a:off x="1066800" y="609600"/>
            <a:ext cx="7620000" cy="1752600"/>
          </a:xfrm>
        </p:spPr>
        <p:txBody>
          <a:bodyPr/>
          <a:lstStyle/>
          <a:p>
            <a:pPr algn="l" eaLnBrk="1" hangingPunct="1"/>
            <a:r>
              <a:rPr lang="en-US" sz="2800" b="1" dirty="0" smtClean="0">
                <a:solidFill>
                  <a:srgbClr val="660066"/>
                </a:solidFill>
              </a:rPr>
              <a:t>Emotional Expression, Holder and Topic </a:t>
            </a:r>
            <a:br>
              <a:rPr lang="en-US" sz="2800" b="1" dirty="0" smtClean="0">
                <a:solidFill>
                  <a:srgbClr val="660066"/>
                </a:solidFill>
              </a:rPr>
            </a:br>
            <a:r>
              <a:rPr lang="en-US" sz="2800" b="1" dirty="0" smtClean="0">
                <a:solidFill>
                  <a:srgbClr val="660066"/>
                </a:solidFill>
              </a:rPr>
              <a:t>   – The Three Vertices of an Emotion Triangle</a:t>
            </a:r>
          </a:p>
        </p:txBody>
      </p:sp>
      <p:sp>
        <p:nvSpPr>
          <p:cNvPr id="6149" name="Rectangle 3"/>
          <p:cNvSpPr>
            <a:spLocks noGrp="1" noChangeArrowheads="1"/>
          </p:cNvSpPr>
          <p:nvPr>
            <p:ph type="subTitle" idx="1"/>
          </p:nvPr>
        </p:nvSpPr>
        <p:spPr>
          <a:xfrm>
            <a:off x="1566863" y="2693988"/>
            <a:ext cx="6967537" cy="3554412"/>
          </a:xfrm>
        </p:spPr>
        <p:txBody>
          <a:bodyPr/>
          <a:lstStyle/>
          <a:p>
            <a:pPr eaLnBrk="1" hangingPunct="1">
              <a:lnSpc>
                <a:spcPct val="80000"/>
              </a:lnSpc>
            </a:pPr>
            <a:r>
              <a:rPr lang="en-US" sz="2000" smtClean="0"/>
              <a:t>         </a:t>
            </a:r>
          </a:p>
          <a:p>
            <a:pPr eaLnBrk="1" hangingPunct="1">
              <a:lnSpc>
                <a:spcPct val="80000"/>
              </a:lnSpc>
            </a:pPr>
            <a:r>
              <a:rPr lang="en-US" sz="2000" smtClean="0"/>
              <a:t>                 </a:t>
            </a:r>
          </a:p>
          <a:p>
            <a:pPr eaLnBrk="1" hangingPunct="1">
              <a:lnSpc>
                <a:spcPct val="80000"/>
              </a:lnSpc>
            </a:pPr>
            <a:endParaRPr lang="en-US" sz="2000" smtClean="0"/>
          </a:p>
          <a:p>
            <a:pPr algn="l" eaLnBrk="1" hangingPunct="1">
              <a:lnSpc>
                <a:spcPct val="90000"/>
              </a:lnSpc>
            </a:pPr>
            <a:r>
              <a:rPr lang="en-US" sz="2000" smtClean="0"/>
              <a:t>                    	 Prof. Sivaji Bandyopadhyay      </a:t>
            </a:r>
          </a:p>
          <a:p>
            <a:pPr eaLnBrk="1" hangingPunct="1">
              <a:lnSpc>
                <a:spcPct val="90000"/>
              </a:lnSpc>
            </a:pPr>
            <a:r>
              <a:rPr lang="en-US" sz="2000" smtClean="0"/>
              <a:t>              	</a:t>
            </a:r>
          </a:p>
          <a:p>
            <a:pPr eaLnBrk="1" hangingPunct="1">
              <a:lnSpc>
                <a:spcPct val="90000"/>
              </a:lnSpc>
            </a:pPr>
            <a:r>
              <a:rPr lang="en-US" sz="2000" smtClean="0"/>
              <a:t>Department of Computer Science &amp; Engineering</a:t>
            </a:r>
          </a:p>
          <a:p>
            <a:pPr eaLnBrk="1" hangingPunct="1">
              <a:lnSpc>
                <a:spcPct val="90000"/>
              </a:lnSpc>
            </a:pPr>
            <a:r>
              <a:rPr lang="en-US" sz="2000" smtClean="0"/>
              <a:t>Jadavpur University,</a:t>
            </a:r>
          </a:p>
          <a:p>
            <a:pPr eaLnBrk="1" hangingPunct="1">
              <a:lnSpc>
                <a:spcPct val="90000"/>
              </a:lnSpc>
            </a:pPr>
            <a:r>
              <a:rPr lang="en-US" sz="2000" smtClean="0"/>
              <a:t> Kolkata-700032, India</a:t>
            </a:r>
          </a:p>
          <a:p>
            <a:pPr eaLnBrk="1" hangingPunct="1">
              <a:lnSpc>
                <a:spcPct val="90000"/>
              </a:lnSpc>
            </a:pPr>
            <a:r>
              <a:rPr lang="en-US" sz="2000" smtClean="0"/>
              <a:t>                                         </a:t>
            </a:r>
          </a:p>
        </p:txBody>
      </p:sp>
      <p:pic>
        <p:nvPicPr>
          <p:cNvPr id="6150"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1"/>
          <p:cNvSpPr>
            <a:spLocks noGrp="1"/>
          </p:cNvSpPr>
          <p:nvPr>
            <p:ph type="dt" sz="quarter" idx="10"/>
          </p:nvPr>
        </p:nvSpPr>
        <p:spPr>
          <a:noFill/>
        </p:spPr>
        <p:txBody>
          <a:bodyPr/>
          <a:lstStyle/>
          <a:p>
            <a:fld id="{359FF06D-1C0E-44A6-B7C1-D885942645B2}" type="datetime1">
              <a:rPr lang="en-US" smtClean="0"/>
              <a:pPr/>
              <a:t>5/20/2011</a:t>
            </a:fld>
            <a:endParaRPr lang="en-US" smtClean="0"/>
          </a:p>
        </p:txBody>
      </p:sp>
      <p:sp>
        <p:nvSpPr>
          <p:cNvPr id="78851" name="Slide Number Placeholder 3"/>
          <p:cNvSpPr>
            <a:spLocks noGrp="1"/>
          </p:cNvSpPr>
          <p:nvPr>
            <p:ph type="sldNum" sz="quarter" idx="12"/>
          </p:nvPr>
        </p:nvSpPr>
        <p:spPr>
          <a:noFill/>
        </p:spPr>
        <p:txBody>
          <a:bodyPr/>
          <a:lstStyle/>
          <a:p>
            <a:fld id="{A58E7F0D-BFC4-4CC5-8E78-7210D315F59B}" type="slidenum">
              <a:rPr lang="en-US" smtClean="0"/>
              <a:pPr/>
              <a:t>80</a:t>
            </a:fld>
            <a:endParaRPr lang="en-US" smtClean="0"/>
          </a:p>
        </p:txBody>
      </p:sp>
      <p:sp>
        <p:nvSpPr>
          <p:cNvPr id="78852" name="Rectangle 2"/>
          <p:cNvSpPr>
            <a:spLocks noGrp="1" noChangeArrowheads="1"/>
          </p:cNvSpPr>
          <p:nvPr>
            <p:ph type="title" idx="4294967295"/>
          </p:nvPr>
        </p:nvSpPr>
        <p:spPr>
          <a:xfrm>
            <a:off x="1371600" y="457200"/>
            <a:ext cx="7313613" cy="1143000"/>
          </a:xfrm>
        </p:spPr>
        <p:txBody>
          <a:bodyPr/>
          <a:lstStyle/>
          <a:p>
            <a:pPr algn="l"/>
            <a:r>
              <a:rPr lang="en-US" sz="3200" smtClean="0">
                <a:solidFill>
                  <a:srgbClr val="660066"/>
                </a:solidFill>
              </a:rPr>
              <a:t>Heuristic Classifier </a:t>
            </a:r>
            <a:br>
              <a:rPr lang="en-US" sz="3200" smtClean="0">
                <a:solidFill>
                  <a:srgbClr val="660066"/>
                </a:solidFill>
              </a:rPr>
            </a:br>
            <a:r>
              <a:rPr lang="en-US" sz="3200" smtClean="0">
                <a:solidFill>
                  <a:srgbClr val="660066"/>
                </a:solidFill>
              </a:rPr>
              <a:t>Features (1/4)</a:t>
            </a:r>
          </a:p>
        </p:txBody>
      </p:sp>
      <p:sp>
        <p:nvSpPr>
          <p:cNvPr id="78853" name="Rectangle 3"/>
          <p:cNvSpPr>
            <a:spLocks noGrp="1" noChangeArrowheads="1"/>
          </p:cNvSpPr>
          <p:nvPr>
            <p:ph type="body" idx="4294967295"/>
          </p:nvPr>
        </p:nvSpPr>
        <p:spPr>
          <a:xfrm>
            <a:off x="762000" y="2133600"/>
            <a:ext cx="8077200" cy="3810000"/>
          </a:xfrm>
        </p:spPr>
        <p:txBody>
          <a:bodyPr/>
          <a:lstStyle/>
          <a:p>
            <a:pPr algn="just"/>
            <a:r>
              <a:rPr lang="en-US" altLang="zh-CN" dirty="0" smtClean="0">
                <a:ea typeface="SimSun" pitchFamily="2" charset="-122"/>
              </a:rPr>
              <a:t> </a:t>
            </a:r>
            <a:r>
              <a:rPr lang="en-US" altLang="zh-CN" sz="2000" b="1" i="1" dirty="0" smtClean="0">
                <a:ea typeface="SimSun" pitchFamily="2" charset="-122"/>
              </a:rPr>
              <a:t>Emotion Holder (EH)</a:t>
            </a:r>
            <a:r>
              <a:rPr lang="en-US" altLang="zh-CN" sz="2000" b="1" dirty="0" smtClean="0">
                <a:ea typeface="SimSun" pitchFamily="2" charset="-122"/>
              </a:rPr>
              <a:t>:</a:t>
            </a:r>
            <a:endParaRPr lang="en-US" altLang="zh-CN" sz="2000" dirty="0" smtClean="0">
              <a:ea typeface="SimSun" pitchFamily="2" charset="-122"/>
            </a:endParaRPr>
          </a:p>
          <a:p>
            <a:pPr algn="just">
              <a:buFont typeface="Wingdings" pitchFamily="2" charset="2"/>
              <a:buNone/>
            </a:pPr>
            <a:r>
              <a:rPr lang="en-US" altLang="zh-CN" dirty="0" smtClean="0">
                <a:ea typeface="SimSun" pitchFamily="2" charset="-122"/>
              </a:rPr>
              <a:t>		</a:t>
            </a:r>
            <a:r>
              <a:rPr lang="en-US" altLang="zh-CN" sz="2000" dirty="0" smtClean="0">
                <a:ea typeface="SimSun" pitchFamily="2" charset="-122"/>
              </a:rPr>
              <a:t>- Any </a:t>
            </a:r>
            <a:r>
              <a:rPr lang="en-US" altLang="zh-CN" sz="2000" i="1" dirty="0" smtClean="0">
                <a:ea typeface="SimSun" pitchFamily="2" charset="-122"/>
              </a:rPr>
              <a:t>direct</a:t>
            </a:r>
            <a:r>
              <a:rPr lang="en-US" altLang="zh-CN" sz="2000" dirty="0" smtClean="0">
                <a:ea typeface="SimSun" pitchFamily="2" charset="-122"/>
              </a:rPr>
              <a:t> or </a:t>
            </a:r>
            <a:r>
              <a:rPr lang="en-US" altLang="zh-CN" sz="2000" i="1" dirty="0" smtClean="0">
                <a:ea typeface="SimSun" pitchFamily="2" charset="-122"/>
              </a:rPr>
              <a:t>transitive</a:t>
            </a:r>
            <a:r>
              <a:rPr lang="en-US" altLang="zh-CN" sz="2000" dirty="0" smtClean="0">
                <a:ea typeface="SimSun" pitchFamily="2" charset="-122"/>
              </a:rPr>
              <a:t> dependency relation between any word of a chunked phrase and emotion </a:t>
            </a:r>
            <a:r>
              <a:rPr lang="en-US" altLang="zh-CN" sz="2000" i="1" dirty="0" smtClean="0">
                <a:ea typeface="SimSun" pitchFamily="2" charset="-122"/>
              </a:rPr>
              <a:t>holder </a:t>
            </a:r>
            <a:r>
              <a:rPr lang="en-US" altLang="zh-CN" sz="2000" dirty="0" smtClean="0">
                <a:ea typeface="SimSun" pitchFamily="2" charset="-122"/>
              </a:rPr>
              <a:t>identifies the topic span</a:t>
            </a:r>
          </a:p>
          <a:p>
            <a:pPr algn="just">
              <a:buFont typeface="Wingdings" pitchFamily="2" charset="2"/>
              <a:buNone/>
            </a:pPr>
            <a:r>
              <a:rPr lang="en-US" altLang="zh-CN" sz="2000" i="1" dirty="0" smtClean="0">
                <a:ea typeface="SimSun" pitchFamily="2" charset="-122"/>
              </a:rPr>
              <a:t>        </a:t>
            </a:r>
            <a:r>
              <a:rPr lang="en-US" altLang="zh-CN" sz="2000" i="1" dirty="0" err="1" smtClean="0">
                <a:ea typeface="SimSun" pitchFamily="2" charset="-122"/>
              </a:rPr>
              <a:t>nsubj</a:t>
            </a:r>
            <a:r>
              <a:rPr lang="en-US" altLang="zh-CN" sz="2000" i="1" dirty="0" smtClean="0">
                <a:ea typeface="SimSun" pitchFamily="2" charset="-122"/>
              </a:rPr>
              <a:t>(cry-3, </a:t>
            </a:r>
            <a:r>
              <a:rPr lang="en-US" altLang="zh-CN" sz="2000" b="1" i="1" dirty="0" smtClean="0">
                <a:ea typeface="SimSun" pitchFamily="2" charset="-122"/>
              </a:rPr>
              <a:t>He</a:t>
            </a:r>
            <a:r>
              <a:rPr lang="en-US" altLang="zh-CN" sz="2000" i="1" dirty="0" smtClean="0">
                <a:ea typeface="SimSun" pitchFamily="2" charset="-122"/>
              </a:rPr>
              <a:t>-1)</a:t>
            </a:r>
            <a:r>
              <a:rPr lang="en-US" altLang="zh-CN" sz="2000" dirty="0" smtClean="0">
                <a:ea typeface="SimSun" pitchFamily="2" charset="-122"/>
              </a:rPr>
              <a:t>, </a:t>
            </a:r>
            <a:r>
              <a:rPr lang="en-US" altLang="zh-CN" sz="2000" i="1" dirty="0" err="1" smtClean="0">
                <a:ea typeface="SimSun" pitchFamily="2" charset="-122"/>
              </a:rPr>
              <a:t>dobj</a:t>
            </a:r>
            <a:r>
              <a:rPr lang="en-US" altLang="zh-CN" sz="2000" i="1" dirty="0" smtClean="0">
                <a:ea typeface="SimSun" pitchFamily="2" charset="-122"/>
              </a:rPr>
              <a:t>(cry-3, </a:t>
            </a:r>
            <a:r>
              <a:rPr lang="en-US" altLang="zh-CN" sz="2000" b="1" i="1" dirty="0" smtClean="0">
                <a:ea typeface="SimSun" pitchFamily="2" charset="-122"/>
              </a:rPr>
              <a:t>car</a:t>
            </a:r>
            <a:r>
              <a:rPr lang="en-US" altLang="zh-CN" sz="2000" i="1" dirty="0" smtClean="0">
                <a:ea typeface="SimSun" pitchFamily="2" charset="-122"/>
              </a:rPr>
              <a:t>-7), </a:t>
            </a:r>
            <a:r>
              <a:rPr lang="en-US" altLang="zh-CN" sz="2000" i="1" dirty="0" err="1" smtClean="0">
                <a:ea typeface="SimSun" pitchFamily="2" charset="-122"/>
              </a:rPr>
              <a:t>nn</a:t>
            </a:r>
            <a:r>
              <a:rPr lang="en-US" altLang="zh-CN" sz="2000" i="1" dirty="0" smtClean="0">
                <a:ea typeface="SimSun" pitchFamily="2" charset="-122"/>
              </a:rPr>
              <a:t>(</a:t>
            </a:r>
            <a:r>
              <a:rPr lang="en-US" altLang="zh-CN" sz="2000" b="1" i="1" dirty="0" smtClean="0">
                <a:ea typeface="SimSun" pitchFamily="2" charset="-122"/>
              </a:rPr>
              <a:t>car</a:t>
            </a:r>
            <a:r>
              <a:rPr lang="en-US" altLang="zh-CN" sz="2000" i="1" dirty="0" smtClean="0">
                <a:ea typeface="SimSun" pitchFamily="2" charset="-122"/>
              </a:rPr>
              <a:t>-7, </a:t>
            </a:r>
            <a:r>
              <a:rPr lang="en-US" altLang="zh-CN" sz="2000" b="1" i="1" dirty="0" smtClean="0">
                <a:ea typeface="SimSun" pitchFamily="2" charset="-122"/>
              </a:rPr>
              <a:t>toy</a:t>
            </a:r>
            <a:r>
              <a:rPr lang="en-US" altLang="zh-CN" sz="2000" i="1" dirty="0" smtClean="0">
                <a:ea typeface="SimSun" pitchFamily="2" charset="-122"/>
              </a:rPr>
              <a:t>-6)</a:t>
            </a:r>
            <a:r>
              <a:rPr lang="en-US" altLang="zh-CN" sz="2000" dirty="0" smtClean="0">
                <a:ea typeface="SimSun" pitchFamily="2" charset="-122"/>
              </a:rPr>
              <a:t> </a:t>
            </a:r>
          </a:p>
          <a:p>
            <a:pPr algn="just"/>
            <a:r>
              <a:rPr lang="en-US" altLang="zh-CN" dirty="0" smtClean="0">
                <a:ea typeface="SimSun" pitchFamily="2" charset="-122"/>
              </a:rPr>
              <a:t> </a:t>
            </a:r>
            <a:r>
              <a:rPr lang="en-US" altLang="zh-CN" sz="2000" b="1" i="1" dirty="0" smtClean="0">
                <a:ea typeface="SimSun" pitchFamily="2" charset="-122"/>
              </a:rPr>
              <a:t>Named Entity (NE)</a:t>
            </a:r>
            <a:r>
              <a:rPr lang="en-US" altLang="zh-CN" sz="2000" b="1" dirty="0" smtClean="0">
                <a:ea typeface="SimSun" pitchFamily="2" charset="-122"/>
              </a:rPr>
              <a:t>:</a:t>
            </a:r>
          </a:p>
          <a:p>
            <a:pPr algn="just">
              <a:buFont typeface="Wingdings" pitchFamily="2" charset="2"/>
              <a:buNone/>
            </a:pPr>
            <a:r>
              <a:rPr lang="en-US" sz="2400" b="1" dirty="0" smtClean="0">
                <a:ea typeface="SimSun" pitchFamily="2" charset="-122"/>
              </a:rPr>
              <a:t>		</a:t>
            </a:r>
            <a:r>
              <a:rPr lang="en-US" sz="2000" dirty="0" smtClean="0">
                <a:ea typeface="SimSun" pitchFamily="2" charset="-122"/>
              </a:rPr>
              <a:t>- </a:t>
            </a:r>
            <a:r>
              <a:rPr lang="en-US" altLang="zh-CN" sz="2000" dirty="0" smtClean="0">
                <a:ea typeface="SimSun" pitchFamily="2" charset="-122"/>
              </a:rPr>
              <a:t>Any word of a chunked phrase in </a:t>
            </a:r>
            <a:r>
              <a:rPr lang="en-US" altLang="zh-CN" sz="2000" dirty="0" err="1" smtClean="0">
                <a:ea typeface="SimSun" pitchFamily="2" charset="-122"/>
              </a:rPr>
              <a:t>Max_FTS</a:t>
            </a:r>
            <a:r>
              <a:rPr lang="en-US" altLang="zh-CN" sz="2000" dirty="0" smtClean="0">
                <a:ea typeface="SimSun" pitchFamily="2" charset="-122"/>
              </a:rPr>
              <a:t> is a named entity</a:t>
            </a:r>
          </a:p>
          <a:p>
            <a:pPr algn="just">
              <a:buFont typeface="Wingdings" pitchFamily="2" charset="2"/>
              <a:buNone/>
            </a:pPr>
            <a:r>
              <a:rPr lang="en-US" sz="2000" dirty="0" smtClean="0">
                <a:ea typeface="SimSun" pitchFamily="2" charset="-122"/>
              </a:rPr>
              <a:t>		- </a:t>
            </a:r>
            <a:r>
              <a:rPr lang="en-US" altLang="zh-CN" sz="2000" dirty="0" smtClean="0">
                <a:ea typeface="SimSun" pitchFamily="2" charset="-122"/>
              </a:rPr>
              <a:t>Stanford Named Entity Recognizer (</a:t>
            </a:r>
            <a:r>
              <a:rPr lang="en-US" altLang="zh-CN" sz="2000" dirty="0" smtClean="0">
                <a:ea typeface="SimSun" pitchFamily="2" charset="-122"/>
                <a:hlinkClick r:id="rId3"/>
              </a:rPr>
              <a:t>http://nlp.stanford.edu/software/CRF-NER.shtml</a:t>
            </a:r>
            <a:r>
              <a:rPr lang="en-US" altLang="zh-CN" sz="2000" dirty="0" smtClean="0">
                <a:ea typeface="SimSun" pitchFamily="2" charset="-122"/>
              </a:rPr>
              <a:t>) </a:t>
            </a:r>
          </a:p>
          <a:p>
            <a:pPr algn="just">
              <a:buFont typeface="Wingdings" pitchFamily="2" charset="2"/>
              <a:buNone/>
            </a:pPr>
            <a:r>
              <a:rPr lang="en-US" altLang="zh-CN" sz="2000" dirty="0" smtClean="0">
                <a:ea typeface="SimSun" pitchFamily="2" charset="-122"/>
              </a:rPr>
              <a:t>		</a:t>
            </a:r>
          </a:p>
          <a:p>
            <a:pPr algn="just">
              <a:buFont typeface="Wingdings" pitchFamily="2" charset="2"/>
              <a:buNone/>
            </a:pPr>
            <a:r>
              <a:rPr lang="en-US" altLang="zh-CN" sz="2000" dirty="0" smtClean="0">
                <a:ea typeface="SimSun" pitchFamily="2" charset="-122"/>
              </a:rPr>
              <a:t>	“</a:t>
            </a:r>
            <a:r>
              <a:rPr lang="en-US" altLang="zh-CN" sz="2000" i="1" dirty="0" smtClean="0">
                <a:ea typeface="SimSun" pitchFamily="2" charset="-122"/>
              </a:rPr>
              <a:t>I forgot</a:t>
            </a:r>
            <a:r>
              <a:rPr lang="en-US" altLang="zh-CN" sz="2000" dirty="0" smtClean="0">
                <a:ea typeface="SimSun" pitchFamily="2" charset="-122"/>
              </a:rPr>
              <a:t> </a:t>
            </a:r>
            <a:r>
              <a:rPr lang="en-US" altLang="zh-CN" sz="2000" i="1" dirty="0" smtClean="0">
                <a:ea typeface="SimSun" pitchFamily="2" charset="-122"/>
              </a:rPr>
              <a:t>how demeaning </a:t>
            </a:r>
            <a:r>
              <a:rPr lang="en-US" altLang="zh-CN" sz="2000" b="1" i="1" dirty="0" smtClean="0">
                <a:ea typeface="SimSun" pitchFamily="2" charset="-122"/>
              </a:rPr>
              <a:t>BME</a:t>
            </a:r>
            <a:r>
              <a:rPr lang="en-US" altLang="zh-CN" sz="2000" i="1" dirty="0" smtClean="0">
                <a:ea typeface="SimSun" pitchFamily="2" charset="-122"/>
              </a:rPr>
              <a:t> classes are.</a:t>
            </a:r>
            <a:r>
              <a:rPr lang="en-US" altLang="zh-CN" sz="2000" dirty="0" smtClean="0">
                <a:ea typeface="SimSun" pitchFamily="2" charset="-122"/>
              </a:rPr>
              <a:t>”</a:t>
            </a:r>
            <a:endParaRPr lang="en-US" sz="2400" dirty="0" smtClean="0">
              <a:ea typeface="SimSun" pitchFamily="2" charset="-122"/>
            </a:endParaRPr>
          </a:p>
        </p:txBody>
      </p:sp>
      <p:pic>
        <p:nvPicPr>
          <p:cNvPr id="78854" name="Picture 1" descr="jadav_logo"/>
          <p:cNvPicPr>
            <a:picLocks noChangeAspect="1" noChangeArrowheads="1"/>
          </p:cNvPicPr>
          <p:nvPr/>
        </p:nvPicPr>
        <p:blipFill>
          <a:blip r:embed="rId4"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1"/>
          <p:cNvSpPr>
            <a:spLocks noGrp="1"/>
          </p:cNvSpPr>
          <p:nvPr>
            <p:ph type="dt" sz="quarter" idx="10"/>
          </p:nvPr>
        </p:nvSpPr>
        <p:spPr>
          <a:noFill/>
        </p:spPr>
        <p:txBody>
          <a:bodyPr/>
          <a:lstStyle/>
          <a:p>
            <a:fld id="{60A8EB23-0DD3-47B4-99AA-83668C649909}" type="datetime1">
              <a:rPr lang="en-US" smtClean="0"/>
              <a:pPr/>
              <a:t>5/20/2011</a:t>
            </a:fld>
            <a:endParaRPr lang="en-US" smtClean="0"/>
          </a:p>
        </p:txBody>
      </p:sp>
      <p:sp>
        <p:nvSpPr>
          <p:cNvPr id="79875" name="Slide Number Placeholder 3"/>
          <p:cNvSpPr>
            <a:spLocks noGrp="1"/>
          </p:cNvSpPr>
          <p:nvPr>
            <p:ph type="sldNum" sz="quarter" idx="12"/>
          </p:nvPr>
        </p:nvSpPr>
        <p:spPr>
          <a:noFill/>
        </p:spPr>
        <p:txBody>
          <a:bodyPr/>
          <a:lstStyle/>
          <a:p>
            <a:fld id="{B8782A9D-0944-4074-988A-D0EE2DA1C19F}" type="slidenum">
              <a:rPr lang="en-US" smtClean="0"/>
              <a:pPr/>
              <a:t>81</a:t>
            </a:fld>
            <a:endParaRPr lang="en-US" smtClean="0"/>
          </a:p>
        </p:txBody>
      </p:sp>
      <p:sp>
        <p:nvSpPr>
          <p:cNvPr id="79876" name="Rectangle 2"/>
          <p:cNvSpPr>
            <a:spLocks noGrp="1" noChangeArrowheads="1"/>
          </p:cNvSpPr>
          <p:nvPr>
            <p:ph type="title" idx="4294967295"/>
          </p:nvPr>
        </p:nvSpPr>
        <p:spPr>
          <a:xfrm>
            <a:off x="1371600" y="457200"/>
            <a:ext cx="7161213" cy="1143000"/>
          </a:xfrm>
        </p:spPr>
        <p:txBody>
          <a:bodyPr/>
          <a:lstStyle/>
          <a:p>
            <a:pPr algn="l"/>
            <a:r>
              <a:rPr lang="en-US" sz="3200" smtClean="0">
                <a:solidFill>
                  <a:srgbClr val="660066"/>
                </a:solidFill>
              </a:rPr>
              <a:t>Heuristic Classifier </a:t>
            </a:r>
            <a:br>
              <a:rPr lang="en-US" sz="3200" smtClean="0">
                <a:solidFill>
                  <a:srgbClr val="660066"/>
                </a:solidFill>
              </a:rPr>
            </a:br>
            <a:r>
              <a:rPr lang="en-US" sz="3200" smtClean="0">
                <a:solidFill>
                  <a:srgbClr val="660066"/>
                </a:solidFill>
              </a:rPr>
              <a:t>Features (2/4)</a:t>
            </a:r>
            <a:endParaRPr lang="en-US" sz="3200" smtClean="0"/>
          </a:p>
        </p:txBody>
      </p:sp>
      <p:sp>
        <p:nvSpPr>
          <p:cNvPr id="79877" name="Rectangle 3"/>
          <p:cNvSpPr>
            <a:spLocks noGrp="1" noChangeArrowheads="1"/>
          </p:cNvSpPr>
          <p:nvPr>
            <p:ph type="body" idx="4294967295"/>
          </p:nvPr>
        </p:nvSpPr>
        <p:spPr>
          <a:xfrm>
            <a:off x="838200" y="1981200"/>
            <a:ext cx="7696200" cy="4572000"/>
          </a:xfrm>
        </p:spPr>
        <p:txBody>
          <a:bodyPr/>
          <a:lstStyle/>
          <a:p>
            <a:pPr algn="just">
              <a:lnSpc>
                <a:spcPct val="90000"/>
              </a:lnSpc>
            </a:pPr>
            <a:r>
              <a:rPr lang="en-US" altLang="zh-CN" sz="2500" smtClean="0">
                <a:ea typeface="SimSun" pitchFamily="2" charset="-122"/>
              </a:rPr>
              <a:t> </a:t>
            </a:r>
            <a:r>
              <a:rPr lang="en-US" altLang="zh-CN" sz="2000" b="1" i="1" smtClean="0">
                <a:ea typeface="SimSun" pitchFamily="2" charset="-122"/>
              </a:rPr>
              <a:t>Structural Similarity (StrucSim)</a:t>
            </a:r>
            <a:r>
              <a:rPr lang="en-US" altLang="zh-CN" sz="2000" b="1" smtClean="0">
                <a:ea typeface="SimSun" pitchFamily="2" charset="-122"/>
              </a:rPr>
              <a:t>:</a:t>
            </a:r>
            <a:r>
              <a:rPr lang="en-US" altLang="zh-CN" sz="2000" smtClean="0">
                <a:ea typeface="SimSun" pitchFamily="2" charset="-122"/>
              </a:rPr>
              <a:t> A</a:t>
            </a:r>
            <a:r>
              <a:rPr lang="en-US" altLang="zh-CN" sz="1800" smtClean="0">
                <a:ea typeface="SimSun" pitchFamily="2" charset="-122"/>
              </a:rPr>
              <a:t>ny word of a chunked phrase and the </a:t>
            </a:r>
            <a:r>
              <a:rPr lang="en-US" altLang="zh-CN" sz="1800" i="1" smtClean="0">
                <a:ea typeface="SimSun" pitchFamily="2" charset="-122"/>
              </a:rPr>
              <a:t>locus</a:t>
            </a:r>
            <a:endParaRPr lang="en-US" altLang="zh-CN" sz="2000" smtClean="0">
              <a:ea typeface="SimSun" pitchFamily="2" charset="-122"/>
            </a:endParaRPr>
          </a:p>
          <a:p>
            <a:pPr algn="just">
              <a:lnSpc>
                <a:spcPct val="90000"/>
              </a:lnSpc>
              <a:buFont typeface="Wingdings" pitchFamily="2" charset="2"/>
              <a:buNone/>
            </a:pPr>
            <a:r>
              <a:rPr lang="en-US" altLang="zh-CN" sz="2000" smtClean="0">
                <a:ea typeface="SimSun" pitchFamily="2" charset="-122"/>
              </a:rPr>
              <a:t>		 </a:t>
            </a:r>
            <a:r>
              <a:rPr lang="en-US" altLang="zh-CN" sz="1800" smtClean="0">
                <a:ea typeface="SimSun" pitchFamily="2" charset="-122"/>
              </a:rPr>
              <a:t>-  </a:t>
            </a:r>
            <a:r>
              <a:rPr lang="en-US" altLang="zh-CN" sz="1800" i="1" smtClean="0">
                <a:ea typeface="SimSun" pitchFamily="2" charset="-122"/>
              </a:rPr>
              <a:t>Common similarity</a:t>
            </a:r>
            <a:r>
              <a:rPr lang="en-US" altLang="zh-CN" sz="1800" smtClean="0">
                <a:ea typeface="SimSun" pitchFamily="2" charset="-122"/>
              </a:rPr>
              <a:t>: co-occur in </a:t>
            </a:r>
            <a:r>
              <a:rPr lang="en-US" altLang="zh-CN" sz="1800" i="1" smtClean="0">
                <a:ea typeface="SimSun" pitchFamily="2" charset="-122"/>
              </a:rPr>
              <a:t>nucleus </a:t>
            </a:r>
            <a:r>
              <a:rPr lang="en-US" altLang="zh-CN" sz="1800" smtClean="0">
                <a:ea typeface="SimSun" pitchFamily="2" charset="-122"/>
              </a:rPr>
              <a:t>or in </a:t>
            </a:r>
            <a:r>
              <a:rPr lang="en-US" altLang="zh-CN" sz="1800" i="1" smtClean="0">
                <a:ea typeface="SimSun" pitchFamily="2" charset="-122"/>
              </a:rPr>
              <a:t>satellite</a:t>
            </a:r>
          </a:p>
          <a:p>
            <a:pPr algn="just">
              <a:lnSpc>
                <a:spcPct val="90000"/>
              </a:lnSpc>
              <a:buFont typeface="Wingdings" pitchFamily="2" charset="2"/>
              <a:buNone/>
            </a:pPr>
            <a:r>
              <a:rPr lang="en-US" altLang="zh-CN" sz="1800" i="1" smtClean="0">
                <a:ea typeface="SimSun" pitchFamily="2" charset="-122"/>
              </a:rPr>
              <a:t>		 </a:t>
            </a:r>
            <a:r>
              <a:rPr lang="en-US" altLang="zh-CN" sz="1800" smtClean="0">
                <a:ea typeface="SimSun" pitchFamily="2" charset="-122"/>
              </a:rPr>
              <a:t>-</a:t>
            </a:r>
            <a:r>
              <a:rPr lang="en-US" altLang="zh-CN" sz="1800" i="1" smtClean="0">
                <a:ea typeface="SimSun" pitchFamily="2" charset="-122"/>
              </a:rPr>
              <a:t> Distinctive similarity</a:t>
            </a:r>
            <a:r>
              <a:rPr lang="en-US" altLang="zh-CN" sz="1800" smtClean="0">
                <a:ea typeface="SimSun" pitchFamily="2" charset="-122"/>
              </a:rPr>
              <a:t>: occur separately in </a:t>
            </a:r>
            <a:r>
              <a:rPr lang="en-US" altLang="zh-CN" sz="1800" i="1" smtClean="0">
                <a:ea typeface="SimSun" pitchFamily="2" charset="-122"/>
              </a:rPr>
              <a:t>nucleus</a:t>
            </a:r>
            <a:r>
              <a:rPr lang="en-US" altLang="zh-CN" sz="1800" smtClean="0">
                <a:ea typeface="SimSun" pitchFamily="2" charset="-122"/>
              </a:rPr>
              <a:t> and </a:t>
            </a:r>
            <a:r>
              <a:rPr lang="en-US" altLang="zh-CN" sz="1800" i="1" smtClean="0">
                <a:ea typeface="SimSun" pitchFamily="2" charset="-122"/>
              </a:rPr>
              <a:t>satellite                            </a:t>
            </a:r>
            <a:r>
              <a:rPr lang="en-US" altLang="zh-CN" sz="1800" smtClean="0">
                <a:ea typeface="SimSun" pitchFamily="2" charset="-122"/>
              </a:rPr>
              <a:t>(</a:t>
            </a:r>
            <a:r>
              <a:rPr lang="en-US" altLang="zh-CN" sz="1800" i="1" smtClean="0">
                <a:ea typeface="SimSun" pitchFamily="2" charset="-122"/>
              </a:rPr>
              <a:t>Fetscore =</a:t>
            </a:r>
            <a:r>
              <a:rPr lang="en-US" altLang="zh-CN" sz="1800" smtClean="0">
                <a:ea typeface="SimSun" pitchFamily="2" charset="-122"/>
              </a:rPr>
              <a:t> zero) </a:t>
            </a:r>
          </a:p>
          <a:p>
            <a:pPr algn="just">
              <a:lnSpc>
                <a:spcPct val="90000"/>
              </a:lnSpc>
              <a:buFont typeface="Wingdings" pitchFamily="2" charset="2"/>
              <a:buNone/>
            </a:pPr>
            <a:r>
              <a:rPr lang="en-US" altLang="zh-CN" sz="1800" smtClean="0">
                <a:ea typeface="SimSun" pitchFamily="2" charset="-122"/>
              </a:rPr>
              <a:t>	 “{</a:t>
            </a:r>
            <a:r>
              <a:rPr lang="en-US" altLang="zh-CN" sz="1800" smtClean="0">
                <a:solidFill>
                  <a:srgbClr val="FFCC00"/>
                </a:solidFill>
                <a:ea typeface="SimSun" pitchFamily="2" charset="-122"/>
              </a:rPr>
              <a:t>I enjoyed the summer vacation</a:t>
            </a:r>
            <a:r>
              <a:rPr lang="en-US" altLang="zh-CN" sz="1800" smtClean="0">
                <a:ea typeface="SimSun" pitchFamily="2" charset="-122"/>
              </a:rPr>
              <a:t>}[…]”  </a:t>
            </a:r>
            <a:r>
              <a:rPr lang="en-US" altLang="zh-CN" sz="1800" smtClean="0">
                <a:ea typeface="SimSun" pitchFamily="2" charset="-122"/>
                <a:sym typeface="Wingdings" pitchFamily="2" charset="2"/>
              </a:rPr>
              <a:t> </a:t>
            </a:r>
            <a:r>
              <a:rPr lang="en-US" altLang="zh-CN" sz="1800" smtClean="0">
                <a:ea typeface="SimSun" pitchFamily="2" charset="-122"/>
              </a:rPr>
              <a:t>“{</a:t>
            </a:r>
            <a:r>
              <a:rPr lang="en-US" altLang="zh-CN" sz="1800" smtClean="0">
                <a:solidFill>
                  <a:srgbClr val="FFCC00"/>
                </a:solidFill>
                <a:ea typeface="SimSun" pitchFamily="2" charset="-122"/>
              </a:rPr>
              <a:t>I </a:t>
            </a:r>
            <a:r>
              <a:rPr lang="en-US" altLang="zh-CN" sz="1800" smtClean="0">
                <a:solidFill>
                  <a:srgbClr val="009900"/>
                </a:solidFill>
                <a:ea typeface="SimSun" pitchFamily="2" charset="-122"/>
              </a:rPr>
              <a:t>enjoyed</a:t>
            </a:r>
            <a:r>
              <a:rPr lang="en-US" altLang="zh-CN" sz="1800" smtClean="0">
                <a:solidFill>
                  <a:srgbClr val="FFCC00"/>
                </a:solidFill>
                <a:ea typeface="SimSun" pitchFamily="2" charset="-122"/>
              </a:rPr>
              <a:t> the </a:t>
            </a:r>
            <a:r>
              <a:rPr lang="en-US" altLang="zh-CN" sz="1800" b="1" smtClean="0">
                <a:solidFill>
                  <a:srgbClr val="FF9900"/>
                </a:solidFill>
                <a:ea typeface="SimSun" pitchFamily="2" charset="-122"/>
              </a:rPr>
              <a:t>summer vacation</a:t>
            </a:r>
            <a:r>
              <a:rPr lang="en-US" altLang="zh-CN" sz="1800" smtClean="0">
                <a:ea typeface="SimSun" pitchFamily="2" charset="-122"/>
              </a:rPr>
              <a:t>}[…]”</a:t>
            </a:r>
          </a:p>
          <a:p>
            <a:pPr algn="just">
              <a:lnSpc>
                <a:spcPct val="90000"/>
              </a:lnSpc>
              <a:buFont typeface="Wingdings" pitchFamily="2" charset="2"/>
              <a:buNone/>
            </a:pPr>
            <a:endParaRPr lang="en-US" altLang="zh-CN" sz="1800" smtClean="0">
              <a:ea typeface="SimSun" pitchFamily="2" charset="-122"/>
            </a:endParaRPr>
          </a:p>
          <a:p>
            <a:pPr algn="just">
              <a:lnSpc>
                <a:spcPct val="90000"/>
              </a:lnSpc>
            </a:pPr>
            <a:r>
              <a:rPr lang="en-US" altLang="zh-CN" sz="2000" b="1" i="1" smtClean="0">
                <a:ea typeface="SimSun" pitchFamily="2" charset="-122"/>
              </a:rPr>
              <a:t> Sentiment Similarity (SentiSim)</a:t>
            </a:r>
            <a:r>
              <a:rPr lang="en-US" altLang="zh-CN" sz="2000" b="1" smtClean="0">
                <a:ea typeface="SimSun" pitchFamily="2" charset="-122"/>
              </a:rPr>
              <a:t>: A</a:t>
            </a:r>
            <a:r>
              <a:rPr lang="en-US" altLang="zh-CN" sz="1800" smtClean="0">
                <a:ea typeface="SimSun" pitchFamily="2" charset="-122"/>
              </a:rPr>
              <a:t>ny word of a chunked phrase</a:t>
            </a:r>
            <a:endParaRPr lang="en-US" altLang="zh-CN" sz="2000" smtClean="0">
              <a:ea typeface="SimSun" pitchFamily="2" charset="-122"/>
            </a:endParaRPr>
          </a:p>
          <a:p>
            <a:pPr algn="just">
              <a:lnSpc>
                <a:spcPct val="90000"/>
              </a:lnSpc>
              <a:buFont typeface="Wingdings" pitchFamily="2" charset="2"/>
              <a:buNone/>
            </a:pPr>
            <a:r>
              <a:rPr lang="en-US" altLang="zh-CN" sz="2000" smtClean="0">
                <a:ea typeface="SimSun" pitchFamily="2" charset="-122"/>
              </a:rPr>
              <a:t>		</a:t>
            </a:r>
            <a:r>
              <a:rPr lang="en-US" altLang="zh-CN" sz="1800" smtClean="0">
                <a:ea typeface="SimSun" pitchFamily="2" charset="-122"/>
              </a:rPr>
              <a:t>- Present in the </a:t>
            </a:r>
            <a:r>
              <a:rPr lang="en-US" altLang="zh-CN" sz="1800" i="1" smtClean="0">
                <a:ea typeface="SimSun" pitchFamily="2" charset="-122"/>
              </a:rPr>
              <a:t>SentiWordNet </a:t>
            </a:r>
            <a:r>
              <a:rPr lang="en-US" altLang="zh-CN" sz="1800" smtClean="0">
                <a:ea typeface="SimSun" pitchFamily="2" charset="-122"/>
              </a:rPr>
              <a:t>(Esuli Andrea, and Fabrizio Sebastiani, 2006)</a:t>
            </a:r>
          </a:p>
          <a:p>
            <a:pPr algn="just">
              <a:lnSpc>
                <a:spcPct val="90000"/>
              </a:lnSpc>
              <a:buFont typeface="Wingdings" pitchFamily="2" charset="2"/>
              <a:buNone/>
            </a:pPr>
            <a:r>
              <a:rPr lang="en-US" altLang="zh-CN" sz="1800" smtClean="0">
                <a:ea typeface="SimSun" pitchFamily="2" charset="-122"/>
              </a:rPr>
              <a:t>		- </a:t>
            </a:r>
            <a:r>
              <a:rPr lang="en-US" altLang="zh-CN" sz="1800" i="1" smtClean="0">
                <a:ea typeface="SimSun" pitchFamily="2" charset="-122"/>
              </a:rPr>
              <a:t>positive</a:t>
            </a:r>
            <a:r>
              <a:rPr lang="en-US" altLang="zh-CN" sz="1800" smtClean="0">
                <a:ea typeface="SimSun" pitchFamily="2" charset="-122"/>
              </a:rPr>
              <a:t> or </a:t>
            </a:r>
            <a:r>
              <a:rPr lang="en-US" altLang="zh-CN" sz="1800" i="1" smtClean="0">
                <a:ea typeface="SimSun" pitchFamily="2" charset="-122"/>
              </a:rPr>
              <a:t>negative</a:t>
            </a:r>
            <a:r>
              <a:rPr lang="en-US" altLang="zh-CN" sz="1800" smtClean="0">
                <a:ea typeface="SimSun" pitchFamily="2" charset="-122"/>
              </a:rPr>
              <a:t> valence from </a:t>
            </a:r>
            <a:r>
              <a:rPr lang="en-US" altLang="zh-CN" sz="1800" i="1" smtClean="0">
                <a:ea typeface="SimSun" pitchFamily="2" charset="-122"/>
              </a:rPr>
              <a:t>SentiWordNet</a:t>
            </a:r>
            <a:endParaRPr lang="en-US" altLang="zh-CN" sz="1800" smtClean="0">
              <a:ea typeface="SimSun" pitchFamily="2" charset="-122"/>
            </a:endParaRPr>
          </a:p>
          <a:p>
            <a:pPr algn="just">
              <a:lnSpc>
                <a:spcPct val="90000"/>
              </a:lnSpc>
              <a:buFont typeface="Wingdings" pitchFamily="2" charset="2"/>
              <a:buNone/>
            </a:pPr>
            <a:r>
              <a:rPr lang="en-US" altLang="zh-CN" sz="1800" smtClean="0">
                <a:ea typeface="SimSun" pitchFamily="2" charset="-122"/>
              </a:rPr>
              <a:t>		 -</a:t>
            </a:r>
            <a:r>
              <a:rPr lang="en-US" altLang="zh-CN" sz="1800" i="1" smtClean="0">
                <a:ea typeface="SimSun" pitchFamily="2" charset="-122"/>
              </a:rPr>
              <a:t> </a:t>
            </a:r>
            <a:r>
              <a:rPr lang="en-US" altLang="zh-CN" sz="1800" smtClean="0">
                <a:ea typeface="SimSun" pitchFamily="2" charset="-122"/>
              </a:rPr>
              <a:t>Either </a:t>
            </a:r>
            <a:r>
              <a:rPr lang="en-US" altLang="zh-CN" sz="1800" i="1" smtClean="0">
                <a:ea typeface="SimSun" pitchFamily="2" charset="-122"/>
              </a:rPr>
              <a:t>positive</a:t>
            </a:r>
            <a:r>
              <a:rPr lang="en-US" altLang="zh-CN" sz="1800" smtClean="0">
                <a:ea typeface="SimSun" pitchFamily="2" charset="-122"/>
              </a:rPr>
              <a:t> or </a:t>
            </a:r>
            <a:r>
              <a:rPr lang="en-US" altLang="zh-CN" sz="1800" i="1" smtClean="0">
                <a:ea typeface="SimSun" pitchFamily="2" charset="-122"/>
              </a:rPr>
              <a:t>negative</a:t>
            </a:r>
            <a:r>
              <a:rPr lang="en-US" altLang="zh-CN" sz="1800" smtClean="0">
                <a:ea typeface="SimSun" pitchFamily="2" charset="-122"/>
              </a:rPr>
              <a:t> sentiment score (&gt; 0.0), an extra feature score (</a:t>
            </a:r>
            <a:r>
              <a:rPr lang="en-US" altLang="zh-CN" sz="1800" i="1" smtClean="0">
                <a:ea typeface="SimSun" pitchFamily="2" charset="-122"/>
              </a:rPr>
              <a:t>Fetscore</a:t>
            </a:r>
            <a:r>
              <a:rPr lang="en-US" altLang="zh-CN" sz="1800" smtClean="0">
                <a:ea typeface="SimSun" pitchFamily="2" charset="-122"/>
              </a:rPr>
              <a:t>) </a:t>
            </a:r>
          </a:p>
          <a:p>
            <a:pPr algn="just">
              <a:lnSpc>
                <a:spcPct val="90000"/>
              </a:lnSpc>
              <a:buFont typeface="Wingdings" pitchFamily="2" charset="2"/>
              <a:buNone/>
            </a:pPr>
            <a:r>
              <a:rPr lang="en-US" altLang="zh-CN" sz="1800" smtClean="0">
                <a:ea typeface="SimSun" pitchFamily="2" charset="-122"/>
              </a:rPr>
              <a:t>		“</a:t>
            </a:r>
            <a:r>
              <a:rPr lang="en-US" altLang="zh-CN" sz="1800" i="1" smtClean="0">
                <a:ea typeface="SimSun" pitchFamily="2" charset="-122"/>
              </a:rPr>
              <a:t>overall it was a </a:t>
            </a:r>
            <a:r>
              <a:rPr lang="en-US" altLang="zh-CN" sz="1800" b="1" u="sng" smtClean="0">
                <a:solidFill>
                  <a:srgbClr val="FF9900"/>
                </a:solidFill>
                <a:ea typeface="SimSun" pitchFamily="2" charset="-122"/>
              </a:rPr>
              <a:t>pretty good</a:t>
            </a:r>
            <a:r>
              <a:rPr lang="en-US" altLang="zh-CN" sz="1800" smtClean="0">
                <a:solidFill>
                  <a:srgbClr val="FF9900"/>
                </a:solidFill>
                <a:ea typeface="SimSun" pitchFamily="2" charset="-122"/>
              </a:rPr>
              <a:t> tournament</a:t>
            </a:r>
            <a:r>
              <a:rPr lang="en-US" altLang="zh-CN" sz="1800" smtClean="0">
                <a:ea typeface="SimSun" pitchFamily="2" charset="-122"/>
              </a:rPr>
              <a:t>”</a:t>
            </a:r>
          </a:p>
        </p:txBody>
      </p:sp>
      <p:pic>
        <p:nvPicPr>
          <p:cNvPr id="79878"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1"/>
          <p:cNvSpPr>
            <a:spLocks noGrp="1"/>
          </p:cNvSpPr>
          <p:nvPr>
            <p:ph type="dt" sz="quarter" idx="10"/>
          </p:nvPr>
        </p:nvSpPr>
        <p:spPr>
          <a:noFill/>
        </p:spPr>
        <p:txBody>
          <a:bodyPr/>
          <a:lstStyle/>
          <a:p>
            <a:fld id="{6C910D3B-A45E-484A-A7C7-B94D8B03A47A}" type="datetime1">
              <a:rPr lang="en-US" smtClean="0"/>
              <a:pPr/>
              <a:t>5/20/2011</a:t>
            </a:fld>
            <a:endParaRPr lang="en-US" smtClean="0"/>
          </a:p>
        </p:txBody>
      </p:sp>
      <p:sp>
        <p:nvSpPr>
          <p:cNvPr id="80899" name="Slide Number Placeholder 3"/>
          <p:cNvSpPr>
            <a:spLocks noGrp="1"/>
          </p:cNvSpPr>
          <p:nvPr>
            <p:ph type="sldNum" sz="quarter" idx="12"/>
          </p:nvPr>
        </p:nvSpPr>
        <p:spPr>
          <a:noFill/>
        </p:spPr>
        <p:txBody>
          <a:bodyPr/>
          <a:lstStyle/>
          <a:p>
            <a:fld id="{6BF88B44-EFAA-4160-9907-D0D726451F04}" type="slidenum">
              <a:rPr lang="en-US" smtClean="0"/>
              <a:pPr/>
              <a:t>82</a:t>
            </a:fld>
            <a:endParaRPr lang="en-US" smtClean="0"/>
          </a:p>
        </p:txBody>
      </p:sp>
      <p:sp>
        <p:nvSpPr>
          <p:cNvPr id="80900" name="Rectangle 2"/>
          <p:cNvSpPr>
            <a:spLocks noGrp="1" noChangeArrowheads="1"/>
          </p:cNvSpPr>
          <p:nvPr>
            <p:ph type="title" idx="4294967295"/>
          </p:nvPr>
        </p:nvSpPr>
        <p:spPr>
          <a:xfrm>
            <a:off x="1295400" y="533400"/>
            <a:ext cx="7313613" cy="1143000"/>
          </a:xfrm>
        </p:spPr>
        <p:txBody>
          <a:bodyPr/>
          <a:lstStyle/>
          <a:p>
            <a:pPr algn="l"/>
            <a:r>
              <a:rPr lang="en-US" sz="3200" smtClean="0">
                <a:solidFill>
                  <a:srgbClr val="660066"/>
                </a:solidFill>
              </a:rPr>
              <a:t>Heuristic Classifier </a:t>
            </a:r>
            <a:br>
              <a:rPr lang="en-US" sz="3200" smtClean="0">
                <a:solidFill>
                  <a:srgbClr val="660066"/>
                </a:solidFill>
              </a:rPr>
            </a:br>
            <a:r>
              <a:rPr lang="en-US" sz="3200" smtClean="0">
                <a:solidFill>
                  <a:srgbClr val="660066"/>
                </a:solidFill>
              </a:rPr>
              <a:t>Features (3/4)</a:t>
            </a:r>
            <a:endParaRPr lang="en-US" sz="3200" smtClean="0"/>
          </a:p>
        </p:txBody>
      </p:sp>
      <p:sp>
        <p:nvSpPr>
          <p:cNvPr id="80901" name="Rectangle 3"/>
          <p:cNvSpPr>
            <a:spLocks noGrp="1" noChangeArrowheads="1"/>
          </p:cNvSpPr>
          <p:nvPr>
            <p:ph type="body" idx="4294967295"/>
          </p:nvPr>
        </p:nvSpPr>
        <p:spPr>
          <a:xfrm>
            <a:off x="914400" y="2133600"/>
            <a:ext cx="7924800" cy="4267200"/>
          </a:xfrm>
        </p:spPr>
        <p:txBody>
          <a:bodyPr/>
          <a:lstStyle/>
          <a:p>
            <a:pPr algn="just">
              <a:lnSpc>
                <a:spcPct val="90000"/>
              </a:lnSpc>
            </a:pPr>
            <a:r>
              <a:rPr lang="en-US" altLang="zh-CN" sz="2400" b="1" i="1" smtClean="0">
                <a:ea typeface="SimSun" pitchFamily="2" charset="-122"/>
              </a:rPr>
              <a:t>Semantic Similarity (SemSim)</a:t>
            </a:r>
            <a:r>
              <a:rPr lang="en-US" altLang="zh-CN" sz="2400" b="1" smtClean="0">
                <a:ea typeface="SimSun" pitchFamily="2" charset="-122"/>
              </a:rPr>
              <a:t>:</a:t>
            </a:r>
            <a:r>
              <a:rPr lang="en-US" altLang="zh-CN" sz="2400" smtClean="0">
                <a:ea typeface="SimSun" pitchFamily="2" charset="-122"/>
              </a:rPr>
              <a:t> </a:t>
            </a:r>
          </a:p>
          <a:p>
            <a:pPr algn="just">
              <a:lnSpc>
                <a:spcPct val="90000"/>
              </a:lnSpc>
              <a:buFont typeface="Wingdings" pitchFamily="2" charset="2"/>
              <a:buNone/>
            </a:pPr>
            <a:r>
              <a:rPr lang="en-US" altLang="zh-CN" sz="2800" smtClean="0">
                <a:ea typeface="SimSun" pitchFamily="2" charset="-122"/>
              </a:rPr>
              <a:t>	</a:t>
            </a:r>
            <a:r>
              <a:rPr lang="en-US" altLang="zh-CN" sz="2400" smtClean="0">
                <a:ea typeface="SimSun" pitchFamily="2" charset="-122"/>
              </a:rPr>
              <a:t>WordNet features identified between any word of a chunked phrase and the </a:t>
            </a:r>
            <a:r>
              <a:rPr lang="en-US" altLang="zh-CN" sz="2400" i="1" smtClean="0">
                <a:ea typeface="SimSun" pitchFamily="2" charset="-122"/>
              </a:rPr>
              <a:t>locus</a:t>
            </a:r>
          </a:p>
          <a:p>
            <a:pPr algn="just">
              <a:lnSpc>
                <a:spcPct val="90000"/>
              </a:lnSpc>
              <a:buFont typeface="Wingdings" pitchFamily="2" charset="2"/>
              <a:buNone/>
            </a:pPr>
            <a:r>
              <a:rPr lang="en-US" altLang="zh-CN" sz="2400" i="1" smtClean="0">
                <a:ea typeface="SimSun" pitchFamily="2" charset="-122"/>
              </a:rPr>
              <a:t>		- WordNet </a:t>
            </a:r>
            <a:r>
              <a:rPr lang="en-US" altLang="zh-CN" sz="2400" i="1" smtClean="0">
                <a:solidFill>
                  <a:srgbClr val="002060"/>
                </a:solidFill>
                <a:ea typeface="SimSun" pitchFamily="2" charset="-122"/>
              </a:rPr>
              <a:t>Synonymy</a:t>
            </a:r>
            <a:r>
              <a:rPr lang="en-US" altLang="zh-CN" sz="2400" i="1" smtClean="0">
                <a:ea typeface="SimSun" pitchFamily="2" charset="-122"/>
              </a:rPr>
              <a:t>:</a:t>
            </a:r>
            <a:r>
              <a:rPr lang="en-US" altLang="zh-CN" sz="2400" smtClean="0">
                <a:ea typeface="SimSun" pitchFamily="2" charset="-122"/>
              </a:rPr>
              <a:t> Word of </a:t>
            </a:r>
            <a:r>
              <a:rPr lang="en-US" altLang="zh-CN" sz="2400" i="1" smtClean="0">
                <a:ea typeface="SimSun" pitchFamily="2" charset="-122"/>
              </a:rPr>
              <a:t>Max_FTS</a:t>
            </a:r>
            <a:r>
              <a:rPr lang="en-US" altLang="zh-CN" sz="2400" smtClean="0">
                <a:ea typeface="SimSun" pitchFamily="2" charset="-122"/>
              </a:rPr>
              <a:t> and </a:t>
            </a:r>
            <a:r>
              <a:rPr lang="en-US" altLang="zh-CN" sz="2400" i="1" smtClean="0">
                <a:ea typeface="SimSun" pitchFamily="2" charset="-122"/>
              </a:rPr>
              <a:t>locus</a:t>
            </a:r>
            <a:r>
              <a:rPr lang="en-US" altLang="zh-CN" sz="2400" smtClean="0">
                <a:ea typeface="SimSun" pitchFamily="2" charset="-122"/>
              </a:rPr>
              <a:t> present in any synset of WordNet</a:t>
            </a:r>
          </a:p>
          <a:p>
            <a:pPr algn="just">
              <a:lnSpc>
                <a:spcPct val="90000"/>
              </a:lnSpc>
              <a:buFont typeface="Wingdings" pitchFamily="2" charset="2"/>
              <a:buNone/>
            </a:pPr>
            <a:r>
              <a:rPr lang="en-US" altLang="zh-CN" sz="2400" smtClean="0">
                <a:ea typeface="SimSun" pitchFamily="2" charset="-122"/>
              </a:rPr>
              <a:t>		 	“</a:t>
            </a:r>
            <a:r>
              <a:rPr lang="en-US" altLang="zh-CN" sz="2400" i="1" smtClean="0">
                <a:ea typeface="SimSun" pitchFamily="2" charset="-122"/>
              </a:rPr>
              <a:t>I </a:t>
            </a:r>
            <a:r>
              <a:rPr lang="en-US" altLang="zh-CN" sz="2400" i="1" smtClean="0">
                <a:solidFill>
                  <a:srgbClr val="009900"/>
                </a:solidFill>
                <a:ea typeface="SimSun" pitchFamily="2" charset="-122"/>
              </a:rPr>
              <a:t>won</a:t>
            </a:r>
            <a:r>
              <a:rPr lang="en-US" altLang="zh-CN" sz="2400" i="1" smtClean="0">
                <a:ea typeface="SimSun" pitchFamily="2" charset="-122"/>
              </a:rPr>
              <a:t> the financial </a:t>
            </a:r>
            <a:r>
              <a:rPr lang="en-US" altLang="zh-CN" sz="2400" i="1" smtClean="0">
                <a:solidFill>
                  <a:srgbClr val="FF9900"/>
                </a:solidFill>
                <a:ea typeface="SimSun" pitchFamily="2" charset="-122"/>
              </a:rPr>
              <a:t>profit</a:t>
            </a:r>
            <a:r>
              <a:rPr lang="en-US" altLang="zh-CN" sz="2400" i="1" smtClean="0">
                <a:ea typeface="SimSun" pitchFamily="2" charset="-122"/>
              </a:rPr>
              <a:t>.</a:t>
            </a:r>
            <a:r>
              <a:rPr lang="en-US" altLang="zh-CN" sz="2400" smtClean="0">
                <a:ea typeface="SimSun" pitchFamily="2" charset="-122"/>
              </a:rPr>
              <a:t>”</a:t>
            </a:r>
          </a:p>
          <a:p>
            <a:pPr algn="just">
              <a:lnSpc>
                <a:spcPct val="90000"/>
              </a:lnSpc>
              <a:buFont typeface="Wingdings" pitchFamily="2" charset="2"/>
              <a:buNone/>
            </a:pPr>
            <a:endParaRPr lang="en-US" altLang="zh-CN" sz="2400" smtClean="0">
              <a:ea typeface="SimSun" pitchFamily="2" charset="-122"/>
            </a:endParaRPr>
          </a:p>
          <a:p>
            <a:pPr algn="just">
              <a:lnSpc>
                <a:spcPct val="90000"/>
              </a:lnSpc>
              <a:buFont typeface="Wingdings" pitchFamily="2" charset="2"/>
              <a:buNone/>
            </a:pPr>
            <a:r>
              <a:rPr lang="en-US" altLang="zh-CN" sz="2400" smtClean="0">
                <a:ea typeface="SimSun" pitchFamily="2" charset="-122"/>
              </a:rPr>
              <a:t>		 </a:t>
            </a:r>
            <a:r>
              <a:rPr lang="en-US" altLang="zh-CN" sz="2400" i="1" smtClean="0">
                <a:ea typeface="SimSun" pitchFamily="2" charset="-122"/>
              </a:rPr>
              <a:t>- WordNet </a:t>
            </a:r>
            <a:r>
              <a:rPr lang="en-US" altLang="zh-CN" sz="2400" i="1" smtClean="0">
                <a:solidFill>
                  <a:srgbClr val="002060"/>
                </a:solidFill>
                <a:ea typeface="SimSun" pitchFamily="2" charset="-122"/>
              </a:rPr>
              <a:t>Hypernymy</a:t>
            </a:r>
            <a:r>
              <a:rPr lang="en-US" altLang="zh-CN" sz="2400" i="1" smtClean="0">
                <a:ea typeface="SimSun" pitchFamily="2" charset="-122"/>
              </a:rPr>
              <a:t>:</a:t>
            </a:r>
            <a:r>
              <a:rPr lang="en-US" altLang="zh-CN" sz="2400" smtClean="0">
                <a:ea typeface="SimSun" pitchFamily="2" charset="-122"/>
              </a:rPr>
              <a:t> Word of </a:t>
            </a:r>
            <a:r>
              <a:rPr lang="en-US" altLang="zh-CN" sz="2400" i="1" smtClean="0">
                <a:ea typeface="SimSun" pitchFamily="2" charset="-122"/>
              </a:rPr>
              <a:t>Max_FTS</a:t>
            </a:r>
            <a:r>
              <a:rPr lang="en-US" altLang="zh-CN" sz="2400" smtClean="0">
                <a:ea typeface="SimSun" pitchFamily="2" charset="-122"/>
              </a:rPr>
              <a:t> is defined as </a:t>
            </a:r>
            <a:r>
              <a:rPr lang="en-US" altLang="zh-CN" sz="2400" i="1" smtClean="0">
                <a:ea typeface="SimSun" pitchFamily="2" charset="-122"/>
              </a:rPr>
              <a:t>event, topic, theme, subject, issue </a:t>
            </a:r>
            <a:r>
              <a:rPr lang="en-US" altLang="zh-CN" sz="2400" smtClean="0">
                <a:ea typeface="SimSun" pitchFamily="2" charset="-122"/>
              </a:rPr>
              <a:t>or </a:t>
            </a:r>
            <a:r>
              <a:rPr lang="en-US" altLang="zh-CN" sz="2400" i="1" smtClean="0">
                <a:ea typeface="SimSun" pitchFamily="2" charset="-122"/>
              </a:rPr>
              <a:t>matter</a:t>
            </a:r>
            <a:r>
              <a:rPr lang="en-US" altLang="zh-CN" sz="2400" smtClean="0">
                <a:ea typeface="SimSun" pitchFamily="2" charset="-122"/>
              </a:rPr>
              <a:t> in its </a:t>
            </a:r>
            <a:r>
              <a:rPr lang="en-US" altLang="zh-CN" sz="2400" i="1" smtClean="0">
                <a:ea typeface="SimSun" pitchFamily="2" charset="-122"/>
              </a:rPr>
              <a:t>hypernym</a:t>
            </a:r>
            <a:r>
              <a:rPr lang="en-US" altLang="zh-CN" sz="2400" smtClean="0">
                <a:ea typeface="SimSun" pitchFamily="2" charset="-122"/>
              </a:rPr>
              <a:t> tree</a:t>
            </a:r>
          </a:p>
          <a:p>
            <a:pPr algn="just">
              <a:lnSpc>
                <a:spcPct val="90000"/>
              </a:lnSpc>
              <a:buFont typeface="Wingdings" pitchFamily="2" charset="2"/>
              <a:buNone/>
            </a:pPr>
            <a:r>
              <a:rPr lang="en-US" altLang="zh-CN" sz="2400" smtClean="0">
                <a:ea typeface="SimSun" pitchFamily="2" charset="-122"/>
              </a:rPr>
              <a:t>		 “</a:t>
            </a:r>
            <a:r>
              <a:rPr lang="en-US" altLang="zh-CN" sz="2400" i="1" smtClean="0">
                <a:ea typeface="SimSun" pitchFamily="2" charset="-122"/>
              </a:rPr>
              <a:t>you at least suffered the </a:t>
            </a:r>
            <a:r>
              <a:rPr lang="en-US" altLang="zh-CN" sz="2400" i="1" smtClean="0">
                <a:solidFill>
                  <a:srgbClr val="FF9900"/>
                </a:solidFill>
                <a:ea typeface="SimSun" pitchFamily="2" charset="-122"/>
              </a:rPr>
              <a:t>circumstances</a:t>
            </a:r>
            <a:r>
              <a:rPr lang="en-US" altLang="zh-CN" sz="2400" smtClean="0">
                <a:ea typeface="SimSun" pitchFamily="2" charset="-122"/>
              </a:rPr>
              <a:t>”</a:t>
            </a:r>
          </a:p>
        </p:txBody>
      </p:sp>
      <p:pic>
        <p:nvPicPr>
          <p:cNvPr id="80902"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1"/>
          <p:cNvSpPr>
            <a:spLocks noGrp="1"/>
          </p:cNvSpPr>
          <p:nvPr>
            <p:ph type="dt" sz="quarter" idx="10"/>
          </p:nvPr>
        </p:nvSpPr>
        <p:spPr>
          <a:noFill/>
        </p:spPr>
        <p:txBody>
          <a:bodyPr/>
          <a:lstStyle/>
          <a:p>
            <a:fld id="{E0428794-152B-4E93-ABE6-697C7F460309}" type="datetime1">
              <a:rPr lang="en-US" smtClean="0"/>
              <a:pPr/>
              <a:t>5/20/2011</a:t>
            </a:fld>
            <a:endParaRPr lang="en-US" smtClean="0"/>
          </a:p>
        </p:txBody>
      </p:sp>
      <p:sp>
        <p:nvSpPr>
          <p:cNvPr id="81923" name="Slide Number Placeholder 3"/>
          <p:cNvSpPr>
            <a:spLocks noGrp="1"/>
          </p:cNvSpPr>
          <p:nvPr>
            <p:ph type="sldNum" sz="quarter" idx="12"/>
          </p:nvPr>
        </p:nvSpPr>
        <p:spPr>
          <a:noFill/>
        </p:spPr>
        <p:txBody>
          <a:bodyPr/>
          <a:lstStyle/>
          <a:p>
            <a:fld id="{F76E560D-CE7C-49A6-84CA-7A05F91AD30D}" type="slidenum">
              <a:rPr lang="en-US" smtClean="0"/>
              <a:pPr/>
              <a:t>83</a:t>
            </a:fld>
            <a:endParaRPr lang="en-US" smtClean="0"/>
          </a:p>
        </p:txBody>
      </p:sp>
      <p:sp>
        <p:nvSpPr>
          <p:cNvPr id="81924" name="Rectangle 2"/>
          <p:cNvSpPr>
            <a:spLocks noGrp="1" noChangeArrowheads="1"/>
          </p:cNvSpPr>
          <p:nvPr>
            <p:ph type="title" idx="4294967295"/>
          </p:nvPr>
        </p:nvSpPr>
        <p:spPr>
          <a:xfrm>
            <a:off x="1371600" y="609600"/>
            <a:ext cx="7085013" cy="1143000"/>
          </a:xfrm>
        </p:spPr>
        <p:txBody>
          <a:bodyPr/>
          <a:lstStyle/>
          <a:p>
            <a:pPr algn="l"/>
            <a:r>
              <a:rPr lang="en-US" sz="3200" smtClean="0">
                <a:solidFill>
                  <a:srgbClr val="660066"/>
                </a:solidFill>
              </a:rPr>
              <a:t>Heuristic Classifier </a:t>
            </a:r>
            <a:br>
              <a:rPr lang="en-US" sz="3200" smtClean="0">
                <a:solidFill>
                  <a:srgbClr val="660066"/>
                </a:solidFill>
              </a:rPr>
            </a:br>
            <a:r>
              <a:rPr lang="en-US" sz="3200" smtClean="0">
                <a:solidFill>
                  <a:srgbClr val="660066"/>
                </a:solidFill>
              </a:rPr>
              <a:t>Features (4/4)</a:t>
            </a:r>
            <a:endParaRPr lang="en-US" sz="3200" smtClean="0"/>
          </a:p>
        </p:txBody>
      </p:sp>
      <p:sp>
        <p:nvSpPr>
          <p:cNvPr id="81925" name="Rectangle 3"/>
          <p:cNvSpPr>
            <a:spLocks noGrp="1" noChangeArrowheads="1"/>
          </p:cNvSpPr>
          <p:nvPr>
            <p:ph type="body" idx="4294967295"/>
          </p:nvPr>
        </p:nvSpPr>
        <p:spPr>
          <a:xfrm>
            <a:off x="1143000" y="2133600"/>
            <a:ext cx="7391400" cy="4419600"/>
          </a:xfrm>
        </p:spPr>
        <p:txBody>
          <a:bodyPr/>
          <a:lstStyle/>
          <a:p>
            <a:pPr algn="just">
              <a:lnSpc>
                <a:spcPct val="90000"/>
              </a:lnSpc>
            </a:pPr>
            <a:r>
              <a:rPr lang="en-US" altLang="zh-CN" sz="1800" b="1" i="1" smtClean="0">
                <a:ea typeface="SimSun" pitchFamily="2" charset="-122"/>
              </a:rPr>
              <a:t>Semantic Similarity (SemSim)</a:t>
            </a:r>
            <a:r>
              <a:rPr lang="en-US" altLang="zh-CN" sz="1800" b="1" smtClean="0">
                <a:ea typeface="SimSun" pitchFamily="2" charset="-122"/>
              </a:rPr>
              <a:t>:</a:t>
            </a:r>
            <a:r>
              <a:rPr lang="en-US" altLang="zh-CN" sz="1800" smtClean="0">
                <a:ea typeface="SimSun" pitchFamily="2" charset="-122"/>
              </a:rPr>
              <a:t> </a:t>
            </a:r>
          </a:p>
          <a:p>
            <a:pPr algn="just">
              <a:lnSpc>
                <a:spcPct val="90000"/>
              </a:lnSpc>
              <a:buFont typeface="Wingdings" pitchFamily="2" charset="2"/>
              <a:buNone/>
            </a:pPr>
            <a:r>
              <a:rPr lang="en-US" altLang="zh-CN" smtClean="0">
                <a:ea typeface="SimSun" pitchFamily="2" charset="-122"/>
              </a:rPr>
              <a:t>		 </a:t>
            </a:r>
            <a:r>
              <a:rPr lang="en-US" altLang="zh-CN" sz="2000" i="1" smtClean="0">
                <a:ea typeface="SimSun" pitchFamily="2" charset="-122"/>
              </a:rPr>
              <a:t>- WordNet SenseID:</a:t>
            </a:r>
            <a:r>
              <a:rPr lang="en-US" altLang="zh-CN" sz="2000" smtClean="0">
                <a:ea typeface="SimSun" pitchFamily="2" charset="-122"/>
              </a:rPr>
              <a:t> Word and the </a:t>
            </a:r>
            <a:r>
              <a:rPr lang="en-US" altLang="zh-CN" sz="2000" i="1" smtClean="0">
                <a:solidFill>
                  <a:srgbClr val="009900"/>
                </a:solidFill>
                <a:ea typeface="SimSun" pitchFamily="2" charset="-122"/>
              </a:rPr>
              <a:t>locus</a:t>
            </a:r>
            <a:r>
              <a:rPr lang="en-US" altLang="zh-CN" sz="2000" smtClean="0">
                <a:ea typeface="SimSun" pitchFamily="2" charset="-122"/>
              </a:rPr>
              <a:t> both share at least a common </a:t>
            </a:r>
            <a:r>
              <a:rPr lang="en-US" altLang="zh-CN" sz="2000" i="1" smtClean="0">
                <a:ea typeface="SimSun" pitchFamily="2" charset="-122"/>
              </a:rPr>
              <a:t>SenseID</a:t>
            </a:r>
          </a:p>
          <a:p>
            <a:pPr algn="just">
              <a:lnSpc>
                <a:spcPct val="90000"/>
              </a:lnSpc>
              <a:buFont typeface="Wingdings" pitchFamily="2" charset="2"/>
              <a:buNone/>
            </a:pPr>
            <a:r>
              <a:rPr lang="en-US" altLang="zh-CN" sz="2000" smtClean="0">
                <a:ea typeface="SimSun" pitchFamily="2" charset="-122"/>
              </a:rPr>
              <a:t>		 “</a:t>
            </a:r>
            <a:r>
              <a:rPr lang="en-US" altLang="zh-CN" sz="2000" i="1" smtClean="0">
                <a:ea typeface="SimSun" pitchFamily="2" charset="-122"/>
              </a:rPr>
              <a:t>He can </a:t>
            </a:r>
            <a:r>
              <a:rPr lang="en-US" altLang="zh-CN" sz="2000" smtClean="0">
                <a:solidFill>
                  <a:srgbClr val="009900"/>
                </a:solidFill>
                <a:ea typeface="SimSun" pitchFamily="2" charset="-122"/>
              </a:rPr>
              <a:t>enjoy</a:t>
            </a:r>
            <a:r>
              <a:rPr lang="en-US" altLang="zh-CN" sz="2000" i="1" smtClean="0">
                <a:ea typeface="SimSun" pitchFamily="2" charset="-122"/>
              </a:rPr>
              <a:t>  his </a:t>
            </a:r>
            <a:r>
              <a:rPr lang="en-US" altLang="zh-CN" sz="2000" smtClean="0">
                <a:solidFill>
                  <a:srgbClr val="66FF33"/>
                </a:solidFill>
                <a:ea typeface="SimSun" pitchFamily="2" charset="-122"/>
              </a:rPr>
              <a:t>love</a:t>
            </a:r>
            <a:r>
              <a:rPr lang="en-US" altLang="zh-CN" sz="2000" b="1" i="1" smtClean="0">
                <a:ea typeface="SimSun" pitchFamily="2" charset="-122"/>
              </a:rPr>
              <a:t> </a:t>
            </a:r>
            <a:r>
              <a:rPr lang="en-US" altLang="zh-CN" sz="2000" i="1" smtClean="0">
                <a:ea typeface="SimSun" pitchFamily="2" charset="-122"/>
              </a:rPr>
              <a:t>with  freedom.</a:t>
            </a:r>
            <a:r>
              <a:rPr lang="en-US" altLang="zh-CN" sz="2000" smtClean="0">
                <a:ea typeface="SimSun" pitchFamily="2" charset="-122"/>
              </a:rPr>
              <a:t>”</a:t>
            </a:r>
          </a:p>
          <a:p>
            <a:pPr algn="just">
              <a:lnSpc>
                <a:spcPct val="90000"/>
              </a:lnSpc>
            </a:pPr>
            <a:r>
              <a:rPr lang="en-US" altLang="zh-CN" sz="2000" b="1" i="1" smtClean="0">
                <a:ea typeface="SimSun" pitchFamily="2" charset="-122"/>
              </a:rPr>
              <a:t>Syntactic Similarity (SynSim)</a:t>
            </a:r>
            <a:r>
              <a:rPr lang="en-US" altLang="zh-CN" sz="2000" smtClean="0">
                <a:ea typeface="SimSun" pitchFamily="2" charset="-122"/>
              </a:rPr>
              <a:t>:</a:t>
            </a:r>
            <a:r>
              <a:rPr lang="en-US" altLang="zh-CN" smtClean="0">
                <a:ea typeface="SimSun" pitchFamily="2" charset="-122"/>
              </a:rPr>
              <a:t> </a:t>
            </a:r>
          </a:p>
          <a:p>
            <a:pPr algn="just">
              <a:lnSpc>
                <a:spcPct val="90000"/>
              </a:lnSpc>
              <a:buFont typeface="Wingdings" pitchFamily="2" charset="2"/>
              <a:buNone/>
            </a:pPr>
            <a:r>
              <a:rPr lang="en-US" altLang="zh-CN" smtClean="0">
                <a:ea typeface="SimSun" pitchFamily="2" charset="-122"/>
              </a:rPr>
              <a:t>		 </a:t>
            </a:r>
            <a:r>
              <a:rPr lang="en-US" altLang="zh-CN" sz="2000" smtClean="0">
                <a:ea typeface="SimSun" pitchFamily="2" charset="-122"/>
              </a:rPr>
              <a:t>- POS based argument structure present between the phrase and </a:t>
            </a:r>
            <a:r>
              <a:rPr lang="en-US" altLang="zh-CN" sz="2000" i="1" smtClean="0">
                <a:ea typeface="SimSun" pitchFamily="2" charset="-122"/>
              </a:rPr>
              <a:t>locus</a:t>
            </a:r>
          </a:p>
          <a:p>
            <a:pPr algn="just">
              <a:lnSpc>
                <a:spcPct val="90000"/>
              </a:lnSpc>
              <a:buFont typeface="Wingdings" pitchFamily="2" charset="2"/>
              <a:buNone/>
            </a:pPr>
            <a:r>
              <a:rPr lang="en-US" altLang="zh-CN" sz="2000" i="1" smtClean="0">
                <a:ea typeface="SimSun" pitchFamily="2" charset="-122"/>
              </a:rPr>
              <a:t>		 </a:t>
            </a:r>
            <a:r>
              <a:rPr lang="en-US" altLang="zh-CN" sz="2000" smtClean="0">
                <a:ea typeface="SimSun" pitchFamily="2" charset="-122"/>
              </a:rPr>
              <a:t>-</a:t>
            </a:r>
            <a:r>
              <a:rPr lang="en-US" altLang="zh-CN" sz="2000" i="1" smtClean="0">
                <a:ea typeface="SimSun" pitchFamily="2" charset="-122"/>
              </a:rPr>
              <a:t> </a:t>
            </a:r>
            <a:r>
              <a:rPr lang="en-US" altLang="zh-CN" sz="2000" smtClean="0">
                <a:ea typeface="SimSun" pitchFamily="2" charset="-122"/>
              </a:rPr>
              <a:t>Consider</a:t>
            </a:r>
            <a:r>
              <a:rPr lang="en-US" altLang="zh-CN" sz="2000" i="1" smtClean="0">
                <a:ea typeface="SimSun" pitchFamily="2" charset="-122"/>
              </a:rPr>
              <a:t> </a:t>
            </a:r>
            <a:r>
              <a:rPr lang="en-US" altLang="zh-CN" sz="2000" smtClean="0">
                <a:ea typeface="SimSun" pitchFamily="2" charset="-122"/>
              </a:rPr>
              <a:t>the chunked phrases containing verb, noun and preposition </a:t>
            </a:r>
          </a:p>
          <a:p>
            <a:pPr algn="just">
              <a:lnSpc>
                <a:spcPct val="90000"/>
              </a:lnSpc>
              <a:buFont typeface="Wingdings" pitchFamily="2" charset="2"/>
              <a:buNone/>
            </a:pPr>
            <a:r>
              <a:rPr lang="en-US" altLang="zh-CN" sz="2000" smtClean="0">
                <a:ea typeface="SimSun" pitchFamily="2" charset="-122"/>
              </a:rPr>
              <a:t>		- Phrase is already tagged as a </a:t>
            </a:r>
            <a:r>
              <a:rPr lang="en-US" altLang="zh-CN" sz="2000" i="1" smtClean="0">
                <a:ea typeface="SimSun" pitchFamily="2" charset="-122"/>
              </a:rPr>
              <a:t>theme</a:t>
            </a:r>
            <a:r>
              <a:rPr lang="en-US" altLang="zh-CN" sz="2000" smtClean="0">
                <a:ea typeface="SimSun" pitchFamily="2" charset="-122"/>
              </a:rPr>
              <a:t> or </a:t>
            </a:r>
            <a:r>
              <a:rPr lang="en-US" altLang="zh-CN" sz="2000" i="1" smtClean="0">
                <a:ea typeface="SimSun" pitchFamily="2" charset="-122"/>
              </a:rPr>
              <a:t>topic </a:t>
            </a:r>
            <a:r>
              <a:rPr lang="en-US" altLang="zh-CN" sz="2000" smtClean="0">
                <a:ea typeface="SimSun" pitchFamily="2" charset="-122"/>
              </a:rPr>
              <a:t>or </a:t>
            </a:r>
            <a:r>
              <a:rPr lang="en-US" altLang="zh-CN" sz="2000" i="1" smtClean="0">
                <a:ea typeface="SimSun" pitchFamily="2" charset="-122"/>
              </a:rPr>
              <a:t>event by</a:t>
            </a:r>
            <a:r>
              <a:rPr lang="en-US" altLang="zh-CN" sz="2000" smtClean="0">
                <a:ea typeface="SimSun" pitchFamily="2" charset="-122"/>
              </a:rPr>
              <a:t> the baseline system</a:t>
            </a:r>
          </a:p>
          <a:p>
            <a:pPr algn="just">
              <a:lnSpc>
                <a:spcPct val="90000"/>
              </a:lnSpc>
              <a:buFont typeface="Wingdings" pitchFamily="2" charset="2"/>
              <a:buNone/>
            </a:pPr>
            <a:r>
              <a:rPr lang="en-US" altLang="zh-CN" sz="2000" smtClean="0">
                <a:ea typeface="SimSun" pitchFamily="2" charset="-122"/>
              </a:rPr>
              <a:t>             		“</a:t>
            </a:r>
            <a:r>
              <a:rPr lang="en-US" altLang="zh-CN" sz="2000" i="1" smtClean="0">
                <a:ea typeface="SimSun" pitchFamily="2" charset="-122"/>
              </a:rPr>
              <a:t>He first cried up the </a:t>
            </a:r>
            <a:r>
              <a:rPr lang="en-US" altLang="zh-CN" sz="2000" smtClean="0">
                <a:solidFill>
                  <a:srgbClr val="FF9900"/>
                </a:solidFill>
                <a:ea typeface="SimSun" pitchFamily="2" charset="-122"/>
              </a:rPr>
              <a:t>toy car</a:t>
            </a:r>
            <a:r>
              <a:rPr lang="en-US" altLang="zh-CN" sz="2000" smtClean="0">
                <a:ea typeface="SimSun" pitchFamily="2" charset="-122"/>
              </a:rPr>
              <a:t>”</a:t>
            </a:r>
          </a:p>
        </p:txBody>
      </p:sp>
      <p:pic>
        <p:nvPicPr>
          <p:cNvPr id="81926"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5"/>
          <p:cNvSpPr>
            <a:spLocks noGrp="1"/>
          </p:cNvSpPr>
          <p:nvPr>
            <p:ph type="dt" sz="quarter" idx="10"/>
          </p:nvPr>
        </p:nvSpPr>
        <p:spPr>
          <a:noFill/>
        </p:spPr>
        <p:txBody>
          <a:bodyPr/>
          <a:lstStyle/>
          <a:p>
            <a:fld id="{51F3F976-F55E-4949-81CA-9D396AC4BF46}" type="datetime1">
              <a:rPr lang="en-US" smtClean="0"/>
              <a:pPr/>
              <a:t>5/20/2011</a:t>
            </a:fld>
            <a:endParaRPr lang="en-US" smtClean="0"/>
          </a:p>
        </p:txBody>
      </p:sp>
      <p:sp>
        <p:nvSpPr>
          <p:cNvPr id="82947" name="Slide Number Placeholder 7"/>
          <p:cNvSpPr>
            <a:spLocks noGrp="1"/>
          </p:cNvSpPr>
          <p:nvPr>
            <p:ph type="sldNum" sz="quarter" idx="12"/>
          </p:nvPr>
        </p:nvSpPr>
        <p:spPr>
          <a:noFill/>
        </p:spPr>
        <p:txBody>
          <a:bodyPr/>
          <a:lstStyle/>
          <a:p>
            <a:fld id="{F35671FC-C6F0-4CD6-BC59-3F65F24820FC}" type="slidenum">
              <a:rPr lang="en-US" smtClean="0"/>
              <a:pPr/>
              <a:t>84</a:t>
            </a:fld>
            <a:endParaRPr lang="en-US" smtClean="0"/>
          </a:p>
        </p:txBody>
      </p:sp>
      <p:sp>
        <p:nvSpPr>
          <p:cNvPr id="82948" name="Rectangle 2"/>
          <p:cNvSpPr>
            <a:spLocks noGrp="1" noChangeArrowheads="1"/>
          </p:cNvSpPr>
          <p:nvPr>
            <p:ph type="title"/>
          </p:nvPr>
        </p:nvSpPr>
        <p:spPr/>
        <p:txBody>
          <a:bodyPr/>
          <a:lstStyle/>
          <a:p>
            <a:pPr algn="l"/>
            <a:r>
              <a:rPr lang="en-US" sz="3200" smtClean="0">
                <a:solidFill>
                  <a:srgbClr val="660066"/>
                </a:solidFill>
              </a:rPr>
              <a:t>Evaluation</a:t>
            </a:r>
          </a:p>
        </p:txBody>
      </p:sp>
      <p:sp>
        <p:nvSpPr>
          <p:cNvPr id="82949" name="Rectangle 3"/>
          <p:cNvSpPr>
            <a:spLocks noGrp="1" noChangeArrowheads="1"/>
          </p:cNvSpPr>
          <p:nvPr>
            <p:ph type="body" sz="half" idx="1"/>
          </p:nvPr>
        </p:nvSpPr>
        <p:spPr>
          <a:xfrm>
            <a:off x="914400" y="2057400"/>
            <a:ext cx="3276600" cy="4114800"/>
          </a:xfrm>
        </p:spPr>
        <p:txBody>
          <a:bodyPr/>
          <a:lstStyle/>
          <a:p>
            <a:pPr algn="just">
              <a:lnSpc>
                <a:spcPct val="80000"/>
              </a:lnSpc>
            </a:pPr>
            <a:r>
              <a:rPr lang="en-US" altLang="zh-CN" sz="2000" smtClean="0">
                <a:ea typeface="SimSun" pitchFamily="2" charset="-122"/>
              </a:rPr>
              <a:t>Select chunks as topics with a threshold </a:t>
            </a:r>
            <a:r>
              <a:rPr lang="en-US" altLang="zh-CN" sz="2000" i="1" smtClean="0">
                <a:ea typeface="SimSun" pitchFamily="2" charset="-122"/>
              </a:rPr>
              <a:t>Hscore </a:t>
            </a:r>
            <a:r>
              <a:rPr lang="en-US" altLang="zh-CN" sz="2000" smtClean="0">
                <a:ea typeface="SimSun" pitchFamily="2" charset="-122"/>
              </a:rPr>
              <a:t>(</a:t>
            </a:r>
            <a:r>
              <a:rPr lang="en-US" altLang="zh-CN" sz="2000" i="1" smtClean="0">
                <a:ea typeface="SimSun" pitchFamily="2" charset="-122"/>
              </a:rPr>
              <a:t>&gt;.5</a:t>
            </a:r>
            <a:r>
              <a:rPr lang="en-US" altLang="zh-CN" sz="2000" smtClean="0">
                <a:ea typeface="SimSun" pitchFamily="2" charset="-122"/>
              </a:rPr>
              <a:t>)</a:t>
            </a:r>
          </a:p>
          <a:p>
            <a:pPr algn="just">
              <a:lnSpc>
                <a:spcPct val="80000"/>
              </a:lnSpc>
            </a:pPr>
            <a:r>
              <a:rPr lang="en-US" altLang="zh-CN" sz="2000" smtClean="0">
                <a:ea typeface="SimSun" pitchFamily="2" charset="-122"/>
              </a:rPr>
              <a:t>Two Strategies:</a:t>
            </a:r>
          </a:p>
          <a:p>
            <a:pPr algn="just">
              <a:lnSpc>
                <a:spcPct val="80000"/>
              </a:lnSpc>
              <a:buFont typeface="Wingdings" pitchFamily="2" charset="2"/>
              <a:buNone/>
            </a:pPr>
            <a:r>
              <a:rPr lang="en-US" altLang="zh-CN" sz="2000" i="1" smtClean="0">
                <a:ea typeface="SimSun" pitchFamily="2" charset="-122"/>
              </a:rPr>
              <a:t>	[H1]</a:t>
            </a:r>
            <a:r>
              <a:rPr lang="en-US" altLang="zh-CN" sz="2000" smtClean="0">
                <a:ea typeface="SimSun" pitchFamily="2" charset="-122"/>
              </a:rPr>
              <a:t> :  Select the chunked phrase with best heuristic score (</a:t>
            </a:r>
            <a:r>
              <a:rPr lang="en-US" altLang="zh-CN" sz="2000" i="1" smtClean="0">
                <a:ea typeface="SimSun" pitchFamily="2" charset="-122"/>
              </a:rPr>
              <a:t>Hscore</a:t>
            </a:r>
            <a:r>
              <a:rPr lang="en-US" altLang="zh-CN" sz="2000" smtClean="0">
                <a:ea typeface="SimSun" pitchFamily="2" charset="-122"/>
              </a:rPr>
              <a:t>)</a:t>
            </a:r>
            <a:endParaRPr lang="en-US" altLang="zh-CN" sz="2000" i="1" smtClean="0">
              <a:ea typeface="SimSun" pitchFamily="2" charset="-122"/>
            </a:endParaRPr>
          </a:p>
          <a:p>
            <a:pPr algn="just">
              <a:lnSpc>
                <a:spcPct val="80000"/>
              </a:lnSpc>
              <a:buFont typeface="Wingdings" pitchFamily="2" charset="2"/>
              <a:buNone/>
            </a:pPr>
            <a:r>
              <a:rPr lang="en-US" altLang="zh-CN" sz="2000" smtClean="0">
                <a:ea typeface="SimSun" pitchFamily="2" charset="-122"/>
              </a:rPr>
              <a:t>	[H2] :    Slightly Relaxed Selection</a:t>
            </a:r>
          </a:p>
          <a:p>
            <a:pPr algn="just">
              <a:lnSpc>
                <a:spcPct val="80000"/>
              </a:lnSpc>
              <a:buFont typeface="Wingdings" pitchFamily="2" charset="2"/>
              <a:buNone/>
            </a:pPr>
            <a:r>
              <a:rPr lang="en-US" altLang="zh-CN" sz="2000" smtClean="0">
                <a:ea typeface="SimSun" pitchFamily="2" charset="-122"/>
              </a:rPr>
              <a:t>		- Considering the chunked phrases with next highest heuristic scores (</a:t>
            </a:r>
            <a:r>
              <a:rPr lang="en-US" altLang="zh-CN" sz="2000" i="1" smtClean="0">
                <a:ea typeface="SimSun" pitchFamily="2" charset="-122"/>
              </a:rPr>
              <a:t>Hscore</a:t>
            </a:r>
            <a:r>
              <a:rPr lang="en-US" altLang="zh-CN" sz="2000" smtClean="0">
                <a:ea typeface="SimSun" pitchFamily="2" charset="-122"/>
              </a:rPr>
              <a:t>)</a:t>
            </a:r>
            <a:r>
              <a:rPr lang="en-US" altLang="zh-CN" sz="2000" i="1" smtClean="0">
                <a:ea typeface="SimSun" pitchFamily="2" charset="-122"/>
              </a:rPr>
              <a:t> </a:t>
            </a:r>
          </a:p>
          <a:p>
            <a:pPr algn="just">
              <a:lnSpc>
                <a:spcPct val="80000"/>
              </a:lnSpc>
              <a:buFont typeface="Wingdings" pitchFamily="2" charset="2"/>
              <a:buNone/>
            </a:pPr>
            <a:r>
              <a:rPr lang="en-US" altLang="zh-CN" sz="2000" i="1" smtClean="0">
                <a:ea typeface="SimSun" pitchFamily="2" charset="-122"/>
              </a:rPr>
              <a:t>		-   </a:t>
            </a:r>
            <a:r>
              <a:rPr lang="en-US" altLang="zh-CN" sz="2000" smtClean="0">
                <a:ea typeface="SimSun" pitchFamily="2" charset="-122"/>
              </a:rPr>
              <a:t>Performance Improved</a:t>
            </a:r>
            <a:endParaRPr lang="en-US" sz="2000" smtClean="0">
              <a:ea typeface="SimSun" pitchFamily="2" charset="-122"/>
            </a:endParaRPr>
          </a:p>
        </p:txBody>
      </p:sp>
      <p:pic>
        <p:nvPicPr>
          <p:cNvPr id="82950" name="Picture 1" descr="jadav_logo"/>
          <p:cNvPicPr>
            <a:picLocks noGrp="1" noChangeAspect="1" noChangeArrowheads="1"/>
          </p:cNvPicPr>
          <p:nvPr>
            <p:ph sz="quarter" idx="2"/>
          </p:nvPr>
        </p:nvPicPr>
        <p:blipFill>
          <a:blip r:embed="rId3" cstate="print"/>
          <a:srcRect/>
          <a:stretch>
            <a:fillRect/>
          </a:stretch>
        </p:blipFill>
        <p:spPr>
          <a:xfrm>
            <a:off x="8339138" y="0"/>
            <a:ext cx="804862" cy="825500"/>
          </a:xfrm>
          <a:noFill/>
        </p:spPr>
      </p:pic>
      <p:sp>
        <p:nvSpPr>
          <p:cNvPr id="82951" name="Text Box 10"/>
          <p:cNvSpPr txBox="1">
            <a:spLocks noChangeArrowheads="1"/>
          </p:cNvSpPr>
          <p:nvPr/>
        </p:nvSpPr>
        <p:spPr bwMode="auto">
          <a:xfrm>
            <a:off x="4495800" y="5557838"/>
            <a:ext cx="4267200" cy="276225"/>
          </a:xfrm>
          <a:prstGeom prst="rect">
            <a:avLst/>
          </a:prstGeom>
          <a:noFill/>
          <a:ln w="9525">
            <a:noFill/>
            <a:miter lim="800000"/>
            <a:headEnd/>
            <a:tailEnd/>
          </a:ln>
        </p:spPr>
        <p:txBody>
          <a:bodyPr>
            <a:spAutoFit/>
          </a:bodyPr>
          <a:lstStyle/>
          <a:p>
            <a:pPr algn="ctr">
              <a:spcBef>
                <a:spcPct val="50000"/>
              </a:spcBef>
            </a:pPr>
            <a:r>
              <a:rPr lang="en-US" sz="1200" b="1">
                <a:solidFill>
                  <a:srgbClr val="000000"/>
                </a:solidFill>
              </a:rPr>
              <a:t>Table : Results of Unsupervised Hybrid System with </a:t>
            </a:r>
            <a:r>
              <a:rPr lang="en-US" sz="1200" b="1" i="1">
                <a:solidFill>
                  <a:srgbClr val="000000"/>
                </a:solidFill>
              </a:rPr>
              <a:t>Hscores</a:t>
            </a:r>
          </a:p>
        </p:txBody>
      </p:sp>
      <p:pic>
        <p:nvPicPr>
          <p:cNvPr id="82952" name="Picture 11"/>
          <p:cNvPicPr>
            <a:picLocks noChangeAspect="1" noChangeArrowheads="1"/>
          </p:cNvPicPr>
          <p:nvPr/>
        </p:nvPicPr>
        <p:blipFill>
          <a:blip r:embed="rId4" cstate="print"/>
          <a:srcRect/>
          <a:stretch>
            <a:fillRect/>
          </a:stretch>
        </p:blipFill>
        <p:spPr bwMode="auto">
          <a:xfrm>
            <a:off x="4686300" y="2205038"/>
            <a:ext cx="3813175" cy="3330575"/>
          </a:xfrm>
          <a:prstGeom prst="rect">
            <a:avLst/>
          </a:prstGeom>
          <a:noFill/>
          <a:ln w="9525">
            <a:noFill/>
            <a:miter lim="800000"/>
            <a:headEnd/>
            <a:tailEnd/>
          </a:ln>
        </p:spPr>
      </p:pic>
      <p:sp>
        <p:nvSpPr>
          <p:cNvPr id="82953" name="Oval 12"/>
          <p:cNvSpPr>
            <a:spLocks noChangeArrowheads="1"/>
          </p:cNvSpPr>
          <p:nvPr/>
        </p:nvSpPr>
        <p:spPr bwMode="auto">
          <a:xfrm>
            <a:off x="7429500" y="2205038"/>
            <a:ext cx="914400" cy="457200"/>
          </a:xfrm>
          <a:prstGeom prst="ellipse">
            <a:avLst/>
          </a:prstGeom>
          <a:noFill/>
          <a:ln w="25400">
            <a:solidFill>
              <a:srgbClr val="FF9900"/>
            </a:solidFill>
            <a:round/>
            <a:headEnd/>
            <a:tailEnd/>
          </a:ln>
        </p:spPr>
        <p:txBody>
          <a:bodyPr wrap="none" anchor="ctr"/>
          <a:lstStyle/>
          <a:p>
            <a:endParaRPr lang="en-IN"/>
          </a:p>
        </p:txBody>
      </p:sp>
      <p:sp>
        <p:nvSpPr>
          <p:cNvPr id="82954" name="Oval 13"/>
          <p:cNvSpPr>
            <a:spLocks noChangeArrowheads="1"/>
          </p:cNvSpPr>
          <p:nvPr/>
        </p:nvSpPr>
        <p:spPr bwMode="auto">
          <a:xfrm>
            <a:off x="7581900" y="3271838"/>
            <a:ext cx="685800" cy="228600"/>
          </a:xfrm>
          <a:prstGeom prst="ellipse">
            <a:avLst/>
          </a:prstGeom>
          <a:noFill/>
          <a:ln w="9525">
            <a:solidFill>
              <a:srgbClr val="FF6600"/>
            </a:solidFill>
            <a:round/>
            <a:headEnd/>
            <a:tailEnd/>
          </a:ln>
        </p:spPr>
        <p:txBody>
          <a:bodyPr wrap="none" anchor="ctr"/>
          <a:lstStyle/>
          <a:p>
            <a:endParaRPr lang="en-IN"/>
          </a:p>
        </p:txBody>
      </p:sp>
      <p:sp>
        <p:nvSpPr>
          <p:cNvPr id="82955" name="Oval 14"/>
          <p:cNvSpPr>
            <a:spLocks noChangeArrowheads="1"/>
          </p:cNvSpPr>
          <p:nvPr/>
        </p:nvSpPr>
        <p:spPr bwMode="auto">
          <a:xfrm>
            <a:off x="7581900" y="3652838"/>
            <a:ext cx="685800" cy="228600"/>
          </a:xfrm>
          <a:prstGeom prst="ellipse">
            <a:avLst/>
          </a:prstGeom>
          <a:noFill/>
          <a:ln w="9525">
            <a:solidFill>
              <a:srgbClr val="FF6600"/>
            </a:solidFill>
            <a:round/>
            <a:headEnd/>
            <a:tailEnd/>
          </a:ln>
        </p:spPr>
        <p:txBody>
          <a:bodyPr wrap="none" anchor="ctr"/>
          <a:lstStyle/>
          <a:p>
            <a:endParaRPr lang="en-IN"/>
          </a:p>
        </p:txBody>
      </p:sp>
      <p:sp>
        <p:nvSpPr>
          <p:cNvPr id="82956" name="Oval 15"/>
          <p:cNvSpPr>
            <a:spLocks noChangeArrowheads="1"/>
          </p:cNvSpPr>
          <p:nvPr/>
        </p:nvSpPr>
        <p:spPr bwMode="auto">
          <a:xfrm>
            <a:off x="7658100" y="4033838"/>
            <a:ext cx="685800" cy="228600"/>
          </a:xfrm>
          <a:prstGeom prst="ellipse">
            <a:avLst/>
          </a:prstGeom>
          <a:noFill/>
          <a:ln w="9525">
            <a:solidFill>
              <a:srgbClr val="FF6600"/>
            </a:solidFill>
            <a:round/>
            <a:headEnd/>
            <a:tailEnd/>
          </a:ln>
        </p:spPr>
        <p:txBody>
          <a:bodyPr wrap="none" anchor="ctr"/>
          <a:lstStyle/>
          <a:p>
            <a:endParaRPr lang="en-IN"/>
          </a:p>
        </p:txBody>
      </p:sp>
      <p:sp>
        <p:nvSpPr>
          <p:cNvPr id="82957" name="Oval 16"/>
          <p:cNvSpPr>
            <a:spLocks noChangeArrowheads="1"/>
          </p:cNvSpPr>
          <p:nvPr/>
        </p:nvSpPr>
        <p:spPr bwMode="auto">
          <a:xfrm>
            <a:off x="7658100" y="4414838"/>
            <a:ext cx="685800" cy="228600"/>
          </a:xfrm>
          <a:prstGeom prst="ellipse">
            <a:avLst/>
          </a:prstGeom>
          <a:noFill/>
          <a:ln w="9525">
            <a:solidFill>
              <a:srgbClr val="FF6600"/>
            </a:solidFill>
            <a:round/>
            <a:headEnd/>
            <a:tailEnd/>
          </a:ln>
        </p:spPr>
        <p:txBody>
          <a:bodyPr wrap="none" anchor="ctr"/>
          <a:lstStyle/>
          <a:p>
            <a:endParaRPr lang="en-IN"/>
          </a:p>
        </p:txBody>
      </p:sp>
      <p:sp>
        <p:nvSpPr>
          <p:cNvPr id="82958" name="Oval 17"/>
          <p:cNvSpPr>
            <a:spLocks noChangeArrowheads="1"/>
          </p:cNvSpPr>
          <p:nvPr/>
        </p:nvSpPr>
        <p:spPr bwMode="auto">
          <a:xfrm>
            <a:off x="7581900" y="4795838"/>
            <a:ext cx="685800" cy="228600"/>
          </a:xfrm>
          <a:prstGeom prst="ellipse">
            <a:avLst/>
          </a:prstGeom>
          <a:noFill/>
          <a:ln w="9525">
            <a:solidFill>
              <a:srgbClr val="FF6600"/>
            </a:solidFill>
            <a:round/>
            <a:headEnd/>
            <a:tailEnd/>
          </a:ln>
        </p:spPr>
        <p:txBody>
          <a:bodyPr wrap="none" anchor="ctr"/>
          <a:lstStyle/>
          <a:p>
            <a:endParaRPr lang="en-IN"/>
          </a:p>
        </p:txBody>
      </p:sp>
      <p:sp>
        <p:nvSpPr>
          <p:cNvPr id="82959" name="Oval 18"/>
          <p:cNvSpPr>
            <a:spLocks noChangeArrowheads="1"/>
          </p:cNvSpPr>
          <p:nvPr/>
        </p:nvSpPr>
        <p:spPr bwMode="auto">
          <a:xfrm>
            <a:off x="7581900" y="5176838"/>
            <a:ext cx="685800" cy="228600"/>
          </a:xfrm>
          <a:prstGeom prst="ellipse">
            <a:avLst/>
          </a:prstGeom>
          <a:noFill/>
          <a:ln w="9525">
            <a:solidFill>
              <a:srgbClr val="FF6600"/>
            </a:solidFill>
            <a:round/>
            <a:headEnd/>
            <a:tailEnd/>
          </a:ln>
        </p:spPr>
        <p:txBody>
          <a:bodyPr wrap="none" anchor="ctr"/>
          <a:lstStyle/>
          <a:p>
            <a:endParaRPr lang="en-IN"/>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ate Placeholder 5"/>
          <p:cNvSpPr>
            <a:spLocks noGrp="1"/>
          </p:cNvSpPr>
          <p:nvPr>
            <p:ph type="dt" sz="quarter" idx="10"/>
          </p:nvPr>
        </p:nvSpPr>
        <p:spPr>
          <a:noFill/>
        </p:spPr>
        <p:txBody>
          <a:bodyPr/>
          <a:lstStyle/>
          <a:p>
            <a:fld id="{8DE342C2-3865-40EF-A1E9-A7604520C208}" type="datetime1">
              <a:rPr lang="en-US" smtClean="0"/>
              <a:pPr/>
              <a:t>5/20/2011</a:t>
            </a:fld>
            <a:endParaRPr lang="en-US" smtClean="0"/>
          </a:p>
        </p:txBody>
      </p:sp>
      <p:sp>
        <p:nvSpPr>
          <p:cNvPr id="83971" name="Slide Number Placeholder 7"/>
          <p:cNvSpPr>
            <a:spLocks noGrp="1"/>
          </p:cNvSpPr>
          <p:nvPr>
            <p:ph type="sldNum" sz="quarter" idx="12"/>
          </p:nvPr>
        </p:nvSpPr>
        <p:spPr>
          <a:noFill/>
        </p:spPr>
        <p:txBody>
          <a:bodyPr/>
          <a:lstStyle/>
          <a:p>
            <a:fld id="{244FCC9A-283E-4CA4-969D-86B1F98B12A0}" type="slidenum">
              <a:rPr lang="en-US" smtClean="0"/>
              <a:pPr/>
              <a:t>85</a:t>
            </a:fld>
            <a:endParaRPr lang="en-US" smtClean="0"/>
          </a:p>
        </p:txBody>
      </p:sp>
      <p:sp>
        <p:nvSpPr>
          <p:cNvPr id="83972" name="Rectangle 2"/>
          <p:cNvSpPr>
            <a:spLocks noGrp="1" noChangeArrowheads="1"/>
          </p:cNvSpPr>
          <p:nvPr>
            <p:ph type="title"/>
          </p:nvPr>
        </p:nvSpPr>
        <p:spPr>
          <a:xfrm>
            <a:off x="1371600" y="533400"/>
            <a:ext cx="7313613" cy="1143000"/>
          </a:xfrm>
        </p:spPr>
        <p:txBody>
          <a:bodyPr/>
          <a:lstStyle/>
          <a:p>
            <a:pPr algn="l"/>
            <a:r>
              <a:rPr lang="en-US" sz="3200" smtClean="0">
                <a:solidFill>
                  <a:srgbClr val="660066"/>
                </a:solidFill>
              </a:rPr>
              <a:t>Topic Detection</a:t>
            </a:r>
            <a:br>
              <a:rPr lang="en-US" sz="3200" smtClean="0">
                <a:solidFill>
                  <a:srgbClr val="660066"/>
                </a:solidFill>
              </a:rPr>
            </a:br>
            <a:r>
              <a:rPr lang="en-US" sz="3200" smtClean="0">
                <a:solidFill>
                  <a:srgbClr val="660066"/>
                </a:solidFill>
              </a:rPr>
              <a:t>Supervised Framework</a:t>
            </a:r>
          </a:p>
        </p:txBody>
      </p:sp>
      <p:sp>
        <p:nvSpPr>
          <p:cNvPr id="83973" name="Rectangle 3"/>
          <p:cNvSpPr>
            <a:spLocks noGrp="1" noChangeArrowheads="1"/>
          </p:cNvSpPr>
          <p:nvPr>
            <p:ph type="body" sz="half" idx="1"/>
          </p:nvPr>
        </p:nvSpPr>
        <p:spPr>
          <a:xfrm>
            <a:off x="838200" y="2133600"/>
            <a:ext cx="7848600" cy="4114800"/>
          </a:xfrm>
        </p:spPr>
        <p:txBody>
          <a:bodyPr/>
          <a:lstStyle/>
          <a:p>
            <a:pPr algn="just">
              <a:lnSpc>
                <a:spcPct val="80000"/>
              </a:lnSpc>
            </a:pPr>
            <a:r>
              <a:rPr lang="en-US" sz="2000" smtClean="0">
                <a:ea typeface="SimSun" pitchFamily="2" charset="-122"/>
              </a:rPr>
              <a:t>Classification (SVM, CRF, Fuzzy)</a:t>
            </a:r>
          </a:p>
          <a:p>
            <a:pPr algn="just">
              <a:lnSpc>
                <a:spcPct val="80000"/>
              </a:lnSpc>
              <a:buFont typeface="Wingdings" pitchFamily="2" charset="2"/>
              <a:buNone/>
            </a:pPr>
            <a:r>
              <a:rPr lang="en-US" sz="2000" smtClean="0">
                <a:ea typeface="SimSun" pitchFamily="2" charset="-122"/>
              </a:rPr>
              <a:t>	- Feature Analysis</a:t>
            </a:r>
          </a:p>
          <a:p>
            <a:pPr algn="just">
              <a:lnSpc>
                <a:spcPct val="80000"/>
              </a:lnSpc>
              <a:buFont typeface="Wingdings" pitchFamily="2" charset="2"/>
              <a:buNone/>
            </a:pPr>
            <a:r>
              <a:rPr lang="en-US" sz="2000" smtClean="0">
                <a:ea typeface="SimSun" pitchFamily="2" charset="-122"/>
              </a:rPr>
              <a:t>	- Information Gain Based Pruning</a:t>
            </a:r>
          </a:p>
          <a:p>
            <a:pPr algn="just">
              <a:lnSpc>
                <a:spcPct val="80000"/>
              </a:lnSpc>
            </a:pPr>
            <a:endParaRPr lang="en-US" sz="2000" smtClean="0">
              <a:ea typeface="SimSun" pitchFamily="2" charset="-122"/>
            </a:endParaRPr>
          </a:p>
          <a:p>
            <a:pPr algn="just">
              <a:lnSpc>
                <a:spcPct val="80000"/>
              </a:lnSpc>
            </a:pPr>
            <a:r>
              <a:rPr lang="en-US" sz="2000" smtClean="0">
                <a:ea typeface="SimSun" pitchFamily="2" charset="-122"/>
              </a:rPr>
              <a:t>Multi-Engine with Voting 		</a:t>
            </a:r>
          </a:p>
          <a:p>
            <a:pPr algn="just">
              <a:lnSpc>
                <a:spcPct val="80000"/>
              </a:lnSpc>
              <a:buFont typeface="Wingdings" pitchFamily="2" charset="2"/>
              <a:buNone/>
            </a:pPr>
            <a:r>
              <a:rPr lang="en-US" sz="2000" smtClean="0">
                <a:ea typeface="SimSun" pitchFamily="2" charset="-122"/>
              </a:rPr>
              <a:t>	- </a:t>
            </a:r>
            <a:r>
              <a:rPr lang="en-US" sz="2000" smtClean="0"/>
              <a:t>Majority Voting (M</a:t>
            </a:r>
            <a:r>
              <a:rPr lang="en-US" sz="2000" i="1" smtClean="0"/>
              <a:t>voting</a:t>
            </a:r>
            <a:r>
              <a:rPr lang="en-US" sz="2000" smtClean="0"/>
              <a:t>)</a:t>
            </a:r>
          </a:p>
          <a:p>
            <a:pPr algn="just">
              <a:lnSpc>
                <a:spcPct val="80000"/>
              </a:lnSpc>
              <a:buFont typeface="Wingdings" pitchFamily="2" charset="2"/>
              <a:buNone/>
            </a:pPr>
            <a:r>
              <a:rPr lang="en-US" sz="2000" smtClean="0"/>
              <a:t>	- Cross Validation Total F-Score Values (CVTFV)</a:t>
            </a:r>
            <a:endParaRPr lang="en-US" sz="2000" smtClean="0">
              <a:ea typeface="SimSun" pitchFamily="2" charset="-122"/>
            </a:endParaRPr>
          </a:p>
          <a:p>
            <a:pPr algn="just">
              <a:lnSpc>
                <a:spcPct val="80000"/>
              </a:lnSpc>
            </a:pPr>
            <a:endParaRPr lang="en-US" sz="2000" smtClean="0">
              <a:ea typeface="SimSun" pitchFamily="2" charset="-122"/>
            </a:endParaRPr>
          </a:p>
        </p:txBody>
      </p:sp>
      <p:pic>
        <p:nvPicPr>
          <p:cNvPr id="83974" name="Picture 1" descr="jadav_logo"/>
          <p:cNvPicPr>
            <a:picLocks noGrp="1" noChangeAspect="1" noChangeArrowheads="1"/>
          </p:cNvPicPr>
          <p:nvPr>
            <p:ph sz="quarter" idx="2"/>
          </p:nvPr>
        </p:nvPicPr>
        <p:blipFill>
          <a:blip r:embed="rId3" cstate="print"/>
          <a:srcRect/>
          <a:stretch>
            <a:fillRect/>
          </a:stretch>
        </p:blipFill>
        <p:spPr>
          <a:xfrm>
            <a:off x="8339138" y="0"/>
            <a:ext cx="804862" cy="825500"/>
          </a:xfrm>
          <a:noFill/>
        </p:spPr>
      </p:pic>
      <p:pic>
        <p:nvPicPr>
          <p:cNvPr id="83975" name="Picture 2"/>
          <p:cNvPicPr>
            <a:picLocks noChangeAspect="1" noChangeArrowheads="1"/>
          </p:cNvPicPr>
          <p:nvPr/>
        </p:nvPicPr>
        <p:blipFill>
          <a:blip r:embed="rId4" cstate="print"/>
          <a:srcRect/>
          <a:stretch>
            <a:fillRect/>
          </a:stretch>
        </p:blipFill>
        <p:spPr bwMode="auto">
          <a:xfrm>
            <a:off x="4953000" y="4343400"/>
            <a:ext cx="3343275" cy="1743075"/>
          </a:xfrm>
          <a:prstGeom prst="rect">
            <a:avLst/>
          </a:prstGeom>
          <a:noFill/>
          <a:ln w="9525">
            <a:noFill/>
            <a:miter lim="800000"/>
            <a:headEnd/>
            <a:tailEnd/>
          </a:ln>
        </p:spPr>
      </p:pic>
      <p:pic>
        <p:nvPicPr>
          <p:cNvPr id="83976" name="Picture 3"/>
          <p:cNvPicPr>
            <a:picLocks noChangeAspect="1" noChangeArrowheads="1"/>
          </p:cNvPicPr>
          <p:nvPr/>
        </p:nvPicPr>
        <p:blipFill>
          <a:blip r:embed="rId5" cstate="print"/>
          <a:srcRect/>
          <a:stretch>
            <a:fillRect/>
          </a:stretch>
        </p:blipFill>
        <p:spPr bwMode="auto">
          <a:xfrm>
            <a:off x="1447800" y="4572000"/>
            <a:ext cx="3076575"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ate Placeholder 3"/>
          <p:cNvSpPr>
            <a:spLocks noGrp="1"/>
          </p:cNvSpPr>
          <p:nvPr>
            <p:ph type="dt" sz="quarter" idx="10"/>
          </p:nvPr>
        </p:nvSpPr>
        <p:spPr>
          <a:noFill/>
        </p:spPr>
        <p:txBody>
          <a:bodyPr/>
          <a:lstStyle/>
          <a:p>
            <a:fld id="{09E1EF37-B68A-491C-BD85-DFD8CF73725C}" type="datetime1">
              <a:rPr lang="en-US" smtClean="0"/>
              <a:pPr/>
              <a:t>5/20/2011</a:t>
            </a:fld>
            <a:endParaRPr lang="en-US" smtClean="0"/>
          </a:p>
        </p:txBody>
      </p:sp>
      <p:sp>
        <p:nvSpPr>
          <p:cNvPr id="84995" name="Slide Number Placeholder 5"/>
          <p:cNvSpPr>
            <a:spLocks noGrp="1"/>
          </p:cNvSpPr>
          <p:nvPr>
            <p:ph type="sldNum" sz="quarter" idx="12"/>
          </p:nvPr>
        </p:nvSpPr>
        <p:spPr>
          <a:noFill/>
        </p:spPr>
        <p:txBody>
          <a:bodyPr/>
          <a:lstStyle/>
          <a:p>
            <a:fld id="{8D7B0E99-5409-4C54-BCF8-68872AB7A96D}" type="slidenum">
              <a:rPr lang="en-US" smtClean="0"/>
              <a:pPr/>
              <a:t>86</a:t>
            </a:fld>
            <a:endParaRPr lang="en-US" smtClean="0"/>
          </a:p>
        </p:txBody>
      </p:sp>
      <p:sp>
        <p:nvSpPr>
          <p:cNvPr id="84996"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Topic Detection</a:t>
            </a:r>
          </a:p>
        </p:txBody>
      </p:sp>
      <p:sp>
        <p:nvSpPr>
          <p:cNvPr id="84997" name="Rectangle 3"/>
          <p:cNvSpPr>
            <a:spLocks noGrp="1" noChangeArrowheads="1"/>
          </p:cNvSpPr>
          <p:nvPr>
            <p:ph type="body" idx="1"/>
          </p:nvPr>
        </p:nvSpPr>
        <p:spPr>
          <a:xfrm>
            <a:off x="809625" y="2214563"/>
            <a:ext cx="8105775" cy="3881437"/>
          </a:xfrm>
        </p:spPr>
        <p:txBody>
          <a:bodyPr/>
          <a:lstStyle/>
          <a:p>
            <a:pPr marL="609600" indent="-609600" eaLnBrk="1" hangingPunct="1">
              <a:lnSpc>
                <a:spcPct val="80000"/>
              </a:lnSpc>
              <a:spcBef>
                <a:spcPts val="1200"/>
              </a:spcBef>
              <a:spcAft>
                <a:spcPts val="400"/>
              </a:spcAft>
            </a:pPr>
            <a:r>
              <a:rPr lang="en-US" sz="2400" b="1" dirty="0" smtClean="0"/>
              <a:t>Attempts</a:t>
            </a:r>
            <a:r>
              <a:rPr lang="en-US" sz="2400" dirty="0" smtClean="0">
                <a:solidFill>
                  <a:srgbClr val="FF9900"/>
                </a:solidFill>
              </a:rPr>
              <a:t> </a:t>
            </a:r>
          </a:p>
          <a:p>
            <a:pPr marL="609600" indent="-609600" algn="just" eaLnBrk="1" hangingPunct="1">
              <a:lnSpc>
                <a:spcPct val="80000"/>
              </a:lnSpc>
              <a:buFont typeface="Wingdings" pitchFamily="2" charset="2"/>
              <a:buNone/>
            </a:pPr>
            <a:r>
              <a:rPr lang="en-US" b="1" dirty="0" smtClean="0"/>
              <a:t>    </a:t>
            </a:r>
            <a:r>
              <a:rPr lang="en-US" sz="2400" b="1" dirty="0" smtClean="0"/>
              <a:t>	</a:t>
            </a:r>
            <a:r>
              <a:rPr lang="en-US" sz="1800" b="1" dirty="0" smtClean="0"/>
              <a:t>	-  </a:t>
            </a:r>
            <a:r>
              <a:rPr lang="en-US" sz="1800" dirty="0" smtClean="0"/>
              <a:t>D. Das and S. </a:t>
            </a:r>
            <a:r>
              <a:rPr lang="en-US" sz="1800" dirty="0" err="1" smtClean="0"/>
              <a:t>Bandyopadhyay</a:t>
            </a:r>
            <a:r>
              <a:rPr lang="en-US" sz="1800" dirty="0" smtClean="0"/>
              <a:t>. 2010. Identifying Emotion Topic - An Unsupervised Hybrid Approach with Rhetorical Structure and Heuristic Classifier. </a:t>
            </a:r>
            <a:r>
              <a:rPr lang="en-US" sz="1800" i="1" dirty="0" smtClean="0"/>
              <a:t>In the proceedings of the 6</a:t>
            </a:r>
            <a:r>
              <a:rPr lang="en-US" sz="1800" i="1" baseline="30000" dirty="0" smtClean="0"/>
              <a:t>th</a:t>
            </a:r>
            <a:r>
              <a:rPr lang="en-US" sz="1800" i="1" dirty="0" smtClean="0"/>
              <a:t> International Conference on Natural Language Processing and Knowledge Engineering </a:t>
            </a:r>
            <a:r>
              <a:rPr lang="en-US" sz="1800" b="1" i="1" dirty="0" smtClean="0"/>
              <a:t>(IEEE NLP-KE 2010)</a:t>
            </a:r>
            <a:r>
              <a:rPr lang="en-US" sz="1800" dirty="0" smtClean="0"/>
              <a:t>, August 21-23, Beijing, China.</a:t>
            </a:r>
          </a:p>
          <a:p>
            <a:pPr marL="609600" indent="-609600" algn="just" eaLnBrk="1" hangingPunct="1">
              <a:lnSpc>
                <a:spcPct val="80000"/>
              </a:lnSpc>
              <a:buFont typeface="Wingdings" pitchFamily="2" charset="2"/>
              <a:buNone/>
            </a:pPr>
            <a:r>
              <a:rPr lang="en-US" sz="1800" dirty="0" smtClean="0"/>
              <a:t>		</a:t>
            </a:r>
          </a:p>
          <a:p>
            <a:pPr marL="609600" indent="-609600" algn="just" eaLnBrk="1" hangingPunct="1">
              <a:lnSpc>
                <a:spcPct val="80000"/>
              </a:lnSpc>
              <a:buFont typeface="Wingdings" pitchFamily="2" charset="2"/>
              <a:buNone/>
            </a:pPr>
            <a:r>
              <a:rPr lang="en-US" sz="1800" dirty="0" smtClean="0"/>
              <a:t>		- D. Das and S. </a:t>
            </a:r>
            <a:r>
              <a:rPr lang="en-US" sz="1800" dirty="0" err="1" smtClean="0"/>
              <a:t>Bandyopadhyay</a:t>
            </a:r>
            <a:r>
              <a:rPr lang="en-US" sz="1800" dirty="0" smtClean="0"/>
              <a:t>. 2010. Extracting Emotion Topics from Blog Sentences – Use of Voting from Multi-Engine Supervised Classifiers. </a:t>
            </a:r>
            <a:r>
              <a:rPr lang="en-US" sz="1800" i="1" dirty="0" smtClean="0"/>
              <a:t>2nd International Workshop on Search and Mining User-generated Contents</a:t>
            </a:r>
            <a:r>
              <a:rPr lang="en-US" sz="1800" dirty="0" smtClean="0"/>
              <a:t> </a:t>
            </a:r>
            <a:r>
              <a:rPr lang="en-US" sz="1800" b="1" i="1" dirty="0" smtClean="0"/>
              <a:t>(SMUC 2010) </a:t>
            </a:r>
            <a:r>
              <a:rPr lang="en-US" sz="1800" i="1" dirty="0" smtClean="0"/>
              <a:t>of</a:t>
            </a:r>
            <a:r>
              <a:rPr lang="en-US" sz="1800" b="1" i="1" dirty="0" smtClean="0"/>
              <a:t> </a:t>
            </a:r>
            <a:r>
              <a:rPr lang="en-US" sz="1800" i="1" dirty="0" smtClean="0"/>
              <a:t>19</a:t>
            </a:r>
            <a:r>
              <a:rPr lang="en-US" sz="1800" i="1" baseline="30000" dirty="0" smtClean="0"/>
              <a:t>th</a:t>
            </a:r>
            <a:r>
              <a:rPr lang="en-US" sz="1800" i="1" dirty="0" smtClean="0"/>
              <a:t> ACM International Conference on Information and Knowledge Management </a:t>
            </a:r>
            <a:r>
              <a:rPr lang="en-US" sz="1800" b="1" i="1" dirty="0" smtClean="0"/>
              <a:t>(CIKM 2010)</a:t>
            </a:r>
            <a:r>
              <a:rPr lang="en-US" sz="1800" i="1" dirty="0" smtClean="0"/>
              <a:t>, </a:t>
            </a:r>
            <a:r>
              <a:rPr lang="en-US" sz="1800" dirty="0" smtClean="0"/>
              <a:t>October 30, Toronto, Canada  </a:t>
            </a:r>
          </a:p>
          <a:p>
            <a:pPr marL="609600" indent="-609600" algn="just" eaLnBrk="1" hangingPunct="1">
              <a:lnSpc>
                <a:spcPct val="80000"/>
              </a:lnSpc>
              <a:buFont typeface="Wingdings" pitchFamily="2" charset="2"/>
              <a:buNone/>
            </a:pPr>
            <a:r>
              <a:rPr lang="en-US" sz="2800" dirty="0" smtClean="0"/>
              <a:t>	</a:t>
            </a:r>
          </a:p>
        </p:txBody>
      </p:sp>
      <p:pic>
        <p:nvPicPr>
          <p:cNvPr id="84998"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ate Placeholder 3"/>
          <p:cNvSpPr>
            <a:spLocks noGrp="1"/>
          </p:cNvSpPr>
          <p:nvPr>
            <p:ph type="dt" sz="quarter" idx="10"/>
          </p:nvPr>
        </p:nvSpPr>
        <p:spPr>
          <a:noFill/>
        </p:spPr>
        <p:txBody>
          <a:bodyPr/>
          <a:lstStyle/>
          <a:p>
            <a:fld id="{E10003DF-593B-4175-9929-F8529633A762}" type="datetime1">
              <a:rPr lang="en-US" smtClean="0"/>
              <a:pPr/>
              <a:t>5/20/2011</a:t>
            </a:fld>
            <a:endParaRPr lang="en-US" smtClean="0"/>
          </a:p>
        </p:txBody>
      </p:sp>
      <p:sp>
        <p:nvSpPr>
          <p:cNvPr id="86019" name="Slide Number Placeholder 5"/>
          <p:cNvSpPr>
            <a:spLocks noGrp="1"/>
          </p:cNvSpPr>
          <p:nvPr>
            <p:ph type="sldNum" sz="quarter" idx="12"/>
          </p:nvPr>
        </p:nvSpPr>
        <p:spPr>
          <a:noFill/>
        </p:spPr>
        <p:txBody>
          <a:bodyPr/>
          <a:lstStyle/>
          <a:p>
            <a:fld id="{65764A36-FA3C-4A95-BCEE-B87E08FA7C88}" type="slidenum">
              <a:rPr lang="en-US" smtClean="0"/>
              <a:pPr/>
              <a:t>87</a:t>
            </a:fld>
            <a:endParaRPr lang="en-US" smtClean="0"/>
          </a:p>
        </p:txBody>
      </p:sp>
      <p:sp>
        <p:nvSpPr>
          <p:cNvPr id="86020" name="Rectangle 1026"/>
          <p:cNvSpPr>
            <a:spLocks noGrp="1" noChangeArrowheads="1"/>
          </p:cNvSpPr>
          <p:nvPr>
            <p:ph type="title"/>
          </p:nvPr>
        </p:nvSpPr>
        <p:spPr/>
        <p:txBody>
          <a:bodyPr/>
          <a:lstStyle/>
          <a:p>
            <a:pPr algn="l" eaLnBrk="1" hangingPunct="1"/>
            <a:r>
              <a:rPr lang="en-US" sz="3200" smtClean="0">
                <a:solidFill>
                  <a:srgbClr val="660066"/>
                </a:solidFill>
              </a:rPr>
              <a:t>Emotion/Sentiment  Triangle</a:t>
            </a:r>
          </a:p>
        </p:txBody>
      </p:sp>
      <p:sp>
        <p:nvSpPr>
          <p:cNvPr id="6" name="Isosceles Triangle 5"/>
          <p:cNvSpPr/>
          <p:nvPr/>
        </p:nvSpPr>
        <p:spPr bwMode="auto">
          <a:xfrm>
            <a:off x="3124200" y="2819400"/>
            <a:ext cx="3733800" cy="2819400"/>
          </a:xfrm>
          <a:prstGeom prst="triangl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lstStyle/>
          <a:p>
            <a:pPr>
              <a:defRPr/>
            </a:pPr>
            <a:endParaRPr lang="en-IN">
              <a:solidFill>
                <a:schemeClr val="tx1"/>
              </a:solidFill>
            </a:endParaRPr>
          </a:p>
        </p:txBody>
      </p:sp>
      <p:sp>
        <p:nvSpPr>
          <p:cNvPr id="86024" name="TextBox 7"/>
          <p:cNvSpPr txBox="1">
            <a:spLocks noChangeArrowheads="1"/>
          </p:cNvSpPr>
          <p:nvPr/>
        </p:nvSpPr>
        <p:spPr bwMode="auto">
          <a:xfrm>
            <a:off x="4267200" y="2286000"/>
            <a:ext cx="1676400" cy="461963"/>
          </a:xfrm>
          <a:prstGeom prst="rect">
            <a:avLst/>
          </a:prstGeom>
          <a:noFill/>
          <a:ln w="9525">
            <a:noFill/>
            <a:miter lim="800000"/>
            <a:headEnd/>
            <a:tailEnd/>
          </a:ln>
        </p:spPr>
        <p:txBody>
          <a:bodyPr>
            <a:spAutoFit/>
          </a:bodyPr>
          <a:lstStyle/>
          <a:p>
            <a:r>
              <a:rPr lang="en-US">
                <a:solidFill>
                  <a:srgbClr val="009900"/>
                </a:solidFill>
              </a:rPr>
              <a:t>Expression</a:t>
            </a:r>
            <a:endParaRPr lang="en-IN">
              <a:solidFill>
                <a:srgbClr val="009900"/>
              </a:solidFill>
            </a:endParaRPr>
          </a:p>
        </p:txBody>
      </p:sp>
      <p:sp>
        <p:nvSpPr>
          <p:cNvPr id="86025" name="TextBox 8"/>
          <p:cNvSpPr txBox="1">
            <a:spLocks noChangeArrowheads="1"/>
          </p:cNvSpPr>
          <p:nvPr/>
        </p:nvSpPr>
        <p:spPr bwMode="auto">
          <a:xfrm>
            <a:off x="2057400" y="5715000"/>
            <a:ext cx="1295400" cy="461963"/>
          </a:xfrm>
          <a:prstGeom prst="rect">
            <a:avLst/>
          </a:prstGeom>
          <a:noFill/>
          <a:ln w="9525">
            <a:noFill/>
            <a:miter lim="800000"/>
            <a:headEnd/>
            <a:tailEnd/>
          </a:ln>
        </p:spPr>
        <p:txBody>
          <a:bodyPr>
            <a:spAutoFit/>
          </a:bodyPr>
          <a:lstStyle/>
          <a:p>
            <a:r>
              <a:rPr lang="en-US"/>
              <a:t> </a:t>
            </a:r>
            <a:r>
              <a:rPr lang="en-US">
                <a:solidFill>
                  <a:srgbClr val="0066FF"/>
                </a:solidFill>
              </a:rPr>
              <a:t>Holder</a:t>
            </a:r>
            <a:endParaRPr lang="en-IN">
              <a:solidFill>
                <a:srgbClr val="0066FF"/>
              </a:solidFill>
            </a:endParaRPr>
          </a:p>
        </p:txBody>
      </p:sp>
      <p:sp>
        <p:nvSpPr>
          <p:cNvPr id="86026" name="TextBox 9"/>
          <p:cNvSpPr txBox="1">
            <a:spLocks noChangeArrowheads="1"/>
          </p:cNvSpPr>
          <p:nvPr/>
        </p:nvSpPr>
        <p:spPr bwMode="auto">
          <a:xfrm>
            <a:off x="6477000" y="5715000"/>
            <a:ext cx="1219200" cy="461963"/>
          </a:xfrm>
          <a:prstGeom prst="rect">
            <a:avLst/>
          </a:prstGeom>
          <a:noFill/>
          <a:ln w="9525">
            <a:noFill/>
            <a:miter lim="800000"/>
            <a:headEnd/>
            <a:tailEnd/>
          </a:ln>
        </p:spPr>
        <p:txBody>
          <a:bodyPr>
            <a:spAutoFit/>
          </a:bodyPr>
          <a:lstStyle/>
          <a:p>
            <a:r>
              <a:rPr lang="en-US">
                <a:solidFill>
                  <a:srgbClr val="FF9900"/>
                </a:solidFill>
              </a:rPr>
              <a:t>Topic</a:t>
            </a:r>
            <a:endParaRPr lang="en-IN">
              <a:solidFill>
                <a:srgbClr val="FF9900"/>
              </a:solidFill>
            </a:endParaRPr>
          </a:p>
        </p:txBody>
      </p:sp>
      <p:cxnSp>
        <p:nvCxnSpPr>
          <p:cNvPr id="10" name="Straight Connector 9"/>
          <p:cNvCxnSpPr>
            <a:stCxn id="0" idx="0"/>
          </p:cNvCxnSpPr>
          <p:nvPr/>
        </p:nvCxnSpPr>
        <p:spPr bwMode="auto">
          <a:xfrm rot="16200000" flipH="1" flipV="1">
            <a:off x="2647950" y="3295650"/>
            <a:ext cx="2819400" cy="186690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a:stCxn id="0" idx="4"/>
            <a:endCxn id="0" idx="0"/>
          </p:cNvCxnSpPr>
          <p:nvPr/>
        </p:nvCxnSpPr>
        <p:spPr bwMode="auto">
          <a:xfrm rot="5400000" flipH="1">
            <a:off x="4514850" y="3295650"/>
            <a:ext cx="2819400" cy="186690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86029"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ate Placeholder 3"/>
          <p:cNvSpPr>
            <a:spLocks noGrp="1"/>
          </p:cNvSpPr>
          <p:nvPr>
            <p:ph type="dt" sz="quarter" idx="10"/>
          </p:nvPr>
        </p:nvSpPr>
        <p:spPr>
          <a:noFill/>
        </p:spPr>
        <p:txBody>
          <a:bodyPr/>
          <a:lstStyle/>
          <a:p>
            <a:fld id="{369D701F-5410-4499-AB3F-C178205A5C53}" type="datetime1">
              <a:rPr lang="en-US" smtClean="0"/>
              <a:pPr/>
              <a:t>5/20/2011</a:t>
            </a:fld>
            <a:endParaRPr lang="en-US" smtClean="0"/>
          </a:p>
        </p:txBody>
      </p:sp>
      <p:sp>
        <p:nvSpPr>
          <p:cNvPr id="87043" name="Slide Number Placeholder 5"/>
          <p:cNvSpPr>
            <a:spLocks noGrp="1"/>
          </p:cNvSpPr>
          <p:nvPr>
            <p:ph type="sldNum" sz="quarter" idx="12"/>
          </p:nvPr>
        </p:nvSpPr>
        <p:spPr>
          <a:noFill/>
        </p:spPr>
        <p:txBody>
          <a:bodyPr/>
          <a:lstStyle/>
          <a:p>
            <a:fld id="{E7BD57B6-005F-4AF2-A201-B05FA72A4F0A}" type="slidenum">
              <a:rPr lang="en-US" smtClean="0"/>
              <a:pPr/>
              <a:t>88</a:t>
            </a:fld>
            <a:endParaRPr lang="en-US" smtClean="0"/>
          </a:p>
        </p:txBody>
      </p:sp>
      <p:sp>
        <p:nvSpPr>
          <p:cNvPr id="87044"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Holder – Topic </a:t>
            </a:r>
          </a:p>
        </p:txBody>
      </p:sp>
      <p:sp>
        <p:nvSpPr>
          <p:cNvPr id="87045" name="Rectangle 3"/>
          <p:cNvSpPr>
            <a:spLocks noGrp="1" noChangeArrowheads="1"/>
          </p:cNvSpPr>
          <p:nvPr>
            <p:ph type="body" idx="1"/>
          </p:nvPr>
        </p:nvSpPr>
        <p:spPr>
          <a:xfrm>
            <a:off x="809625" y="2133600"/>
            <a:ext cx="8334375" cy="4419600"/>
          </a:xfrm>
        </p:spPr>
        <p:txBody>
          <a:bodyPr/>
          <a:lstStyle/>
          <a:p>
            <a:pPr marL="609600" indent="-609600" eaLnBrk="1" hangingPunct="1">
              <a:lnSpc>
                <a:spcPct val="80000"/>
              </a:lnSpc>
              <a:spcBef>
                <a:spcPts val="1200"/>
              </a:spcBef>
              <a:spcAft>
                <a:spcPts val="400"/>
              </a:spcAft>
            </a:pPr>
            <a:r>
              <a:rPr lang="en-US" sz="2000" smtClean="0"/>
              <a:t>Holder and Topic are emotion coreferent or not? </a:t>
            </a:r>
          </a:p>
          <a:p>
            <a:pPr marL="609600" indent="-609600" eaLnBrk="1" hangingPunct="1">
              <a:lnSpc>
                <a:spcPct val="80000"/>
              </a:lnSpc>
              <a:spcBef>
                <a:spcPts val="1200"/>
              </a:spcBef>
              <a:spcAft>
                <a:spcPts val="400"/>
              </a:spcAft>
            </a:pPr>
            <a:r>
              <a:rPr lang="en-US" sz="2000" smtClean="0"/>
              <a:t>Features for SVM framework</a:t>
            </a:r>
          </a:p>
          <a:p>
            <a:pPr marL="609600" indent="-609600" eaLnBrk="1" hangingPunct="1">
              <a:lnSpc>
                <a:spcPct val="80000"/>
              </a:lnSpc>
              <a:spcBef>
                <a:spcPts val="1200"/>
              </a:spcBef>
              <a:spcAft>
                <a:spcPts val="400"/>
              </a:spcAft>
              <a:buFont typeface="Wingdings" pitchFamily="2" charset="2"/>
              <a:buNone/>
            </a:pPr>
            <a:r>
              <a:rPr lang="en-US" sz="2400" smtClean="0"/>
              <a:t>	</a:t>
            </a:r>
            <a:r>
              <a:rPr lang="en-US" sz="1600" smtClean="0"/>
              <a:t>- Lexical (POS, Negation, Conjuncts, Punctuation Symbols (!, @), emoticons ( </a:t>
            </a:r>
            <a:r>
              <a:rPr lang="en-US" sz="1600" smtClean="0">
                <a:sym typeface="Wingdings" pitchFamily="2" charset="2"/>
              </a:rPr>
              <a:t>, ,  )</a:t>
            </a:r>
            <a:endParaRPr lang="en-US" sz="1600" smtClean="0"/>
          </a:p>
          <a:p>
            <a:pPr marL="609600" indent="-609600" eaLnBrk="1" hangingPunct="1">
              <a:lnSpc>
                <a:spcPct val="80000"/>
              </a:lnSpc>
              <a:spcBef>
                <a:spcPts val="1200"/>
              </a:spcBef>
              <a:spcAft>
                <a:spcPts val="400"/>
              </a:spcAft>
              <a:buFont typeface="Wingdings" pitchFamily="2" charset="2"/>
              <a:buNone/>
            </a:pPr>
            <a:r>
              <a:rPr lang="en-US" sz="1600" smtClean="0"/>
              <a:t>	- Syntactic (Components of argument structure or frames )</a:t>
            </a:r>
          </a:p>
          <a:p>
            <a:pPr marL="609600" indent="-609600" eaLnBrk="1" hangingPunct="1">
              <a:lnSpc>
                <a:spcPct val="80000"/>
              </a:lnSpc>
              <a:spcBef>
                <a:spcPts val="1200"/>
              </a:spcBef>
              <a:spcAft>
                <a:spcPts val="400"/>
              </a:spcAft>
              <a:buFont typeface="Wingdings" pitchFamily="2" charset="2"/>
              <a:buNone/>
            </a:pPr>
            <a:r>
              <a:rPr lang="en-US" sz="1600" smtClean="0"/>
              <a:t>	- Semantic (Affect Word, Intensifier, Multi Word Expressions)</a:t>
            </a:r>
          </a:p>
          <a:p>
            <a:pPr marL="609600" indent="-609600" eaLnBrk="1" hangingPunct="1">
              <a:lnSpc>
                <a:spcPct val="80000"/>
              </a:lnSpc>
              <a:spcBef>
                <a:spcPts val="1200"/>
              </a:spcBef>
              <a:spcAft>
                <a:spcPts val="400"/>
              </a:spcAft>
              <a:buFont typeface="Wingdings" pitchFamily="2" charset="2"/>
              <a:buNone/>
            </a:pPr>
            <a:r>
              <a:rPr lang="en-US" sz="1600" smtClean="0"/>
              <a:t>	- Rhetoric (</a:t>
            </a:r>
            <a:r>
              <a:rPr lang="en-US" sz="1600" i="1" smtClean="0"/>
              <a:t>Common</a:t>
            </a:r>
            <a:r>
              <a:rPr lang="en-US" sz="1600" smtClean="0"/>
              <a:t> and </a:t>
            </a:r>
            <a:r>
              <a:rPr lang="en-US" sz="1600" i="1" smtClean="0"/>
              <a:t>Distinctive </a:t>
            </a:r>
            <a:r>
              <a:rPr lang="en-US" sz="1600" smtClean="0"/>
              <a:t>similarities)</a:t>
            </a:r>
            <a:r>
              <a:rPr lang="en-US" sz="1600" i="1" smtClean="0"/>
              <a:t> </a:t>
            </a:r>
            <a:endParaRPr lang="en-US" sz="1600" smtClean="0"/>
          </a:p>
          <a:p>
            <a:pPr marL="609600" indent="-609600" eaLnBrk="1" hangingPunct="1">
              <a:lnSpc>
                <a:spcPct val="80000"/>
              </a:lnSpc>
              <a:spcBef>
                <a:spcPts val="1200"/>
              </a:spcBef>
              <a:spcAft>
                <a:spcPts val="400"/>
              </a:spcAft>
              <a:buFont typeface="Wingdings" pitchFamily="2" charset="2"/>
              <a:buNone/>
            </a:pPr>
            <a:r>
              <a:rPr lang="en-US" sz="1600" smtClean="0"/>
              <a:t>	- Overlapping (Word, POS, Named Entity, NP coreference)</a:t>
            </a:r>
          </a:p>
          <a:p>
            <a:pPr marL="609600" indent="-609600" eaLnBrk="1" hangingPunct="1">
              <a:lnSpc>
                <a:spcPct val="80000"/>
              </a:lnSpc>
              <a:spcBef>
                <a:spcPts val="1200"/>
              </a:spcBef>
              <a:spcAft>
                <a:spcPts val="400"/>
              </a:spcAft>
            </a:pPr>
            <a:r>
              <a:rPr lang="en-US" sz="2000" smtClean="0"/>
              <a:t>Information Gain Based Pruning (IGBP)</a:t>
            </a:r>
          </a:p>
          <a:p>
            <a:pPr marL="609600" indent="-609600" eaLnBrk="1" hangingPunct="1">
              <a:lnSpc>
                <a:spcPct val="80000"/>
              </a:lnSpc>
              <a:spcBef>
                <a:spcPts val="1200"/>
              </a:spcBef>
              <a:spcAft>
                <a:spcPts val="400"/>
              </a:spcAft>
            </a:pPr>
            <a:r>
              <a:rPr lang="en-US" sz="2000" smtClean="0"/>
              <a:t>Evaluation using Corefence Measure</a:t>
            </a:r>
          </a:p>
          <a:p>
            <a:pPr marL="609600" indent="-609600" algn="just" eaLnBrk="1" hangingPunct="1">
              <a:lnSpc>
                <a:spcPct val="80000"/>
              </a:lnSpc>
              <a:spcBef>
                <a:spcPts val="1200"/>
              </a:spcBef>
              <a:spcAft>
                <a:spcPts val="400"/>
              </a:spcAft>
              <a:buFont typeface="Wingdings" pitchFamily="2" charset="2"/>
              <a:buNone/>
            </a:pPr>
            <a:r>
              <a:rPr lang="en-US" sz="2000" smtClean="0"/>
              <a:t>		- </a:t>
            </a:r>
            <a:r>
              <a:rPr lang="en-IN" sz="2000" smtClean="0"/>
              <a:t>Passonneau’s (2004) generalization of Krippendorff’s (1980) </a:t>
            </a:r>
            <a:r>
              <a:rPr lang="el-GR" sz="2000" smtClean="0"/>
              <a:t>α</a:t>
            </a:r>
            <a:r>
              <a:rPr lang="en-US" sz="2000" smtClean="0"/>
              <a:t>, standard metric employed for inter-annotator reliability studies</a:t>
            </a:r>
          </a:p>
          <a:p>
            <a:pPr marL="609600" indent="-609600" eaLnBrk="1" hangingPunct="1">
              <a:lnSpc>
                <a:spcPct val="80000"/>
              </a:lnSpc>
              <a:spcBef>
                <a:spcPts val="1200"/>
              </a:spcBef>
              <a:spcAft>
                <a:spcPts val="400"/>
              </a:spcAft>
            </a:pPr>
            <a:endParaRPr lang="en-US" sz="2400" smtClean="0"/>
          </a:p>
          <a:p>
            <a:pPr marL="609600" indent="-609600" eaLnBrk="1" hangingPunct="1">
              <a:lnSpc>
                <a:spcPct val="80000"/>
              </a:lnSpc>
              <a:spcBef>
                <a:spcPts val="1200"/>
              </a:spcBef>
              <a:spcAft>
                <a:spcPts val="400"/>
              </a:spcAft>
              <a:buFont typeface="Wingdings" pitchFamily="2" charset="2"/>
              <a:buNone/>
            </a:pPr>
            <a:endParaRPr lang="en-US" sz="2800" smtClean="0"/>
          </a:p>
        </p:txBody>
      </p:sp>
      <p:pic>
        <p:nvPicPr>
          <p:cNvPr id="87046"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ate Placeholder 3"/>
          <p:cNvSpPr>
            <a:spLocks noGrp="1"/>
          </p:cNvSpPr>
          <p:nvPr>
            <p:ph type="dt" sz="quarter" idx="10"/>
          </p:nvPr>
        </p:nvSpPr>
        <p:spPr>
          <a:noFill/>
        </p:spPr>
        <p:txBody>
          <a:bodyPr/>
          <a:lstStyle/>
          <a:p>
            <a:fld id="{CDD82FD5-C559-492F-A1F9-3666AFE85EB8}" type="datetime1">
              <a:rPr lang="en-US" smtClean="0"/>
              <a:pPr/>
              <a:t>5/20/2011</a:t>
            </a:fld>
            <a:endParaRPr lang="en-US" smtClean="0"/>
          </a:p>
        </p:txBody>
      </p:sp>
      <p:sp>
        <p:nvSpPr>
          <p:cNvPr id="88067" name="Slide Number Placeholder 5"/>
          <p:cNvSpPr>
            <a:spLocks noGrp="1"/>
          </p:cNvSpPr>
          <p:nvPr>
            <p:ph type="sldNum" sz="quarter" idx="12"/>
          </p:nvPr>
        </p:nvSpPr>
        <p:spPr>
          <a:noFill/>
        </p:spPr>
        <p:txBody>
          <a:bodyPr/>
          <a:lstStyle/>
          <a:p>
            <a:fld id="{42E69D06-B51C-491F-9258-AC3DFE71849F}" type="slidenum">
              <a:rPr lang="en-US" smtClean="0"/>
              <a:pPr/>
              <a:t>89</a:t>
            </a:fld>
            <a:endParaRPr lang="en-US" smtClean="0"/>
          </a:p>
        </p:txBody>
      </p:sp>
      <p:sp>
        <p:nvSpPr>
          <p:cNvPr id="88068"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Holder – Topic </a:t>
            </a:r>
          </a:p>
        </p:txBody>
      </p:sp>
      <p:sp>
        <p:nvSpPr>
          <p:cNvPr id="53253" name="Rectangle 3"/>
          <p:cNvSpPr>
            <a:spLocks noGrp="1" noChangeArrowheads="1"/>
          </p:cNvSpPr>
          <p:nvPr>
            <p:ph type="body" idx="1"/>
          </p:nvPr>
        </p:nvSpPr>
        <p:spPr>
          <a:xfrm>
            <a:off x="609600" y="2133600"/>
            <a:ext cx="8382000" cy="4419600"/>
          </a:xfrm>
        </p:spPr>
        <p:txBody>
          <a:bodyPr/>
          <a:lstStyle/>
          <a:p>
            <a:pPr>
              <a:defRPr/>
            </a:pPr>
            <a:r>
              <a:rPr lang="en-US" sz="1800" dirty="0" smtClean="0"/>
              <a:t>Users’ different emotions on different topics </a:t>
            </a:r>
          </a:p>
          <a:p>
            <a:pPr>
              <a:defRPr/>
            </a:pPr>
            <a:r>
              <a:rPr lang="en-US" sz="1800" dirty="0" smtClean="0"/>
              <a:t>Single topic </a:t>
            </a:r>
            <a:r>
              <a:rPr lang="en-US" sz="1800" dirty="0" err="1" smtClean="0"/>
              <a:t>corefered</a:t>
            </a:r>
            <a:r>
              <a:rPr lang="en-US" sz="1800" dirty="0" smtClean="0"/>
              <a:t> by several users / multiple topics </a:t>
            </a:r>
            <a:r>
              <a:rPr lang="en-US" sz="1800" dirty="0" err="1" smtClean="0"/>
              <a:t>coreferred</a:t>
            </a:r>
            <a:r>
              <a:rPr lang="en-US" sz="1800" dirty="0" smtClean="0"/>
              <a:t> by single user</a:t>
            </a:r>
          </a:p>
          <a:p>
            <a:pPr>
              <a:defRPr/>
            </a:pPr>
            <a:r>
              <a:rPr lang="en-US" sz="1800" dirty="0" smtClean="0"/>
              <a:t>This hypothesis aims to generate many to many correspondence among the blog users and topics</a:t>
            </a:r>
          </a:p>
          <a:p>
            <a:pPr>
              <a:defRPr/>
            </a:pPr>
            <a:r>
              <a:rPr lang="en-US" sz="1800" dirty="0" smtClean="0"/>
              <a:t>The </a:t>
            </a:r>
            <a:r>
              <a:rPr lang="en-US" sz="1800" dirty="0" err="1" smtClean="0"/>
              <a:t>Ekman’s</a:t>
            </a:r>
            <a:r>
              <a:rPr lang="en-US" sz="1800" dirty="0" smtClean="0"/>
              <a:t> six different emotions are plotted for 8 different topics referred by each of the 22 bloggers</a:t>
            </a:r>
            <a:endParaRPr lang="en-IN" sz="1800" dirty="0" smtClean="0"/>
          </a:p>
          <a:p>
            <a:pPr>
              <a:defRPr/>
            </a:pPr>
            <a:endParaRPr lang="en-US" sz="1800" dirty="0" smtClean="0"/>
          </a:p>
          <a:p>
            <a:pPr marL="609600" indent="-609600" algn="just" eaLnBrk="1" hangingPunct="1">
              <a:lnSpc>
                <a:spcPct val="80000"/>
              </a:lnSpc>
              <a:spcBef>
                <a:spcPts val="1200"/>
              </a:spcBef>
              <a:spcAft>
                <a:spcPts val="400"/>
              </a:spcAft>
              <a:defRPr/>
            </a:pPr>
            <a:endParaRPr lang="en-US" sz="2400" dirty="0" smtClean="0"/>
          </a:p>
          <a:p>
            <a:pPr marL="609600" indent="-609600" algn="just" eaLnBrk="1" hangingPunct="1">
              <a:lnSpc>
                <a:spcPct val="80000"/>
              </a:lnSpc>
              <a:spcBef>
                <a:spcPts val="1200"/>
              </a:spcBef>
              <a:spcAft>
                <a:spcPts val="400"/>
              </a:spcAft>
              <a:defRPr/>
            </a:pPr>
            <a:endParaRPr lang="en-US" sz="2400" dirty="0" smtClean="0"/>
          </a:p>
          <a:p>
            <a:pPr marL="609600" indent="-609600" algn="just" eaLnBrk="1" hangingPunct="1">
              <a:lnSpc>
                <a:spcPct val="80000"/>
              </a:lnSpc>
              <a:spcBef>
                <a:spcPts val="1200"/>
              </a:spcBef>
              <a:spcAft>
                <a:spcPts val="400"/>
              </a:spcAft>
              <a:defRPr/>
            </a:pPr>
            <a:endParaRPr lang="en-US" sz="2400" dirty="0" smtClean="0"/>
          </a:p>
          <a:p>
            <a:pPr marL="609600" indent="-609600" eaLnBrk="1" hangingPunct="1">
              <a:lnSpc>
                <a:spcPct val="80000"/>
              </a:lnSpc>
              <a:spcBef>
                <a:spcPts val="1200"/>
              </a:spcBef>
              <a:spcAft>
                <a:spcPts val="400"/>
              </a:spcAft>
              <a:defRPr/>
            </a:pPr>
            <a:endParaRPr lang="en-US" sz="2800" dirty="0" smtClean="0"/>
          </a:p>
        </p:txBody>
      </p:sp>
      <p:pic>
        <p:nvPicPr>
          <p:cNvPr id="88070"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pic>
        <p:nvPicPr>
          <p:cNvPr id="88071" name="Picture 2"/>
          <p:cNvPicPr>
            <a:picLocks noChangeAspect="1" noChangeArrowheads="1"/>
          </p:cNvPicPr>
          <p:nvPr/>
        </p:nvPicPr>
        <p:blipFill>
          <a:blip r:embed="rId4" cstate="print"/>
          <a:srcRect/>
          <a:stretch>
            <a:fillRect/>
          </a:stretch>
        </p:blipFill>
        <p:spPr bwMode="auto">
          <a:xfrm>
            <a:off x="2590800" y="4191000"/>
            <a:ext cx="4419600"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fld id="{2B2C1048-AD64-474C-AAC2-D6A52106B4BF}" type="datetime1">
              <a:rPr lang="en-US" smtClean="0"/>
              <a:pPr/>
              <a:t>5/20/2011</a:t>
            </a:fld>
            <a:endParaRPr lang="en-US" smtClean="0"/>
          </a:p>
        </p:txBody>
      </p:sp>
      <p:sp>
        <p:nvSpPr>
          <p:cNvPr id="7171" name="Slide Number Placeholder 5"/>
          <p:cNvSpPr>
            <a:spLocks noGrp="1"/>
          </p:cNvSpPr>
          <p:nvPr>
            <p:ph type="sldNum" sz="quarter" idx="12"/>
          </p:nvPr>
        </p:nvSpPr>
        <p:spPr>
          <a:noFill/>
        </p:spPr>
        <p:txBody>
          <a:bodyPr/>
          <a:lstStyle/>
          <a:p>
            <a:fld id="{8A48C0F7-B99B-4A02-961A-E9DBD491E72E}" type="slidenum">
              <a:rPr lang="en-US" smtClean="0"/>
              <a:pPr/>
              <a:t>9</a:t>
            </a:fld>
            <a:endParaRPr lang="en-US" smtClean="0"/>
          </a:p>
        </p:txBody>
      </p:sp>
      <p:sp>
        <p:nvSpPr>
          <p:cNvPr id="7172" name="Rectangle 1026"/>
          <p:cNvSpPr>
            <a:spLocks noGrp="1" noChangeArrowheads="1"/>
          </p:cNvSpPr>
          <p:nvPr>
            <p:ph type="title"/>
          </p:nvPr>
        </p:nvSpPr>
        <p:spPr/>
        <p:txBody>
          <a:bodyPr/>
          <a:lstStyle/>
          <a:p>
            <a:pPr algn="l" eaLnBrk="1" hangingPunct="1"/>
            <a:r>
              <a:rPr lang="en-US" sz="3200" smtClean="0">
                <a:solidFill>
                  <a:srgbClr val="660066"/>
                </a:solidFill>
              </a:rPr>
              <a:t> Introduction</a:t>
            </a:r>
          </a:p>
        </p:txBody>
      </p:sp>
      <p:sp>
        <p:nvSpPr>
          <p:cNvPr id="7173" name="Rectangle 1027"/>
          <p:cNvSpPr>
            <a:spLocks noGrp="1" noChangeArrowheads="1"/>
          </p:cNvSpPr>
          <p:nvPr>
            <p:ph type="body" idx="1"/>
          </p:nvPr>
        </p:nvSpPr>
        <p:spPr>
          <a:xfrm>
            <a:off x="609600" y="1981200"/>
            <a:ext cx="8077200" cy="4186238"/>
          </a:xfrm>
        </p:spPr>
        <p:txBody>
          <a:bodyPr/>
          <a:lstStyle/>
          <a:p>
            <a:pPr eaLnBrk="1" hangingPunct="1"/>
            <a:r>
              <a:rPr lang="en-US" altLang="zh-CN" sz="2400" smtClean="0">
                <a:ea typeface="SimSun" pitchFamily="2" charset="-122"/>
              </a:rPr>
              <a:t>(Quan and Ren, 2009)</a:t>
            </a:r>
            <a:endParaRPr lang="en-US" sz="2400" smtClean="0"/>
          </a:p>
          <a:p>
            <a:pPr algn="just">
              <a:lnSpc>
                <a:spcPct val="90000"/>
              </a:lnSpc>
              <a:buFont typeface="Wingdings" pitchFamily="2" charset="2"/>
              <a:buNone/>
            </a:pPr>
            <a:r>
              <a:rPr lang="en-US" altLang="zh-CN" sz="3600" i="1" smtClean="0">
                <a:ea typeface="SimSun" pitchFamily="2" charset="-122"/>
              </a:rPr>
              <a:t>    </a:t>
            </a:r>
            <a:r>
              <a:rPr lang="en-US" altLang="zh-CN" sz="2400" i="1" smtClean="0">
                <a:ea typeface="SimSun" pitchFamily="2" charset="-122"/>
              </a:rPr>
              <a:t>“Opinion Mining and Sentiment Analyses have been attempted with more focused perspectives rather than fine-grained </a:t>
            </a:r>
            <a:r>
              <a:rPr lang="en-US" altLang="zh-CN" sz="2400" i="1" smtClean="0">
                <a:solidFill>
                  <a:srgbClr val="3399FF"/>
                </a:solidFill>
                <a:ea typeface="SimSun" pitchFamily="2" charset="-122"/>
              </a:rPr>
              <a:t>emotion</a:t>
            </a:r>
            <a:r>
              <a:rPr lang="en-US" altLang="zh-CN" sz="2400" i="1" smtClean="0">
                <a:ea typeface="SimSun" pitchFamily="2" charset="-122"/>
              </a:rPr>
              <a:t>”</a:t>
            </a:r>
          </a:p>
          <a:p>
            <a:pPr algn="just">
              <a:lnSpc>
                <a:spcPct val="90000"/>
              </a:lnSpc>
              <a:buFont typeface="Wingdings" pitchFamily="2" charset="2"/>
              <a:buNone/>
            </a:pPr>
            <a:endParaRPr lang="en-US" sz="2400" smtClean="0"/>
          </a:p>
          <a:p>
            <a:pPr eaLnBrk="1" hangingPunct="1"/>
            <a:r>
              <a:rPr lang="en-US" sz="2400" smtClean="0"/>
              <a:t>Emotion</a:t>
            </a:r>
          </a:p>
          <a:p>
            <a:pPr algn="just" eaLnBrk="1" hangingPunct="1">
              <a:buFont typeface="Wingdings" pitchFamily="2" charset="2"/>
              <a:buNone/>
            </a:pPr>
            <a:r>
              <a:rPr lang="en-US" smtClean="0"/>
              <a:t>	- </a:t>
            </a:r>
            <a:r>
              <a:rPr lang="en-US" sz="2400" smtClean="0"/>
              <a:t>An aspect of a person's mental state of being, normally based in or tied to the person’s internal (physical) and external (social) sensory feeling (Zhang </a:t>
            </a:r>
            <a:r>
              <a:rPr lang="en-US" sz="2400" i="1" smtClean="0"/>
              <a:t>et al.</a:t>
            </a:r>
            <a:r>
              <a:rPr lang="bn-IN" sz="2400" smtClean="0"/>
              <a:t>, 2008)</a:t>
            </a:r>
            <a:r>
              <a:rPr lang="en-US" sz="2400" smtClean="0"/>
              <a:t> </a:t>
            </a:r>
          </a:p>
          <a:p>
            <a:pPr algn="just" eaLnBrk="1" hangingPunct="1">
              <a:buFont typeface="Wingdings" pitchFamily="2" charset="2"/>
              <a:buNone/>
            </a:pPr>
            <a:endParaRPr lang="en-US" sz="2800" smtClean="0"/>
          </a:p>
          <a:p>
            <a:pPr algn="just" eaLnBrk="1" hangingPunct="1">
              <a:buFont typeface="Wingdings" pitchFamily="2" charset="2"/>
              <a:buNone/>
            </a:pPr>
            <a:endParaRPr lang="en-US" sz="2800" smtClean="0"/>
          </a:p>
          <a:p>
            <a:pPr algn="just" eaLnBrk="1" hangingPunct="1">
              <a:buFont typeface="Wingdings" pitchFamily="2" charset="2"/>
              <a:buNone/>
            </a:pPr>
            <a:r>
              <a:rPr lang="en-US" sz="2800" smtClean="0"/>
              <a:t>			</a:t>
            </a:r>
          </a:p>
        </p:txBody>
      </p:sp>
      <p:pic>
        <p:nvPicPr>
          <p:cNvPr id="7174"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ate Placeholder 3"/>
          <p:cNvSpPr>
            <a:spLocks noGrp="1"/>
          </p:cNvSpPr>
          <p:nvPr>
            <p:ph type="dt" sz="quarter" idx="10"/>
          </p:nvPr>
        </p:nvSpPr>
        <p:spPr>
          <a:noFill/>
        </p:spPr>
        <p:txBody>
          <a:bodyPr/>
          <a:lstStyle/>
          <a:p>
            <a:fld id="{0518D7DD-A674-4AE9-8053-A8BE737CF675}" type="datetime1">
              <a:rPr lang="en-US" smtClean="0"/>
              <a:pPr/>
              <a:t>5/20/2011</a:t>
            </a:fld>
            <a:endParaRPr lang="en-US" smtClean="0"/>
          </a:p>
        </p:txBody>
      </p:sp>
      <p:sp>
        <p:nvSpPr>
          <p:cNvPr id="89091" name="Slide Number Placeholder 5"/>
          <p:cNvSpPr>
            <a:spLocks noGrp="1"/>
          </p:cNvSpPr>
          <p:nvPr>
            <p:ph type="sldNum" sz="quarter" idx="12"/>
          </p:nvPr>
        </p:nvSpPr>
        <p:spPr>
          <a:noFill/>
        </p:spPr>
        <p:txBody>
          <a:bodyPr/>
          <a:lstStyle/>
          <a:p>
            <a:fld id="{2C006423-0E18-4577-BD87-85CF753E207A}" type="slidenum">
              <a:rPr lang="en-US" smtClean="0"/>
              <a:pPr/>
              <a:t>90</a:t>
            </a:fld>
            <a:endParaRPr lang="en-US" smtClean="0"/>
          </a:p>
        </p:txBody>
      </p:sp>
      <p:sp>
        <p:nvSpPr>
          <p:cNvPr id="89092"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Holder – Topic </a:t>
            </a:r>
          </a:p>
        </p:txBody>
      </p:sp>
      <p:sp>
        <p:nvSpPr>
          <p:cNvPr id="53253" name="Rectangle 3"/>
          <p:cNvSpPr>
            <a:spLocks noGrp="1" noChangeArrowheads="1"/>
          </p:cNvSpPr>
          <p:nvPr>
            <p:ph type="body" idx="1"/>
          </p:nvPr>
        </p:nvSpPr>
        <p:spPr>
          <a:xfrm>
            <a:off x="609600" y="2090738"/>
            <a:ext cx="8334375" cy="4419600"/>
          </a:xfrm>
        </p:spPr>
        <p:txBody>
          <a:bodyPr/>
          <a:lstStyle/>
          <a:p>
            <a:pPr>
              <a:defRPr/>
            </a:pPr>
            <a:r>
              <a:rPr lang="en-US" sz="1800" u="sng" dirty="0" smtClean="0"/>
              <a:t>Case 1. Appositive Use : </a:t>
            </a:r>
          </a:p>
          <a:p>
            <a:pPr>
              <a:buFont typeface="Wingdings" pitchFamily="2" charset="2"/>
              <a:buNone/>
              <a:defRPr/>
            </a:pPr>
            <a:r>
              <a:rPr lang="en-US" sz="2400" dirty="0" smtClean="0"/>
              <a:t>		</a:t>
            </a:r>
            <a:endParaRPr lang="en-US" sz="2400" u="sng" dirty="0" smtClean="0"/>
          </a:p>
          <a:p>
            <a:pPr>
              <a:defRPr/>
            </a:pPr>
            <a:r>
              <a:rPr lang="en-US" sz="1800" u="sng" dirty="0" smtClean="0"/>
              <a:t>Case 2. Co reference with Emotional Expression:  </a:t>
            </a:r>
          </a:p>
          <a:p>
            <a:pPr>
              <a:buFont typeface="Wingdings" pitchFamily="2" charset="2"/>
              <a:buNone/>
              <a:defRPr/>
            </a:pPr>
            <a:endParaRPr lang="en-US" sz="2400" u="sng" spc="-300" dirty="0" smtClean="0"/>
          </a:p>
          <a:p>
            <a:pPr>
              <a:buFont typeface="Wingdings" pitchFamily="2" charset="2"/>
              <a:buNone/>
              <a:defRPr/>
            </a:pPr>
            <a:endParaRPr lang="en-US" sz="2400" u="sng" dirty="0" smtClean="0"/>
          </a:p>
          <a:p>
            <a:pPr>
              <a:buFont typeface="Wingdings" pitchFamily="2" charset="2"/>
              <a:buNone/>
              <a:defRPr/>
            </a:pPr>
            <a:endParaRPr lang="en-US" sz="2400" u="sng" dirty="0" smtClean="0"/>
          </a:p>
          <a:p>
            <a:pPr>
              <a:defRPr/>
            </a:pPr>
            <a:r>
              <a:rPr lang="en-US" sz="1800" u="sng" dirty="0" smtClean="0"/>
              <a:t>Case 3. Multiple Holders and Topics</a:t>
            </a:r>
          </a:p>
          <a:p>
            <a:pPr>
              <a:defRPr/>
            </a:pPr>
            <a:endParaRPr lang="en-US" sz="2400" u="sng" dirty="0" smtClean="0"/>
          </a:p>
          <a:p>
            <a:pPr>
              <a:buFont typeface="Wingdings" pitchFamily="2" charset="2"/>
              <a:buNone/>
              <a:defRPr/>
            </a:pPr>
            <a:endParaRPr lang="en-US" sz="2400" u="sng" dirty="0" smtClean="0"/>
          </a:p>
          <a:p>
            <a:pPr>
              <a:buFont typeface="Wingdings" pitchFamily="2" charset="2"/>
              <a:buNone/>
              <a:defRPr/>
            </a:pPr>
            <a:endParaRPr lang="en-IN" sz="2400" dirty="0"/>
          </a:p>
        </p:txBody>
      </p:sp>
      <p:pic>
        <p:nvPicPr>
          <p:cNvPr id="89094"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pic>
        <p:nvPicPr>
          <p:cNvPr id="89095" name="Picture 3"/>
          <p:cNvPicPr>
            <a:picLocks noChangeAspect="1" noChangeArrowheads="1"/>
          </p:cNvPicPr>
          <p:nvPr/>
        </p:nvPicPr>
        <p:blipFill>
          <a:blip r:embed="rId4" cstate="print"/>
          <a:srcRect/>
          <a:stretch>
            <a:fillRect/>
          </a:stretch>
        </p:blipFill>
        <p:spPr bwMode="auto">
          <a:xfrm>
            <a:off x="2971800" y="2514600"/>
            <a:ext cx="2971800" cy="276225"/>
          </a:xfrm>
          <a:prstGeom prst="rect">
            <a:avLst/>
          </a:prstGeom>
          <a:noFill/>
          <a:ln w="9525">
            <a:noFill/>
            <a:miter lim="800000"/>
            <a:headEnd/>
            <a:tailEnd/>
          </a:ln>
        </p:spPr>
      </p:pic>
      <p:pic>
        <p:nvPicPr>
          <p:cNvPr id="89096" name="Picture 4"/>
          <p:cNvPicPr>
            <a:picLocks noChangeAspect="1" noChangeArrowheads="1"/>
          </p:cNvPicPr>
          <p:nvPr/>
        </p:nvPicPr>
        <p:blipFill>
          <a:blip r:embed="rId5" cstate="print"/>
          <a:srcRect/>
          <a:stretch>
            <a:fillRect/>
          </a:stretch>
        </p:blipFill>
        <p:spPr bwMode="auto">
          <a:xfrm>
            <a:off x="1828800" y="3581400"/>
            <a:ext cx="4114800" cy="931863"/>
          </a:xfrm>
          <a:prstGeom prst="rect">
            <a:avLst/>
          </a:prstGeom>
          <a:noFill/>
          <a:ln w="9525">
            <a:noFill/>
            <a:miter lim="800000"/>
            <a:headEnd/>
            <a:tailEnd/>
          </a:ln>
        </p:spPr>
      </p:pic>
      <p:sp>
        <p:nvSpPr>
          <p:cNvPr id="89097" name="Oval 11"/>
          <p:cNvSpPr>
            <a:spLocks noChangeArrowheads="1"/>
          </p:cNvSpPr>
          <p:nvPr/>
        </p:nvSpPr>
        <p:spPr bwMode="auto">
          <a:xfrm>
            <a:off x="1828800" y="3505200"/>
            <a:ext cx="609600" cy="381000"/>
          </a:xfrm>
          <a:prstGeom prst="ellipse">
            <a:avLst/>
          </a:prstGeom>
          <a:noFill/>
          <a:ln w="28575" algn="ctr">
            <a:solidFill>
              <a:srgbClr val="FF3300"/>
            </a:solidFill>
            <a:round/>
            <a:headEnd/>
            <a:tailEnd/>
          </a:ln>
        </p:spPr>
        <p:txBody>
          <a:bodyPr wrap="none"/>
          <a:lstStyle/>
          <a:p>
            <a:endParaRPr lang="en-IN" b="1"/>
          </a:p>
        </p:txBody>
      </p:sp>
      <p:sp>
        <p:nvSpPr>
          <p:cNvPr id="89098" name="Oval 12"/>
          <p:cNvSpPr>
            <a:spLocks noChangeArrowheads="1"/>
          </p:cNvSpPr>
          <p:nvPr/>
        </p:nvSpPr>
        <p:spPr bwMode="auto">
          <a:xfrm>
            <a:off x="4038600" y="3429000"/>
            <a:ext cx="1066800" cy="381000"/>
          </a:xfrm>
          <a:prstGeom prst="ellipse">
            <a:avLst/>
          </a:prstGeom>
          <a:noFill/>
          <a:ln w="28575" algn="ctr">
            <a:solidFill>
              <a:srgbClr val="FF3300"/>
            </a:solidFill>
            <a:round/>
            <a:headEnd/>
            <a:tailEnd/>
          </a:ln>
        </p:spPr>
        <p:txBody>
          <a:bodyPr wrap="none"/>
          <a:lstStyle/>
          <a:p>
            <a:endParaRPr lang="en-IN"/>
          </a:p>
        </p:txBody>
      </p:sp>
      <p:sp>
        <p:nvSpPr>
          <p:cNvPr id="89099" name="Oval 13"/>
          <p:cNvSpPr>
            <a:spLocks noChangeArrowheads="1"/>
          </p:cNvSpPr>
          <p:nvPr/>
        </p:nvSpPr>
        <p:spPr bwMode="auto">
          <a:xfrm>
            <a:off x="1905000" y="4038600"/>
            <a:ext cx="609600" cy="381000"/>
          </a:xfrm>
          <a:prstGeom prst="ellipse">
            <a:avLst/>
          </a:prstGeom>
          <a:noFill/>
          <a:ln w="28575" algn="ctr">
            <a:solidFill>
              <a:srgbClr val="009900"/>
            </a:solidFill>
            <a:round/>
            <a:headEnd/>
            <a:tailEnd/>
          </a:ln>
        </p:spPr>
        <p:txBody>
          <a:bodyPr wrap="none"/>
          <a:lstStyle/>
          <a:p>
            <a:endParaRPr lang="en-IN" b="1"/>
          </a:p>
        </p:txBody>
      </p:sp>
      <p:sp>
        <p:nvSpPr>
          <p:cNvPr id="89100" name="Curved Right Arrow 18"/>
          <p:cNvSpPr>
            <a:spLocks noChangeArrowheads="1"/>
          </p:cNvSpPr>
          <p:nvPr/>
        </p:nvSpPr>
        <p:spPr bwMode="auto">
          <a:xfrm>
            <a:off x="1524000" y="3733800"/>
            <a:ext cx="304800" cy="609600"/>
          </a:xfrm>
          <a:prstGeom prst="curvedRightArrow">
            <a:avLst>
              <a:gd name="adj1" fmla="val 25000"/>
              <a:gd name="adj2" fmla="val 50000"/>
              <a:gd name="adj3" fmla="val 25000"/>
            </a:avLst>
          </a:prstGeom>
          <a:solidFill>
            <a:schemeClr val="accent1"/>
          </a:solidFill>
          <a:ln w="9525" algn="ctr">
            <a:solidFill>
              <a:schemeClr val="tx1"/>
            </a:solidFill>
            <a:round/>
            <a:headEnd/>
            <a:tailEnd/>
          </a:ln>
        </p:spPr>
        <p:txBody>
          <a:bodyPr wrap="none"/>
          <a:lstStyle/>
          <a:p>
            <a:endParaRPr lang="en-IN"/>
          </a:p>
        </p:txBody>
      </p:sp>
      <p:sp>
        <p:nvSpPr>
          <p:cNvPr id="89101" name="Rounded Rectangular Callout 25"/>
          <p:cNvSpPr>
            <a:spLocks noChangeArrowheads="1"/>
          </p:cNvSpPr>
          <p:nvPr/>
        </p:nvSpPr>
        <p:spPr bwMode="auto">
          <a:xfrm>
            <a:off x="457200" y="3487738"/>
            <a:ext cx="838200" cy="457200"/>
          </a:xfrm>
          <a:prstGeom prst="wedgeRoundRectCallout">
            <a:avLst>
              <a:gd name="adj1" fmla="val 82810"/>
              <a:gd name="adj2" fmla="val 53773"/>
              <a:gd name="adj3" fmla="val 16667"/>
            </a:avLst>
          </a:prstGeom>
          <a:solidFill>
            <a:srgbClr val="FF3300"/>
          </a:solidFill>
          <a:ln w="9525" algn="ctr">
            <a:solidFill>
              <a:schemeClr val="tx1"/>
            </a:solidFill>
            <a:round/>
            <a:headEnd/>
            <a:tailEnd/>
          </a:ln>
        </p:spPr>
        <p:txBody>
          <a:bodyPr wrap="none"/>
          <a:lstStyle/>
          <a:p>
            <a:r>
              <a:rPr lang="en-US"/>
              <a:t>NOT</a:t>
            </a:r>
            <a:endParaRPr lang="en-IN"/>
          </a:p>
        </p:txBody>
      </p:sp>
      <p:pic>
        <p:nvPicPr>
          <p:cNvPr id="89102" name="Picture 2"/>
          <p:cNvPicPr>
            <a:picLocks noChangeAspect="1" noChangeArrowheads="1"/>
          </p:cNvPicPr>
          <p:nvPr/>
        </p:nvPicPr>
        <p:blipFill>
          <a:blip r:embed="rId6" cstate="print"/>
          <a:srcRect/>
          <a:stretch>
            <a:fillRect/>
          </a:stretch>
        </p:blipFill>
        <p:spPr bwMode="auto">
          <a:xfrm>
            <a:off x="2209800" y="5056188"/>
            <a:ext cx="4343400" cy="1539875"/>
          </a:xfrm>
          <a:prstGeom prst="rect">
            <a:avLst/>
          </a:prstGeom>
          <a:noFill/>
          <a:ln w="9525">
            <a:noFill/>
            <a:miter lim="800000"/>
            <a:headEnd/>
            <a:tailEnd/>
          </a:ln>
        </p:spPr>
      </p:pic>
      <p:sp>
        <p:nvSpPr>
          <p:cNvPr id="89103" name="Oval 32"/>
          <p:cNvSpPr>
            <a:spLocks noChangeArrowheads="1"/>
          </p:cNvSpPr>
          <p:nvPr/>
        </p:nvSpPr>
        <p:spPr bwMode="auto">
          <a:xfrm>
            <a:off x="2133600" y="4956175"/>
            <a:ext cx="609600" cy="381000"/>
          </a:xfrm>
          <a:prstGeom prst="ellipse">
            <a:avLst/>
          </a:prstGeom>
          <a:noFill/>
          <a:ln w="28575" algn="ctr">
            <a:solidFill>
              <a:srgbClr val="FF3300"/>
            </a:solidFill>
            <a:round/>
            <a:headEnd/>
            <a:tailEnd/>
          </a:ln>
        </p:spPr>
        <p:txBody>
          <a:bodyPr wrap="none"/>
          <a:lstStyle/>
          <a:p>
            <a:endParaRPr lang="en-IN" b="1"/>
          </a:p>
        </p:txBody>
      </p:sp>
      <p:sp>
        <p:nvSpPr>
          <p:cNvPr id="89104" name="Oval 33"/>
          <p:cNvSpPr>
            <a:spLocks noChangeArrowheads="1"/>
          </p:cNvSpPr>
          <p:nvPr/>
        </p:nvSpPr>
        <p:spPr bwMode="auto">
          <a:xfrm>
            <a:off x="3886200" y="4956175"/>
            <a:ext cx="762000" cy="381000"/>
          </a:xfrm>
          <a:prstGeom prst="ellipse">
            <a:avLst/>
          </a:prstGeom>
          <a:noFill/>
          <a:ln w="28575" algn="ctr">
            <a:solidFill>
              <a:srgbClr val="009900"/>
            </a:solidFill>
            <a:round/>
            <a:headEnd/>
            <a:tailEnd/>
          </a:ln>
        </p:spPr>
        <p:txBody>
          <a:bodyPr wrap="none"/>
          <a:lstStyle/>
          <a:p>
            <a:endParaRPr lang="en-IN"/>
          </a:p>
        </p:txBody>
      </p:sp>
      <p:sp>
        <p:nvSpPr>
          <p:cNvPr id="89105" name="Oval 34"/>
          <p:cNvSpPr>
            <a:spLocks noChangeArrowheads="1"/>
          </p:cNvSpPr>
          <p:nvPr/>
        </p:nvSpPr>
        <p:spPr bwMode="auto">
          <a:xfrm>
            <a:off x="2133600" y="5413375"/>
            <a:ext cx="609600" cy="381000"/>
          </a:xfrm>
          <a:prstGeom prst="ellipse">
            <a:avLst/>
          </a:prstGeom>
          <a:noFill/>
          <a:ln w="28575" algn="ctr">
            <a:solidFill>
              <a:srgbClr val="FF3300"/>
            </a:solidFill>
            <a:round/>
            <a:headEnd/>
            <a:tailEnd/>
          </a:ln>
        </p:spPr>
        <p:txBody>
          <a:bodyPr wrap="none"/>
          <a:lstStyle/>
          <a:p>
            <a:endParaRPr lang="en-IN" b="1"/>
          </a:p>
        </p:txBody>
      </p:sp>
      <p:sp>
        <p:nvSpPr>
          <p:cNvPr id="89106" name="Oval 35"/>
          <p:cNvSpPr>
            <a:spLocks noChangeArrowheads="1"/>
          </p:cNvSpPr>
          <p:nvPr/>
        </p:nvSpPr>
        <p:spPr bwMode="auto">
          <a:xfrm>
            <a:off x="3276600" y="5376863"/>
            <a:ext cx="914400" cy="417512"/>
          </a:xfrm>
          <a:prstGeom prst="ellipse">
            <a:avLst/>
          </a:prstGeom>
          <a:noFill/>
          <a:ln w="28575" algn="ctr">
            <a:solidFill>
              <a:srgbClr val="009900"/>
            </a:solidFill>
            <a:round/>
            <a:headEnd/>
            <a:tailEnd/>
          </a:ln>
        </p:spPr>
        <p:txBody>
          <a:bodyPr wrap="none"/>
          <a:lstStyle/>
          <a:p>
            <a:endParaRPr lang="en-IN"/>
          </a:p>
        </p:txBody>
      </p:sp>
      <p:sp>
        <p:nvSpPr>
          <p:cNvPr id="89107" name="Rounded Rectangular Callout 38"/>
          <p:cNvSpPr>
            <a:spLocks noChangeArrowheads="1"/>
          </p:cNvSpPr>
          <p:nvPr/>
        </p:nvSpPr>
        <p:spPr bwMode="auto">
          <a:xfrm>
            <a:off x="6705600" y="2438400"/>
            <a:ext cx="1752600" cy="457200"/>
          </a:xfrm>
          <a:prstGeom prst="wedgeRoundRectCallout">
            <a:avLst>
              <a:gd name="adj1" fmla="val -90565"/>
              <a:gd name="adj2" fmla="val -9477"/>
              <a:gd name="adj3" fmla="val 16667"/>
            </a:avLst>
          </a:prstGeom>
          <a:solidFill>
            <a:schemeClr val="accent1"/>
          </a:solidFill>
          <a:ln w="9525" algn="ctr">
            <a:solidFill>
              <a:schemeClr val="tx1"/>
            </a:solidFill>
            <a:round/>
            <a:headEnd/>
            <a:tailEnd/>
          </a:ln>
        </p:spPr>
        <p:txBody>
          <a:bodyPr wrap="none"/>
          <a:lstStyle/>
          <a:p>
            <a:r>
              <a:rPr lang="en-US" sz="1200"/>
              <a:t>Removing inflectional </a:t>
            </a:r>
          </a:p>
          <a:p>
            <a:r>
              <a:rPr lang="en-US" sz="1200"/>
              <a:t>suffix (</a:t>
            </a:r>
            <a:r>
              <a:rPr lang="bn-IN" sz="1200"/>
              <a:t>-এর –</a:t>
            </a:r>
            <a:r>
              <a:rPr lang="bn-IN" sz="1200" i="1"/>
              <a:t>er</a:t>
            </a:r>
            <a:r>
              <a:rPr lang="en-US" sz="1200" i="1"/>
              <a:t> etc.</a:t>
            </a:r>
            <a:r>
              <a:rPr lang="en-US" sz="1200"/>
              <a:t>) </a:t>
            </a:r>
            <a:r>
              <a:rPr lang="bn-IN" sz="1200"/>
              <a:t> </a:t>
            </a:r>
            <a:endParaRPr lang="en-IN" sz="1200"/>
          </a:p>
        </p:txBody>
      </p:sp>
      <p:sp>
        <p:nvSpPr>
          <p:cNvPr id="89108" name="Rounded Rectangular Callout 39"/>
          <p:cNvSpPr>
            <a:spLocks noChangeArrowheads="1"/>
          </p:cNvSpPr>
          <p:nvPr/>
        </p:nvSpPr>
        <p:spPr bwMode="auto">
          <a:xfrm>
            <a:off x="6705600" y="3352800"/>
            <a:ext cx="2133600" cy="1066800"/>
          </a:xfrm>
          <a:prstGeom prst="wedgeRoundRectCallout">
            <a:avLst>
              <a:gd name="adj1" fmla="val -92130"/>
              <a:gd name="adj2" fmla="val -3542"/>
              <a:gd name="adj3" fmla="val 16667"/>
            </a:avLst>
          </a:prstGeom>
          <a:solidFill>
            <a:schemeClr val="accent1"/>
          </a:solidFill>
          <a:ln w="9525" algn="ctr">
            <a:solidFill>
              <a:schemeClr val="tx1"/>
            </a:solidFill>
            <a:round/>
            <a:headEnd/>
            <a:tailEnd/>
          </a:ln>
        </p:spPr>
        <p:txBody>
          <a:bodyPr wrap="none"/>
          <a:lstStyle/>
          <a:p>
            <a:r>
              <a:rPr lang="en-US" sz="1200"/>
              <a:t>Immediate neighboring </a:t>
            </a:r>
          </a:p>
          <a:p>
            <a:r>
              <a:rPr lang="en-US" sz="1200"/>
              <a:t>chunks of the identified </a:t>
            </a:r>
          </a:p>
          <a:p>
            <a:r>
              <a:rPr lang="en-US" sz="1200"/>
              <a:t>emotional expressions</a:t>
            </a:r>
          </a:p>
          <a:p>
            <a:r>
              <a:rPr lang="en-US" sz="1200"/>
              <a:t>/ co referred chunks</a:t>
            </a:r>
          </a:p>
          <a:p>
            <a:r>
              <a:rPr lang="en-US" sz="1200"/>
              <a:t> containing holders or topics</a:t>
            </a:r>
            <a:r>
              <a:rPr lang="bn-IN" sz="1200"/>
              <a:t> </a:t>
            </a:r>
            <a:endParaRPr lang="en-IN" sz="1200"/>
          </a:p>
        </p:txBody>
      </p:sp>
      <p:sp>
        <p:nvSpPr>
          <p:cNvPr id="89109" name="Rounded Rectangular Callout 40"/>
          <p:cNvSpPr>
            <a:spLocks noChangeArrowheads="1"/>
          </p:cNvSpPr>
          <p:nvPr/>
        </p:nvSpPr>
        <p:spPr bwMode="auto">
          <a:xfrm>
            <a:off x="6705600" y="5181600"/>
            <a:ext cx="2133600" cy="1066800"/>
          </a:xfrm>
          <a:prstGeom prst="wedgeRoundRectCallout">
            <a:avLst>
              <a:gd name="adj1" fmla="val -92130"/>
              <a:gd name="adj2" fmla="val -3542"/>
              <a:gd name="adj3" fmla="val 16667"/>
            </a:avLst>
          </a:prstGeom>
          <a:solidFill>
            <a:schemeClr val="accent1"/>
          </a:solidFill>
          <a:ln w="9525" algn="ctr">
            <a:solidFill>
              <a:schemeClr val="tx1"/>
            </a:solidFill>
            <a:round/>
            <a:headEnd/>
            <a:tailEnd/>
          </a:ln>
        </p:spPr>
        <p:txBody>
          <a:bodyPr wrap="none"/>
          <a:lstStyle/>
          <a:p>
            <a:r>
              <a:rPr lang="en-US" sz="1200"/>
              <a:t>The chunks  identified by the </a:t>
            </a:r>
          </a:p>
          <a:p>
            <a:r>
              <a:rPr lang="en-US" sz="1200"/>
              <a:t>syntactic system  as holder and</a:t>
            </a:r>
          </a:p>
          <a:p>
            <a:r>
              <a:rPr lang="en-US" sz="1200"/>
              <a:t> topic and tagged  as </a:t>
            </a:r>
          </a:p>
          <a:p>
            <a:r>
              <a:rPr lang="en-US" sz="1200" i="1"/>
              <a:t>common rhetoric similarity</a:t>
            </a:r>
            <a:endParaRPr lang="en-IN" sz="120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ate Placeholder 3"/>
          <p:cNvSpPr>
            <a:spLocks noGrp="1"/>
          </p:cNvSpPr>
          <p:nvPr>
            <p:ph type="dt" sz="quarter" idx="10"/>
          </p:nvPr>
        </p:nvSpPr>
        <p:spPr>
          <a:noFill/>
        </p:spPr>
        <p:txBody>
          <a:bodyPr/>
          <a:lstStyle/>
          <a:p>
            <a:fld id="{B3CD785D-F32B-4A6D-83DD-4A5AC7BC99DB}" type="datetime1">
              <a:rPr lang="en-US" smtClean="0"/>
              <a:pPr/>
              <a:t>5/20/2011</a:t>
            </a:fld>
            <a:endParaRPr lang="en-US" smtClean="0"/>
          </a:p>
        </p:txBody>
      </p:sp>
      <p:sp>
        <p:nvSpPr>
          <p:cNvPr id="90115" name="Slide Number Placeholder 5"/>
          <p:cNvSpPr>
            <a:spLocks noGrp="1"/>
          </p:cNvSpPr>
          <p:nvPr>
            <p:ph type="sldNum" sz="quarter" idx="12"/>
          </p:nvPr>
        </p:nvSpPr>
        <p:spPr>
          <a:noFill/>
        </p:spPr>
        <p:txBody>
          <a:bodyPr/>
          <a:lstStyle/>
          <a:p>
            <a:fld id="{18EE9360-EA59-4788-941B-807739C5D7A6}" type="slidenum">
              <a:rPr lang="en-US" smtClean="0"/>
              <a:pPr/>
              <a:t>91</a:t>
            </a:fld>
            <a:endParaRPr lang="en-US" smtClean="0"/>
          </a:p>
        </p:txBody>
      </p:sp>
      <p:sp>
        <p:nvSpPr>
          <p:cNvPr id="90116"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Holder – Topic </a:t>
            </a:r>
          </a:p>
        </p:txBody>
      </p:sp>
      <p:sp>
        <p:nvSpPr>
          <p:cNvPr id="90117" name="Rectangle 3"/>
          <p:cNvSpPr>
            <a:spLocks noGrp="1" noChangeArrowheads="1"/>
          </p:cNvSpPr>
          <p:nvPr>
            <p:ph type="body" idx="1"/>
          </p:nvPr>
        </p:nvSpPr>
        <p:spPr>
          <a:xfrm>
            <a:off x="762000" y="2133600"/>
            <a:ext cx="8382000" cy="4419600"/>
          </a:xfrm>
        </p:spPr>
        <p:txBody>
          <a:bodyPr/>
          <a:lstStyle/>
          <a:p>
            <a:r>
              <a:rPr lang="en-US" sz="1800" u="sng" smtClean="0"/>
              <a:t>Case 4.</a:t>
            </a:r>
            <a:r>
              <a:rPr lang="en-US" sz="1800" i="1" u="sng" smtClean="0"/>
              <a:t> </a:t>
            </a:r>
            <a:r>
              <a:rPr lang="en-US" sz="1800" u="sng" smtClean="0"/>
              <a:t>Overlapping Topic Spans</a:t>
            </a:r>
          </a:p>
          <a:p>
            <a:endParaRPr lang="en-US" sz="2400" u="sng" smtClean="0"/>
          </a:p>
          <a:p>
            <a:endParaRPr lang="en-US" sz="2400" u="sng" smtClean="0"/>
          </a:p>
          <a:p>
            <a:endParaRPr lang="en-US" sz="2400" u="sng" smtClean="0"/>
          </a:p>
          <a:p>
            <a:endParaRPr lang="en-US" sz="2400" u="sng" smtClean="0"/>
          </a:p>
          <a:p>
            <a:r>
              <a:rPr lang="en-US" sz="1800" u="sng" smtClean="0"/>
              <a:t>Case 5. Anaphoric Presence of Holders</a:t>
            </a:r>
          </a:p>
          <a:p>
            <a:endParaRPr lang="en-US" sz="2400" u="sng" smtClean="0"/>
          </a:p>
          <a:p>
            <a:endParaRPr lang="en-US" sz="2400" u="sng" smtClean="0"/>
          </a:p>
          <a:p>
            <a:pPr>
              <a:buFont typeface="Wingdings" pitchFamily="2" charset="2"/>
              <a:buNone/>
            </a:pPr>
            <a:endParaRPr lang="en-US" sz="2400" u="sng" smtClean="0"/>
          </a:p>
        </p:txBody>
      </p:sp>
      <p:pic>
        <p:nvPicPr>
          <p:cNvPr id="90118"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pic>
        <p:nvPicPr>
          <p:cNvPr id="90119" name="Picture 4"/>
          <p:cNvPicPr>
            <a:picLocks noChangeAspect="1" noChangeArrowheads="1"/>
          </p:cNvPicPr>
          <p:nvPr/>
        </p:nvPicPr>
        <p:blipFill>
          <a:blip r:embed="rId4" cstate="print"/>
          <a:srcRect/>
          <a:stretch>
            <a:fillRect/>
          </a:stretch>
        </p:blipFill>
        <p:spPr bwMode="auto">
          <a:xfrm>
            <a:off x="2209800" y="2740025"/>
            <a:ext cx="4038600" cy="1524000"/>
          </a:xfrm>
          <a:prstGeom prst="rect">
            <a:avLst/>
          </a:prstGeom>
          <a:noFill/>
          <a:ln w="9525">
            <a:noFill/>
            <a:miter lim="800000"/>
            <a:headEnd/>
            <a:tailEnd/>
          </a:ln>
        </p:spPr>
      </p:pic>
      <p:sp>
        <p:nvSpPr>
          <p:cNvPr id="90120" name="Oval 32"/>
          <p:cNvSpPr>
            <a:spLocks noChangeArrowheads="1"/>
          </p:cNvSpPr>
          <p:nvPr/>
        </p:nvSpPr>
        <p:spPr bwMode="auto">
          <a:xfrm>
            <a:off x="3733800" y="2968625"/>
            <a:ext cx="1066800" cy="381000"/>
          </a:xfrm>
          <a:prstGeom prst="ellipse">
            <a:avLst/>
          </a:prstGeom>
          <a:noFill/>
          <a:ln w="28575" algn="ctr">
            <a:solidFill>
              <a:srgbClr val="FF3300"/>
            </a:solidFill>
            <a:round/>
            <a:headEnd/>
            <a:tailEnd/>
          </a:ln>
        </p:spPr>
        <p:txBody>
          <a:bodyPr wrap="none"/>
          <a:lstStyle/>
          <a:p>
            <a:endParaRPr lang="en-IN" b="1"/>
          </a:p>
        </p:txBody>
      </p:sp>
      <p:sp>
        <p:nvSpPr>
          <p:cNvPr id="90121" name="Oval 34"/>
          <p:cNvSpPr>
            <a:spLocks noChangeArrowheads="1"/>
          </p:cNvSpPr>
          <p:nvPr/>
        </p:nvSpPr>
        <p:spPr bwMode="auto">
          <a:xfrm>
            <a:off x="3048000" y="2663825"/>
            <a:ext cx="609600" cy="381000"/>
          </a:xfrm>
          <a:prstGeom prst="ellipse">
            <a:avLst/>
          </a:prstGeom>
          <a:noFill/>
          <a:ln w="28575" algn="ctr">
            <a:solidFill>
              <a:srgbClr val="FF3300"/>
            </a:solidFill>
            <a:round/>
            <a:headEnd/>
            <a:tailEnd/>
          </a:ln>
        </p:spPr>
        <p:txBody>
          <a:bodyPr wrap="none"/>
          <a:lstStyle/>
          <a:p>
            <a:endParaRPr lang="en-IN" b="1"/>
          </a:p>
        </p:txBody>
      </p:sp>
      <p:sp>
        <p:nvSpPr>
          <p:cNvPr id="90122" name="Oval 35"/>
          <p:cNvSpPr>
            <a:spLocks noChangeArrowheads="1"/>
          </p:cNvSpPr>
          <p:nvPr/>
        </p:nvSpPr>
        <p:spPr bwMode="auto">
          <a:xfrm>
            <a:off x="2133600" y="3349625"/>
            <a:ext cx="914400" cy="417513"/>
          </a:xfrm>
          <a:prstGeom prst="ellipse">
            <a:avLst/>
          </a:prstGeom>
          <a:noFill/>
          <a:ln w="28575" algn="ctr">
            <a:solidFill>
              <a:srgbClr val="009900"/>
            </a:solidFill>
            <a:round/>
            <a:headEnd/>
            <a:tailEnd/>
          </a:ln>
        </p:spPr>
        <p:txBody>
          <a:bodyPr wrap="none"/>
          <a:lstStyle/>
          <a:p>
            <a:endParaRPr lang="en-IN"/>
          </a:p>
        </p:txBody>
      </p:sp>
      <p:pic>
        <p:nvPicPr>
          <p:cNvPr id="90123" name="Picture 2"/>
          <p:cNvPicPr>
            <a:picLocks noChangeAspect="1" noChangeArrowheads="1"/>
          </p:cNvPicPr>
          <p:nvPr/>
        </p:nvPicPr>
        <p:blipFill>
          <a:blip r:embed="rId5" cstate="print"/>
          <a:srcRect/>
          <a:stretch>
            <a:fillRect/>
          </a:stretch>
        </p:blipFill>
        <p:spPr bwMode="auto">
          <a:xfrm>
            <a:off x="2374900" y="4948238"/>
            <a:ext cx="4594225" cy="711200"/>
          </a:xfrm>
          <a:prstGeom prst="rect">
            <a:avLst/>
          </a:prstGeom>
          <a:noFill/>
          <a:ln w="9525">
            <a:noFill/>
            <a:miter lim="800000"/>
            <a:headEnd/>
            <a:tailEnd/>
          </a:ln>
        </p:spPr>
      </p:pic>
      <p:pic>
        <p:nvPicPr>
          <p:cNvPr id="90124" name="Picture 3"/>
          <p:cNvPicPr>
            <a:picLocks noChangeAspect="1" noChangeArrowheads="1"/>
          </p:cNvPicPr>
          <p:nvPr/>
        </p:nvPicPr>
        <p:blipFill>
          <a:blip r:embed="rId6" cstate="print"/>
          <a:srcRect/>
          <a:stretch>
            <a:fillRect/>
          </a:stretch>
        </p:blipFill>
        <p:spPr bwMode="auto">
          <a:xfrm>
            <a:off x="2532063" y="5624513"/>
            <a:ext cx="3740150" cy="1066800"/>
          </a:xfrm>
          <a:prstGeom prst="rect">
            <a:avLst/>
          </a:prstGeom>
          <a:noFill/>
          <a:ln w="9525">
            <a:noFill/>
            <a:miter lim="800000"/>
            <a:headEnd/>
            <a:tailEnd/>
          </a:ln>
        </p:spPr>
      </p:pic>
      <p:sp>
        <p:nvSpPr>
          <p:cNvPr id="90125" name="Oval 38"/>
          <p:cNvSpPr>
            <a:spLocks noChangeArrowheads="1"/>
          </p:cNvSpPr>
          <p:nvPr/>
        </p:nvSpPr>
        <p:spPr bwMode="auto">
          <a:xfrm>
            <a:off x="2455863" y="4786313"/>
            <a:ext cx="914400" cy="457200"/>
          </a:xfrm>
          <a:prstGeom prst="ellipse">
            <a:avLst/>
          </a:prstGeom>
          <a:noFill/>
          <a:ln w="28575" algn="ctr">
            <a:solidFill>
              <a:srgbClr val="FF3300"/>
            </a:solidFill>
            <a:round/>
            <a:headEnd/>
            <a:tailEnd/>
          </a:ln>
        </p:spPr>
        <p:txBody>
          <a:bodyPr wrap="none"/>
          <a:lstStyle/>
          <a:p>
            <a:endParaRPr lang="en-IN" b="1"/>
          </a:p>
        </p:txBody>
      </p:sp>
      <p:sp>
        <p:nvSpPr>
          <p:cNvPr id="90126" name="Oval 39"/>
          <p:cNvSpPr>
            <a:spLocks noChangeArrowheads="1"/>
          </p:cNvSpPr>
          <p:nvPr/>
        </p:nvSpPr>
        <p:spPr bwMode="auto">
          <a:xfrm>
            <a:off x="6342063" y="4862513"/>
            <a:ext cx="609600" cy="381000"/>
          </a:xfrm>
          <a:prstGeom prst="ellipse">
            <a:avLst/>
          </a:prstGeom>
          <a:noFill/>
          <a:ln w="28575" algn="ctr">
            <a:solidFill>
              <a:srgbClr val="FF3300"/>
            </a:solidFill>
            <a:round/>
            <a:headEnd/>
            <a:tailEnd/>
          </a:ln>
        </p:spPr>
        <p:txBody>
          <a:bodyPr wrap="none"/>
          <a:lstStyle/>
          <a:p>
            <a:endParaRPr lang="en-IN" b="1"/>
          </a:p>
        </p:txBody>
      </p:sp>
      <p:sp>
        <p:nvSpPr>
          <p:cNvPr id="90127" name="Rounded Rectangular Callout 40"/>
          <p:cNvSpPr>
            <a:spLocks noChangeArrowheads="1"/>
          </p:cNvSpPr>
          <p:nvPr/>
        </p:nvSpPr>
        <p:spPr bwMode="auto">
          <a:xfrm>
            <a:off x="6400800" y="2438400"/>
            <a:ext cx="2133600" cy="914400"/>
          </a:xfrm>
          <a:prstGeom prst="wedgeRoundRectCallout">
            <a:avLst>
              <a:gd name="adj1" fmla="val -92130"/>
              <a:gd name="adj2" fmla="val -3542"/>
              <a:gd name="adj3" fmla="val 16667"/>
            </a:avLst>
          </a:prstGeom>
          <a:solidFill>
            <a:schemeClr val="accent1"/>
          </a:solidFill>
          <a:ln w="9525" algn="ctr">
            <a:solidFill>
              <a:schemeClr val="tx1"/>
            </a:solidFill>
            <a:round/>
            <a:headEnd/>
            <a:tailEnd/>
          </a:ln>
        </p:spPr>
        <p:txBody>
          <a:bodyPr wrap="none"/>
          <a:lstStyle/>
          <a:p>
            <a:r>
              <a:rPr lang="en-US" sz="1200"/>
              <a:t>The chunks  identified by the </a:t>
            </a:r>
          </a:p>
          <a:p>
            <a:r>
              <a:rPr lang="en-US" sz="1200"/>
              <a:t>syntactic system  as topic and </a:t>
            </a:r>
          </a:p>
          <a:p>
            <a:r>
              <a:rPr lang="en-US" sz="1200"/>
              <a:t>tagged  as </a:t>
            </a:r>
            <a:r>
              <a:rPr lang="en-US" sz="1200" i="1"/>
              <a:t>common rhetoric </a:t>
            </a:r>
          </a:p>
          <a:p>
            <a:r>
              <a:rPr lang="en-US" sz="1200" i="1"/>
              <a:t>similarity</a:t>
            </a:r>
            <a:endParaRPr lang="en-IN" sz="1200"/>
          </a:p>
        </p:txBody>
      </p:sp>
      <p:sp>
        <p:nvSpPr>
          <p:cNvPr id="90128" name="Rounded Rectangular Callout 41"/>
          <p:cNvSpPr>
            <a:spLocks noChangeArrowheads="1"/>
          </p:cNvSpPr>
          <p:nvPr/>
        </p:nvSpPr>
        <p:spPr bwMode="auto">
          <a:xfrm>
            <a:off x="7010400" y="3657600"/>
            <a:ext cx="1905000" cy="1447800"/>
          </a:xfrm>
          <a:prstGeom prst="wedgeRoundRectCallout">
            <a:avLst>
              <a:gd name="adj1" fmla="val -56148"/>
              <a:gd name="adj2" fmla="val 96787"/>
              <a:gd name="adj3" fmla="val 16667"/>
            </a:avLst>
          </a:prstGeom>
          <a:solidFill>
            <a:schemeClr val="accent1"/>
          </a:solidFill>
          <a:ln w="9525" algn="ctr">
            <a:solidFill>
              <a:schemeClr val="tx1"/>
            </a:solidFill>
            <a:round/>
            <a:headEnd/>
            <a:tailEnd/>
          </a:ln>
        </p:spPr>
        <p:txBody>
          <a:bodyPr wrap="none"/>
          <a:lstStyle/>
          <a:p>
            <a:pPr algn="just"/>
            <a:r>
              <a:rPr lang="en-US" sz="1200"/>
              <a:t>If a pronoun is present</a:t>
            </a:r>
          </a:p>
          <a:p>
            <a:pPr algn="just"/>
            <a:r>
              <a:rPr lang="en-US" sz="1200"/>
              <a:t>with an emotional</a:t>
            </a:r>
          </a:p>
          <a:p>
            <a:pPr algn="just"/>
            <a:r>
              <a:rPr lang="en-US" sz="1200"/>
              <a:t> expression in a chunk,  </a:t>
            </a:r>
          </a:p>
          <a:p>
            <a:pPr algn="just"/>
            <a:endParaRPr lang="en-US" sz="1200"/>
          </a:p>
          <a:p>
            <a:pPr algn="just"/>
            <a:r>
              <a:rPr lang="en-US" sz="1200"/>
              <a:t>Consider the preceding</a:t>
            </a:r>
          </a:p>
          <a:p>
            <a:pPr algn="just"/>
            <a:r>
              <a:rPr lang="en-US" sz="1200"/>
              <a:t>Named Entities of </a:t>
            </a:r>
          </a:p>
          <a:p>
            <a:pPr algn="just"/>
            <a:r>
              <a:rPr lang="en-US" sz="1200"/>
              <a:t>the  phrasal pattern</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ate Placeholder 3"/>
          <p:cNvSpPr>
            <a:spLocks noGrp="1"/>
          </p:cNvSpPr>
          <p:nvPr>
            <p:ph type="dt" sz="quarter" idx="10"/>
          </p:nvPr>
        </p:nvSpPr>
        <p:spPr>
          <a:noFill/>
        </p:spPr>
        <p:txBody>
          <a:bodyPr/>
          <a:lstStyle/>
          <a:p>
            <a:fld id="{1D71DE36-6B93-404C-8E31-E3ACB16DCEEA}" type="datetime1">
              <a:rPr lang="en-US" smtClean="0"/>
              <a:pPr/>
              <a:t>5/20/2011</a:t>
            </a:fld>
            <a:endParaRPr lang="en-US" smtClean="0"/>
          </a:p>
        </p:txBody>
      </p:sp>
      <p:sp>
        <p:nvSpPr>
          <p:cNvPr id="91139" name="Slide Number Placeholder 5"/>
          <p:cNvSpPr>
            <a:spLocks noGrp="1"/>
          </p:cNvSpPr>
          <p:nvPr>
            <p:ph type="sldNum" sz="quarter" idx="12"/>
          </p:nvPr>
        </p:nvSpPr>
        <p:spPr>
          <a:noFill/>
        </p:spPr>
        <p:txBody>
          <a:bodyPr/>
          <a:lstStyle/>
          <a:p>
            <a:fld id="{8DAE4619-EE19-4C8D-8C77-CADB3E46AD54}" type="slidenum">
              <a:rPr lang="en-US" smtClean="0"/>
              <a:pPr/>
              <a:t>92</a:t>
            </a:fld>
            <a:endParaRPr lang="en-US" smtClean="0"/>
          </a:p>
        </p:txBody>
      </p:sp>
      <p:sp>
        <p:nvSpPr>
          <p:cNvPr id="91140"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Holder – Topic </a:t>
            </a:r>
          </a:p>
        </p:txBody>
      </p:sp>
      <p:pic>
        <p:nvPicPr>
          <p:cNvPr id="91141"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pic>
        <p:nvPicPr>
          <p:cNvPr id="91142" name="Picture 5"/>
          <p:cNvPicPr>
            <a:picLocks noChangeAspect="1" noChangeArrowheads="1"/>
          </p:cNvPicPr>
          <p:nvPr/>
        </p:nvPicPr>
        <p:blipFill>
          <a:blip r:embed="rId4" cstate="print"/>
          <a:srcRect/>
          <a:stretch>
            <a:fillRect/>
          </a:stretch>
        </p:blipFill>
        <p:spPr bwMode="auto">
          <a:xfrm>
            <a:off x="2209800" y="2286000"/>
            <a:ext cx="4916488" cy="2438400"/>
          </a:xfrm>
          <a:prstGeom prst="rect">
            <a:avLst/>
          </a:prstGeom>
          <a:noFill/>
          <a:ln w="9525">
            <a:noFill/>
            <a:miter lim="800000"/>
            <a:headEnd/>
            <a:tailEnd/>
          </a:ln>
        </p:spPr>
      </p:pic>
      <p:sp>
        <p:nvSpPr>
          <p:cNvPr id="7" name="TextBox 6"/>
          <p:cNvSpPr txBox="1"/>
          <p:nvPr/>
        </p:nvSpPr>
        <p:spPr>
          <a:xfrm>
            <a:off x="2743200" y="4800600"/>
            <a:ext cx="4267200" cy="307975"/>
          </a:xfrm>
          <a:prstGeom prst="rect">
            <a:avLst/>
          </a:prstGeom>
          <a:noFill/>
        </p:spPr>
        <p:txBody>
          <a:bodyPr>
            <a:spAutoFit/>
          </a:bodyPr>
          <a:lstStyle/>
          <a:p>
            <a:pPr>
              <a:defRPr/>
            </a:pPr>
            <a:r>
              <a:rPr lang="en-US" sz="1400" b="1" dirty="0">
                <a:solidFill>
                  <a:schemeClr val="bg2">
                    <a:lumMod val="10000"/>
                  </a:schemeClr>
                </a:solidFill>
              </a:rPr>
              <a:t>Results of the syntactic system after error handling</a:t>
            </a:r>
            <a:endParaRPr lang="en-IN" sz="1400" b="1"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ate Placeholder 3"/>
          <p:cNvSpPr>
            <a:spLocks noGrp="1"/>
          </p:cNvSpPr>
          <p:nvPr>
            <p:ph type="dt" sz="quarter" idx="10"/>
          </p:nvPr>
        </p:nvSpPr>
        <p:spPr>
          <a:noFill/>
        </p:spPr>
        <p:txBody>
          <a:bodyPr/>
          <a:lstStyle/>
          <a:p>
            <a:fld id="{70C8DDCD-0381-4348-95CE-036E7BCA3273}" type="datetime1">
              <a:rPr lang="en-US" smtClean="0"/>
              <a:pPr/>
              <a:t>5/20/2011</a:t>
            </a:fld>
            <a:endParaRPr lang="en-US" smtClean="0"/>
          </a:p>
        </p:txBody>
      </p:sp>
      <p:sp>
        <p:nvSpPr>
          <p:cNvPr id="92163" name="Slide Number Placeholder 5"/>
          <p:cNvSpPr>
            <a:spLocks noGrp="1"/>
          </p:cNvSpPr>
          <p:nvPr>
            <p:ph type="sldNum" sz="quarter" idx="12"/>
          </p:nvPr>
        </p:nvSpPr>
        <p:spPr>
          <a:noFill/>
        </p:spPr>
        <p:txBody>
          <a:bodyPr/>
          <a:lstStyle/>
          <a:p>
            <a:fld id="{1011E87B-7DBA-444E-9A85-F374747D08F0}" type="slidenum">
              <a:rPr lang="en-US" smtClean="0"/>
              <a:pPr/>
              <a:t>93</a:t>
            </a:fld>
            <a:endParaRPr lang="en-US" smtClean="0"/>
          </a:p>
        </p:txBody>
      </p:sp>
      <p:sp>
        <p:nvSpPr>
          <p:cNvPr id="92164" name="Rectangle 2"/>
          <p:cNvSpPr>
            <a:spLocks noGrp="1" noChangeArrowheads="1"/>
          </p:cNvSpPr>
          <p:nvPr>
            <p:ph type="title"/>
          </p:nvPr>
        </p:nvSpPr>
        <p:spPr>
          <a:xfrm>
            <a:off x="1371600" y="685800"/>
            <a:ext cx="7378700" cy="1143000"/>
          </a:xfrm>
        </p:spPr>
        <p:txBody>
          <a:bodyPr/>
          <a:lstStyle/>
          <a:p>
            <a:pPr algn="l" eaLnBrk="1" hangingPunct="1"/>
            <a:r>
              <a:rPr lang="en-US" sz="3200" smtClean="0">
                <a:solidFill>
                  <a:srgbClr val="660066"/>
                </a:solidFill>
              </a:rPr>
              <a:t>Holder – Topic </a:t>
            </a:r>
          </a:p>
        </p:txBody>
      </p:sp>
      <p:sp>
        <p:nvSpPr>
          <p:cNvPr id="92165" name="Rectangle 3"/>
          <p:cNvSpPr>
            <a:spLocks noGrp="1" noChangeArrowheads="1"/>
          </p:cNvSpPr>
          <p:nvPr>
            <p:ph type="body" idx="1"/>
          </p:nvPr>
        </p:nvSpPr>
        <p:spPr>
          <a:xfrm>
            <a:off x="762000" y="2057400"/>
            <a:ext cx="8105775" cy="4267200"/>
          </a:xfrm>
        </p:spPr>
        <p:txBody>
          <a:bodyPr/>
          <a:lstStyle/>
          <a:p>
            <a:pPr marL="609600" indent="-609600" eaLnBrk="1" hangingPunct="1">
              <a:lnSpc>
                <a:spcPct val="80000"/>
              </a:lnSpc>
              <a:spcBef>
                <a:spcPts val="1200"/>
              </a:spcBef>
              <a:spcAft>
                <a:spcPts val="400"/>
              </a:spcAft>
            </a:pPr>
            <a:r>
              <a:rPr lang="en-US" dirty="0" smtClean="0"/>
              <a:t>Attempts</a:t>
            </a:r>
            <a:r>
              <a:rPr lang="en-US" sz="1800" dirty="0" smtClean="0">
                <a:solidFill>
                  <a:srgbClr val="FF9900"/>
                </a:solidFill>
              </a:rPr>
              <a:t> </a:t>
            </a:r>
          </a:p>
          <a:p>
            <a:pPr marL="609600" indent="-609600" algn="just" eaLnBrk="1" hangingPunct="1">
              <a:lnSpc>
                <a:spcPct val="80000"/>
              </a:lnSpc>
              <a:buFont typeface="Wingdings" pitchFamily="2" charset="2"/>
              <a:buNone/>
            </a:pPr>
            <a:r>
              <a:rPr lang="en-US" b="1" dirty="0" smtClean="0"/>
              <a:t>    </a:t>
            </a:r>
            <a:r>
              <a:rPr lang="en-US" sz="2400" b="1" dirty="0" smtClean="0"/>
              <a:t>	</a:t>
            </a:r>
            <a:r>
              <a:rPr lang="en-US" sz="1800" b="1" dirty="0" smtClean="0"/>
              <a:t>	-  </a:t>
            </a:r>
            <a:r>
              <a:rPr lang="en-US" sz="1800" dirty="0" smtClean="0"/>
              <a:t>D. Das and S. </a:t>
            </a:r>
            <a:r>
              <a:rPr lang="en-US" sz="1800" dirty="0" err="1" smtClean="0"/>
              <a:t>Bandyopadhyay</a:t>
            </a:r>
            <a:r>
              <a:rPr lang="en-US" sz="1800" dirty="0" smtClean="0"/>
              <a:t>. 2010. Discerning Emotions of Bloggers based on Topics – a Supervised </a:t>
            </a:r>
            <a:r>
              <a:rPr lang="en-US" sz="1800" dirty="0" err="1" smtClean="0"/>
              <a:t>Coreference</a:t>
            </a:r>
            <a:r>
              <a:rPr lang="en-US" sz="1800" dirty="0" smtClean="0"/>
              <a:t> Approach in Bengali. </a:t>
            </a:r>
            <a:r>
              <a:rPr lang="en-US" sz="1800" i="1" dirty="0" smtClean="0"/>
              <a:t>In the proceedings of the 22</a:t>
            </a:r>
            <a:r>
              <a:rPr lang="en-US" sz="1800" i="1" baseline="30000" dirty="0" smtClean="0"/>
              <a:t>nd</a:t>
            </a:r>
            <a:r>
              <a:rPr lang="en-US" sz="1800" i="1" dirty="0" smtClean="0"/>
              <a:t> Conference on Computational Linguistics and Speech Processing</a:t>
            </a:r>
            <a:r>
              <a:rPr lang="en-US" sz="1800" dirty="0" smtClean="0"/>
              <a:t> </a:t>
            </a:r>
            <a:r>
              <a:rPr lang="en-US" sz="1800" b="1" i="1" dirty="0" smtClean="0"/>
              <a:t>(ROCLING 2010),</a:t>
            </a:r>
            <a:r>
              <a:rPr lang="en-US" sz="1800" dirty="0" smtClean="0"/>
              <a:t> pp. 350-360, </a:t>
            </a:r>
            <a:r>
              <a:rPr lang="en-US" sz="1800" dirty="0" err="1" smtClean="0"/>
              <a:t>Puli</a:t>
            </a:r>
            <a:r>
              <a:rPr lang="en-US" sz="1800" dirty="0" smtClean="0"/>
              <a:t>, </a:t>
            </a:r>
            <a:r>
              <a:rPr lang="en-US" sz="1800" dirty="0" err="1" smtClean="0"/>
              <a:t>Nantou</a:t>
            </a:r>
            <a:r>
              <a:rPr lang="en-US" sz="1800" dirty="0" smtClean="0"/>
              <a:t>, Taiwan.</a:t>
            </a:r>
          </a:p>
          <a:p>
            <a:pPr marL="609600" indent="-609600" algn="just" eaLnBrk="1" hangingPunct="1">
              <a:lnSpc>
                <a:spcPct val="80000"/>
              </a:lnSpc>
              <a:buFont typeface="Wingdings" pitchFamily="2" charset="2"/>
              <a:buNone/>
            </a:pPr>
            <a:r>
              <a:rPr lang="en-US" sz="1800" dirty="0" smtClean="0"/>
              <a:t>		</a:t>
            </a:r>
          </a:p>
          <a:p>
            <a:pPr marL="609600" indent="-609600" algn="just" eaLnBrk="1" hangingPunct="1">
              <a:lnSpc>
                <a:spcPct val="80000"/>
              </a:lnSpc>
              <a:buFont typeface="Wingdings" pitchFamily="2" charset="2"/>
              <a:buNone/>
            </a:pPr>
            <a:r>
              <a:rPr lang="en-US" sz="1800" dirty="0" smtClean="0"/>
              <a:t>		- D. Das and S. </a:t>
            </a:r>
            <a:r>
              <a:rPr lang="en-US" sz="1800" dirty="0" err="1" smtClean="0"/>
              <a:t>Bandyopadhyay</a:t>
            </a:r>
            <a:r>
              <a:rPr lang="en-US" sz="1800" dirty="0" smtClean="0"/>
              <a:t>. 2010. Identifying Emotion Holder and Topic from Bengali Emotional Sentences. </a:t>
            </a:r>
            <a:r>
              <a:rPr lang="en-US" sz="1800" i="1" dirty="0" smtClean="0"/>
              <a:t>In the proceedings of the 8th International Conference on Natural Language Processing</a:t>
            </a:r>
            <a:r>
              <a:rPr lang="en-US" sz="1800" dirty="0" smtClean="0"/>
              <a:t> </a:t>
            </a:r>
            <a:r>
              <a:rPr lang="en-US" sz="1800" b="1" i="1" dirty="0" smtClean="0"/>
              <a:t>(ICON 2010)</a:t>
            </a:r>
            <a:r>
              <a:rPr lang="en-US" sz="1800" dirty="0" smtClean="0"/>
              <a:t>, </a:t>
            </a:r>
            <a:r>
              <a:rPr lang="en-US" sz="1800" dirty="0" smtClean="0"/>
              <a:t>pp. 117-126, IIT </a:t>
            </a:r>
            <a:r>
              <a:rPr lang="en-US" sz="1800" dirty="0" err="1" smtClean="0"/>
              <a:t>Kharagpur</a:t>
            </a:r>
            <a:r>
              <a:rPr lang="en-US" sz="1800" dirty="0" smtClean="0"/>
              <a:t>, India.  </a:t>
            </a:r>
            <a:endParaRPr lang="en-US" sz="1800" dirty="0" smtClean="0"/>
          </a:p>
          <a:p>
            <a:pPr marL="609600" indent="-609600" algn="just" eaLnBrk="1" hangingPunct="1">
              <a:lnSpc>
                <a:spcPct val="80000"/>
              </a:lnSpc>
              <a:buFont typeface="Wingdings" pitchFamily="2" charset="2"/>
              <a:buNone/>
            </a:pPr>
            <a:endParaRPr lang="en-US" sz="1800" dirty="0" smtClean="0"/>
          </a:p>
          <a:p>
            <a:pPr marL="609600" lvl="0" indent="-609600" algn="just" eaLnBrk="1" hangingPunct="1">
              <a:lnSpc>
                <a:spcPct val="80000"/>
              </a:lnSpc>
              <a:buNone/>
            </a:pPr>
            <a:r>
              <a:rPr lang="en-US" sz="1800" dirty="0" smtClean="0"/>
              <a:t>	</a:t>
            </a:r>
            <a:r>
              <a:rPr lang="en-US" sz="1800" dirty="0" smtClean="0"/>
              <a:t>	- </a:t>
            </a:r>
            <a:r>
              <a:rPr lang="en-US" sz="1800" dirty="0" smtClean="0"/>
              <a:t>D. Das and S. </a:t>
            </a:r>
            <a:r>
              <a:rPr lang="en-US" sz="1800" dirty="0" err="1" smtClean="0"/>
              <a:t>Bandyopadhyay</a:t>
            </a:r>
            <a:r>
              <a:rPr lang="en-US" sz="1800" dirty="0" smtClean="0"/>
              <a:t>. 2011. </a:t>
            </a:r>
            <a:r>
              <a:rPr lang="en-IN" sz="1800" dirty="0" smtClean="0"/>
              <a:t>Emotions on Bengali Blog Texts: Role of Holder and Topic. </a:t>
            </a:r>
            <a:r>
              <a:rPr lang="en-IN" sz="1800" i="1" dirty="0" smtClean="0"/>
              <a:t>First </a:t>
            </a:r>
            <a:r>
              <a:rPr lang="en-US" sz="1800" i="1" dirty="0" smtClean="0"/>
              <a:t>Workshop on Social Network Analysis in Applications </a:t>
            </a:r>
            <a:r>
              <a:rPr lang="en-US" sz="1800" b="1" i="1" dirty="0" smtClean="0"/>
              <a:t>(SNAA</a:t>
            </a:r>
            <a:r>
              <a:rPr lang="en-US" sz="1800" dirty="0" smtClean="0"/>
              <a:t> </a:t>
            </a:r>
            <a:r>
              <a:rPr lang="en-US" sz="1800" b="1" i="1" dirty="0" smtClean="0"/>
              <a:t>2011)</a:t>
            </a:r>
            <a:r>
              <a:rPr lang="en-US" sz="1800" dirty="0" smtClean="0"/>
              <a:t>, </a:t>
            </a:r>
            <a:r>
              <a:rPr lang="en-IN" sz="1800" dirty="0" smtClean="0"/>
              <a:t>2011 International Conference on Advances in Social Networks Analysis and Mining </a:t>
            </a:r>
            <a:r>
              <a:rPr lang="en-IN" sz="1800" b="1" i="1" dirty="0" smtClean="0"/>
              <a:t>(ASONAM 2011)</a:t>
            </a:r>
            <a:r>
              <a:rPr lang="en-US" sz="1800" dirty="0" smtClean="0"/>
              <a:t> (Accepted) </a:t>
            </a:r>
            <a:endParaRPr lang="en-IN" sz="1800" dirty="0" smtClean="0"/>
          </a:p>
          <a:p>
            <a:pPr marL="609600" indent="-609600" algn="just" eaLnBrk="1" hangingPunct="1">
              <a:lnSpc>
                <a:spcPct val="80000"/>
              </a:lnSpc>
              <a:buFont typeface="Wingdings" pitchFamily="2" charset="2"/>
              <a:buNone/>
            </a:pPr>
            <a:endParaRPr lang="en-US" sz="1800" dirty="0" smtClean="0"/>
          </a:p>
          <a:p>
            <a:pPr marL="609600" indent="-609600" algn="just" eaLnBrk="1" hangingPunct="1">
              <a:lnSpc>
                <a:spcPct val="80000"/>
              </a:lnSpc>
              <a:buFont typeface="Wingdings" pitchFamily="2" charset="2"/>
              <a:buNone/>
            </a:pPr>
            <a:r>
              <a:rPr lang="en-US" sz="2800" dirty="0" smtClean="0"/>
              <a:t>	</a:t>
            </a:r>
          </a:p>
        </p:txBody>
      </p:sp>
      <p:pic>
        <p:nvPicPr>
          <p:cNvPr id="92166"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ate Placeholder 3"/>
          <p:cNvSpPr>
            <a:spLocks noGrp="1"/>
          </p:cNvSpPr>
          <p:nvPr>
            <p:ph type="dt" sz="quarter" idx="10"/>
          </p:nvPr>
        </p:nvSpPr>
        <p:spPr>
          <a:noFill/>
        </p:spPr>
        <p:txBody>
          <a:bodyPr/>
          <a:lstStyle/>
          <a:p>
            <a:fld id="{BE7D6520-728C-4AAB-B73E-87F2FE94CE91}" type="datetime1">
              <a:rPr lang="en-US" smtClean="0"/>
              <a:pPr/>
              <a:t>5/20/2011</a:t>
            </a:fld>
            <a:endParaRPr lang="en-US" smtClean="0"/>
          </a:p>
        </p:txBody>
      </p:sp>
      <p:sp>
        <p:nvSpPr>
          <p:cNvPr id="93187" name="Slide Number Placeholder 5"/>
          <p:cNvSpPr>
            <a:spLocks noGrp="1"/>
          </p:cNvSpPr>
          <p:nvPr>
            <p:ph type="sldNum" sz="quarter" idx="12"/>
          </p:nvPr>
        </p:nvSpPr>
        <p:spPr>
          <a:noFill/>
        </p:spPr>
        <p:txBody>
          <a:bodyPr/>
          <a:lstStyle/>
          <a:p>
            <a:fld id="{7A618D0A-CD95-478C-BCE0-84FAFD843670}" type="slidenum">
              <a:rPr lang="en-US" smtClean="0"/>
              <a:pPr/>
              <a:t>94</a:t>
            </a:fld>
            <a:endParaRPr lang="en-US" smtClean="0"/>
          </a:p>
        </p:txBody>
      </p:sp>
      <p:sp>
        <p:nvSpPr>
          <p:cNvPr id="93188" name="Rectangle 1026"/>
          <p:cNvSpPr>
            <a:spLocks noGrp="1" noChangeArrowheads="1"/>
          </p:cNvSpPr>
          <p:nvPr>
            <p:ph type="title"/>
          </p:nvPr>
        </p:nvSpPr>
        <p:spPr/>
        <p:txBody>
          <a:bodyPr/>
          <a:lstStyle/>
          <a:p>
            <a:pPr algn="l" eaLnBrk="1" hangingPunct="1"/>
            <a:r>
              <a:rPr lang="en-US" sz="3200" smtClean="0">
                <a:solidFill>
                  <a:srgbClr val="660066"/>
                </a:solidFill>
              </a:rPr>
              <a:t>Emotion/Sentiment  Triangle</a:t>
            </a:r>
          </a:p>
        </p:txBody>
      </p:sp>
      <p:sp>
        <p:nvSpPr>
          <p:cNvPr id="6" name="Isosceles Triangle 5"/>
          <p:cNvSpPr/>
          <p:nvPr/>
        </p:nvSpPr>
        <p:spPr bwMode="auto">
          <a:xfrm>
            <a:off x="3124200" y="2819400"/>
            <a:ext cx="3733800" cy="2819400"/>
          </a:xfrm>
          <a:prstGeom prst="triangl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lstStyle/>
          <a:p>
            <a:pPr>
              <a:defRPr/>
            </a:pPr>
            <a:endParaRPr lang="en-IN">
              <a:solidFill>
                <a:schemeClr val="tx1"/>
              </a:solidFill>
            </a:endParaRPr>
          </a:p>
        </p:txBody>
      </p:sp>
      <p:sp>
        <p:nvSpPr>
          <p:cNvPr id="93192" name="TextBox 7"/>
          <p:cNvSpPr txBox="1">
            <a:spLocks noChangeArrowheads="1"/>
          </p:cNvSpPr>
          <p:nvPr/>
        </p:nvSpPr>
        <p:spPr bwMode="auto">
          <a:xfrm>
            <a:off x="4267200" y="2286000"/>
            <a:ext cx="1676400" cy="461963"/>
          </a:xfrm>
          <a:prstGeom prst="rect">
            <a:avLst/>
          </a:prstGeom>
          <a:noFill/>
          <a:ln w="9525">
            <a:noFill/>
            <a:miter lim="800000"/>
            <a:headEnd/>
            <a:tailEnd/>
          </a:ln>
        </p:spPr>
        <p:txBody>
          <a:bodyPr>
            <a:spAutoFit/>
          </a:bodyPr>
          <a:lstStyle/>
          <a:p>
            <a:r>
              <a:rPr lang="en-US">
                <a:solidFill>
                  <a:srgbClr val="009900"/>
                </a:solidFill>
              </a:rPr>
              <a:t>Expression</a:t>
            </a:r>
            <a:endParaRPr lang="en-IN">
              <a:solidFill>
                <a:srgbClr val="009900"/>
              </a:solidFill>
            </a:endParaRPr>
          </a:p>
        </p:txBody>
      </p:sp>
      <p:sp>
        <p:nvSpPr>
          <p:cNvPr id="93193" name="TextBox 8"/>
          <p:cNvSpPr txBox="1">
            <a:spLocks noChangeArrowheads="1"/>
          </p:cNvSpPr>
          <p:nvPr/>
        </p:nvSpPr>
        <p:spPr bwMode="auto">
          <a:xfrm>
            <a:off x="2057400" y="5715000"/>
            <a:ext cx="1295400" cy="461963"/>
          </a:xfrm>
          <a:prstGeom prst="rect">
            <a:avLst/>
          </a:prstGeom>
          <a:noFill/>
          <a:ln w="9525">
            <a:noFill/>
            <a:miter lim="800000"/>
            <a:headEnd/>
            <a:tailEnd/>
          </a:ln>
        </p:spPr>
        <p:txBody>
          <a:bodyPr>
            <a:spAutoFit/>
          </a:bodyPr>
          <a:lstStyle/>
          <a:p>
            <a:r>
              <a:rPr lang="en-US"/>
              <a:t> </a:t>
            </a:r>
            <a:r>
              <a:rPr lang="en-US">
                <a:solidFill>
                  <a:srgbClr val="0066FF"/>
                </a:solidFill>
              </a:rPr>
              <a:t>Holder</a:t>
            </a:r>
            <a:endParaRPr lang="en-IN">
              <a:solidFill>
                <a:srgbClr val="0066FF"/>
              </a:solidFill>
            </a:endParaRPr>
          </a:p>
        </p:txBody>
      </p:sp>
      <p:sp>
        <p:nvSpPr>
          <p:cNvPr id="93194" name="TextBox 9"/>
          <p:cNvSpPr txBox="1">
            <a:spLocks noChangeArrowheads="1"/>
          </p:cNvSpPr>
          <p:nvPr/>
        </p:nvSpPr>
        <p:spPr bwMode="auto">
          <a:xfrm>
            <a:off x="6477000" y="5715000"/>
            <a:ext cx="1219200" cy="461963"/>
          </a:xfrm>
          <a:prstGeom prst="rect">
            <a:avLst/>
          </a:prstGeom>
          <a:noFill/>
          <a:ln w="9525">
            <a:noFill/>
            <a:miter lim="800000"/>
            <a:headEnd/>
            <a:tailEnd/>
          </a:ln>
        </p:spPr>
        <p:txBody>
          <a:bodyPr>
            <a:spAutoFit/>
          </a:bodyPr>
          <a:lstStyle/>
          <a:p>
            <a:r>
              <a:rPr lang="en-US">
                <a:solidFill>
                  <a:srgbClr val="FF9900"/>
                </a:solidFill>
              </a:rPr>
              <a:t>Topic</a:t>
            </a:r>
            <a:endParaRPr lang="en-IN">
              <a:solidFill>
                <a:srgbClr val="FF9900"/>
              </a:solidFill>
            </a:endParaRPr>
          </a:p>
        </p:txBody>
      </p:sp>
      <p:cxnSp>
        <p:nvCxnSpPr>
          <p:cNvPr id="10" name="Straight Connector 9"/>
          <p:cNvCxnSpPr>
            <a:stCxn id="0" idx="0"/>
          </p:cNvCxnSpPr>
          <p:nvPr/>
        </p:nvCxnSpPr>
        <p:spPr bwMode="auto">
          <a:xfrm rot="16200000" flipH="1" flipV="1">
            <a:off x="2647950" y="3295650"/>
            <a:ext cx="2819400" cy="186690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a:stCxn id="0" idx="4"/>
            <a:endCxn id="0" idx="0"/>
          </p:cNvCxnSpPr>
          <p:nvPr/>
        </p:nvCxnSpPr>
        <p:spPr bwMode="auto">
          <a:xfrm rot="5400000" flipH="1">
            <a:off x="4514850" y="3295650"/>
            <a:ext cx="2819400" cy="186690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bwMode="auto">
          <a:xfrm rot="10800000">
            <a:off x="3124200" y="5638800"/>
            <a:ext cx="3733800" cy="158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93198" name="Picture 1" descr="jadav_logo"/>
          <p:cNvPicPr>
            <a:picLocks noChangeAspect="1" noChangeArrowheads="1"/>
          </p:cNvPicPr>
          <p:nvPr/>
        </p:nvPicPr>
        <p:blipFill>
          <a:blip r:embed="rId2"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615A1E6-8BF9-421F-AFC8-AB71F2C3C040}" type="slidenum">
              <a:rPr lang="en-US" smtClean="0"/>
              <a:pPr>
                <a:defRPr/>
              </a:pPr>
              <a:t>95</a:t>
            </a:fld>
            <a:endParaRPr lang="en-US"/>
          </a:p>
        </p:txBody>
      </p:sp>
      <p:pic>
        <p:nvPicPr>
          <p:cNvPr id="39939" name="Picture 3"/>
          <p:cNvPicPr>
            <a:picLocks noGrp="1" noChangeAspect="1" noChangeArrowheads="1"/>
          </p:cNvPicPr>
          <p:nvPr>
            <p:ph idx="1"/>
          </p:nvPr>
        </p:nvPicPr>
        <p:blipFill>
          <a:blip r:embed="rId3"/>
          <a:srcRect/>
          <a:stretch>
            <a:fillRect/>
          </a:stretch>
        </p:blipFill>
        <p:spPr>
          <a:xfrm>
            <a:off x="1143000" y="1828800"/>
            <a:ext cx="3700463" cy="2667000"/>
          </a:xfrm>
        </p:spPr>
      </p:pic>
      <p:pic>
        <p:nvPicPr>
          <p:cNvPr id="39940" name="Picture 4"/>
          <p:cNvPicPr>
            <a:picLocks noChangeAspect="1" noChangeArrowheads="1"/>
          </p:cNvPicPr>
          <p:nvPr/>
        </p:nvPicPr>
        <p:blipFill>
          <a:blip r:embed="rId4"/>
          <a:srcRect/>
          <a:stretch>
            <a:fillRect/>
          </a:stretch>
        </p:blipFill>
        <p:spPr bwMode="auto">
          <a:xfrm>
            <a:off x="5181600" y="1828800"/>
            <a:ext cx="3822700" cy="2649538"/>
          </a:xfrm>
          <a:prstGeom prst="rect">
            <a:avLst/>
          </a:prstGeom>
          <a:noFill/>
          <a:ln w="9525">
            <a:noFill/>
            <a:miter lim="800000"/>
            <a:headEnd/>
            <a:tailEnd/>
          </a:ln>
        </p:spPr>
      </p:pic>
      <p:sp>
        <p:nvSpPr>
          <p:cNvPr id="9" name="Right Arrow 8"/>
          <p:cNvSpPr/>
          <p:nvPr/>
        </p:nvSpPr>
        <p:spPr>
          <a:xfrm>
            <a:off x="4648200" y="30480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pic>
        <p:nvPicPr>
          <p:cNvPr id="39942" name="Picture 11"/>
          <p:cNvPicPr>
            <a:picLocks noChangeAspect="1" noChangeArrowheads="1"/>
          </p:cNvPicPr>
          <p:nvPr/>
        </p:nvPicPr>
        <p:blipFill>
          <a:blip r:embed="rId5"/>
          <a:srcRect/>
          <a:stretch>
            <a:fillRect/>
          </a:stretch>
        </p:blipFill>
        <p:spPr bwMode="auto">
          <a:xfrm>
            <a:off x="3346450" y="4572000"/>
            <a:ext cx="2749550" cy="1890713"/>
          </a:xfrm>
          <a:prstGeom prst="rect">
            <a:avLst/>
          </a:prstGeom>
          <a:noFill/>
          <a:ln w="9525">
            <a:noFill/>
            <a:miter lim="800000"/>
            <a:headEnd/>
            <a:tailEnd/>
          </a:ln>
        </p:spPr>
      </p:pic>
      <p:sp>
        <p:nvSpPr>
          <p:cNvPr id="39943" name="AutoShape 6"/>
          <p:cNvSpPr>
            <a:spLocks noChangeArrowheads="1"/>
          </p:cNvSpPr>
          <p:nvPr/>
        </p:nvSpPr>
        <p:spPr bwMode="auto">
          <a:xfrm>
            <a:off x="7391400" y="5257800"/>
            <a:ext cx="1447800" cy="990600"/>
          </a:xfrm>
          <a:prstGeom prst="wedgeRoundRectCallout">
            <a:avLst>
              <a:gd name="adj1" fmla="val -135384"/>
              <a:gd name="adj2" fmla="val -22833"/>
              <a:gd name="adj3" fmla="val 16667"/>
            </a:avLst>
          </a:prstGeom>
          <a:solidFill>
            <a:schemeClr val="accent1"/>
          </a:solidFill>
          <a:ln w="9525">
            <a:solidFill>
              <a:schemeClr val="tx1"/>
            </a:solidFill>
            <a:miter lim="800000"/>
            <a:headEnd/>
            <a:tailEnd/>
          </a:ln>
        </p:spPr>
        <p:txBody>
          <a:bodyPr/>
          <a:lstStyle/>
          <a:p>
            <a:r>
              <a:rPr lang="en-US" sz="1400" b="1">
                <a:solidFill>
                  <a:schemeClr val="bg1"/>
                </a:solidFill>
              </a:rPr>
              <a:t>General Structure of a Bengali blog document</a:t>
            </a:r>
            <a:endParaRPr lang="en-IN" sz="1400" b="1">
              <a:solidFill>
                <a:schemeClr val="bg1"/>
              </a:solidFill>
            </a:endParaRPr>
          </a:p>
        </p:txBody>
      </p:sp>
      <p:sp>
        <p:nvSpPr>
          <p:cNvPr id="10" name="Curved Right Arrow 9"/>
          <p:cNvSpPr/>
          <p:nvPr/>
        </p:nvSpPr>
        <p:spPr>
          <a:xfrm>
            <a:off x="1752600" y="2514600"/>
            <a:ext cx="304800" cy="685800"/>
          </a:xfrm>
          <a:prstGeom prst="curvedRightArrow">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rgbClr val="FF3300"/>
              </a:solidFill>
            </a:endParaRPr>
          </a:p>
        </p:txBody>
      </p:sp>
      <p:sp>
        <p:nvSpPr>
          <p:cNvPr id="11" name="Curved Right Arrow 10"/>
          <p:cNvSpPr/>
          <p:nvPr/>
        </p:nvSpPr>
        <p:spPr>
          <a:xfrm>
            <a:off x="1981200" y="3505200"/>
            <a:ext cx="228600" cy="609600"/>
          </a:xfrm>
          <a:prstGeom prst="curvedRightArrow">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rgbClr val="FF3300"/>
              </a:solidFill>
            </a:endParaRPr>
          </a:p>
        </p:txBody>
      </p:sp>
      <p:sp>
        <p:nvSpPr>
          <p:cNvPr id="12" name="Date Placeholder 11"/>
          <p:cNvSpPr>
            <a:spLocks noGrp="1"/>
          </p:cNvSpPr>
          <p:nvPr>
            <p:ph type="dt" sz="quarter" idx="10"/>
          </p:nvPr>
        </p:nvSpPr>
        <p:spPr/>
        <p:txBody>
          <a:bodyPr/>
          <a:lstStyle/>
          <a:p>
            <a:pPr>
              <a:defRPr/>
            </a:pPr>
            <a:fld id="{9ADDEFD5-A47D-4240-B6DE-0B204177373D}" type="datetime1">
              <a:rPr lang="en-US"/>
              <a:pPr>
                <a:defRPr/>
              </a:pPr>
              <a:t>5/20/2011</a:t>
            </a:fld>
            <a:endParaRPr lang="en-US"/>
          </a:p>
        </p:txBody>
      </p:sp>
      <p:sp>
        <p:nvSpPr>
          <p:cNvPr id="15" name="Title 1"/>
          <p:cNvSpPr txBox="1">
            <a:spLocks/>
          </p:cNvSpPr>
          <p:nvPr/>
        </p:nvSpPr>
        <p:spPr>
          <a:xfrm>
            <a:off x="1587500" y="427038"/>
            <a:ext cx="7499350" cy="1143000"/>
          </a:xfrm>
          <a:prstGeom prst="rect">
            <a:avLst/>
          </a:prstGeom>
        </p:spPr>
        <p:txBody>
          <a:bodyPr anchor="ctr">
            <a:normAutofit fontScale="90000" lnSpcReduction="10000"/>
          </a:bodyPr>
          <a:lstStyle/>
          <a:p>
            <a:pPr eaLnBrk="0" fontAlgn="auto" hangingPunct="0">
              <a:spcAft>
                <a:spcPts val="0"/>
              </a:spcAft>
              <a:defRPr/>
            </a:pPr>
            <a:r>
              <a:rPr lang="en-US" sz="4000" dirty="0" err="1">
                <a:solidFill>
                  <a:srgbClr val="660066"/>
                </a:solidFill>
                <a:effectLst>
                  <a:outerShdw blurRad="50000" dist="30000" dir="5400000" algn="tl" rotWithShape="0">
                    <a:srgbClr val="000000">
                      <a:alpha val="30000"/>
                    </a:srgbClr>
                  </a:outerShdw>
                </a:effectLst>
                <a:latin typeface="+mj-lt"/>
                <a:ea typeface="+mj-ea"/>
                <a:cs typeface="+mj-cs"/>
              </a:rPr>
              <a:t>Em</a:t>
            </a:r>
            <a:r>
              <a:rPr lang="en-US" sz="4000" dirty="0" err="1">
                <a:solidFill>
                  <a:srgbClr val="660066"/>
                </a:solidFill>
                <a:effectLst>
                  <a:outerShdw blurRad="50000" dist="30000" dir="5400000" algn="tl" rotWithShape="0">
                    <a:srgbClr val="000000">
                      <a:alpha val="30000"/>
                    </a:srgbClr>
                  </a:outerShdw>
                </a:effectLst>
                <a:latin typeface="+mj-lt"/>
                <a:ea typeface="+mj-ea"/>
                <a:cs typeface="+mj-cs"/>
                <a:sym typeface="Wingdings" pitchFamily="2" charset="2"/>
              </a:rPr>
              <a:t></a:t>
            </a:r>
            <a:r>
              <a:rPr lang="en-US" sz="4000" dirty="0" err="1">
                <a:solidFill>
                  <a:srgbClr val="660066"/>
                </a:solidFill>
                <a:effectLst>
                  <a:outerShdw blurRad="50000" dist="30000" dir="5400000" algn="tl" rotWithShape="0">
                    <a:srgbClr val="000000">
                      <a:alpha val="30000"/>
                    </a:srgbClr>
                  </a:outerShdw>
                </a:effectLst>
                <a:latin typeface="+mj-lt"/>
                <a:ea typeface="+mj-ea"/>
                <a:cs typeface="+mj-cs"/>
              </a:rPr>
              <a:t>ti</a:t>
            </a:r>
            <a:r>
              <a:rPr lang="en-US" sz="4000" dirty="0" err="1">
                <a:solidFill>
                  <a:srgbClr val="660066"/>
                </a:solidFill>
                <a:effectLst>
                  <a:outerShdw blurRad="50000" dist="30000" dir="5400000" algn="tl" rotWithShape="0">
                    <a:srgbClr val="000000">
                      <a:alpha val="30000"/>
                    </a:srgbClr>
                  </a:outerShdw>
                </a:effectLst>
                <a:latin typeface="+mj-lt"/>
                <a:ea typeface="+mj-ea"/>
                <a:cs typeface="+mj-cs"/>
                <a:sym typeface="Wingdings" pitchFamily="2" charset="2"/>
              </a:rPr>
              <a:t></a:t>
            </a:r>
            <a:r>
              <a:rPr lang="en-US" sz="4000" dirty="0" err="1">
                <a:solidFill>
                  <a:srgbClr val="660066"/>
                </a:solidFill>
                <a:effectLst>
                  <a:outerShdw blurRad="50000" dist="30000" dir="5400000" algn="tl" rotWithShape="0">
                    <a:srgbClr val="000000">
                      <a:alpha val="30000"/>
                    </a:srgbClr>
                  </a:outerShdw>
                </a:effectLst>
                <a:latin typeface="+mj-lt"/>
                <a:ea typeface="+mj-ea"/>
                <a:cs typeface="+mj-cs"/>
              </a:rPr>
              <a:t>n</a:t>
            </a:r>
            <a:r>
              <a:rPr lang="en-US" sz="4000" dirty="0">
                <a:solidFill>
                  <a:srgbClr val="660066"/>
                </a:solidFill>
                <a:effectLst>
                  <a:outerShdw blurRad="50000" dist="30000" dir="5400000" algn="tl" rotWithShape="0">
                    <a:srgbClr val="000000">
                      <a:alpha val="30000"/>
                    </a:srgbClr>
                  </a:outerShdw>
                </a:effectLst>
                <a:latin typeface="+mj-lt"/>
                <a:ea typeface="+mj-ea"/>
                <a:cs typeface="+mj-cs"/>
              </a:rPr>
              <a:t> Tracking</a:t>
            </a:r>
            <a:br>
              <a:rPr lang="en-US" sz="4000" dirty="0">
                <a:solidFill>
                  <a:srgbClr val="660066"/>
                </a:solidFill>
                <a:effectLst>
                  <a:outerShdw blurRad="50000" dist="30000" dir="5400000" algn="tl" rotWithShape="0">
                    <a:srgbClr val="000000">
                      <a:alpha val="30000"/>
                    </a:srgbClr>
                  </a:outerShdw>
                </a:effectLst>
                <a:latin typeface="+mj-lt"/>
                <a:ea typeface="+mj-ea"/>
                <a:cs typeface="+mj-cs"/>
              </a:rPr>
            </a:br>
            <a:r>
              <a:rPr lang="en-US" sz="4000" dirty="0">
                <a:solidFill>
                  <a:srgbClr val="660066"/>
                </a:solidFill>
                <a:effectLst>
                  <a:outerShdw blurRad="50000" dist="30000" dir="5400000" algn="tl" rotWithShape="0">
                    <a:srgbClr val="000000">
                      <a:alpha val="30000"/>
                    </a:srgbClr>
                  </a:outerShdw>
                </a:effectLst>
                <a:latin typeface="+mj-lt"/>
                <a:ea typeface="+mj-ea"/>
                <a:cs typeface="+mj-cs"/>
              </a:rPr>
              <a:t>- of </a:t>
            </a:r>
            <a:r>
              <a:rPr lang="en-US" sz="4000" dirty="0" err="1">
                <a:solidFill>
                  <a:srgbClr val="660066"/>
                </a:solidFill>
                <a:effectLst>
                  <a:outerShdw blurRad="50000" dist="30000" dir="5400000" algn="tl" rotWithShape="0">
                    <a:srgbClr val="000000">
                      <a:alpha val="30000"/>
                    </a:srgbClr>
                  </a:outerShdw>
                </a:effectLst>
                <a:latin typeface="+mj-lt"/>
                <a:ea typeface="+mj-ea"/>
                <a:cs typeface="+mj-cs"/>
              </a:rPr>
              <a:t>Bl</a:t>
            </a:r>
            <a:r>
              <a:rPr lang="en-US" sz="4000" dirty="0" err="1">
                <a:solidFill>
                  <a:srgbClr val="660066"/>
                </a:solidFill>
                <a:effectLst>
                  <a:outerShdw blurRad="50000" dist="30000" dir="5400000" algn="tl" rotWithShape="0">
                    <a:srgbClr val="000000">
                      <a:alpha val="30000"/>
                    </a:srgbClr>
                  </a:outerShdw>
                </a:effectLst>
                <a:latin typeface="+mj-lt"/>
                <a:ea typeface="+mj-ea"/>
                <a:cs typeface="+mj-cs"/>
                <a:sym typeface="Wingdings" pitchFamily="2" charset="2"/>
              </a:rPr>
              <a:t></a:t>
            </a:r>
            <a:r>
              <a:rPr lang="en-US" sz="4000" dirty="0" err="1">
                <a:solidFill>
                  <a:srgbClr val="660066"/>
                </a:solidFill>
                <a:effectLst>
                  <a:outerShdw blurRad="50000" dist="30000" dir="5400000" algn="tl" rotWithShape="0">
                    <a:srgbClr val="000000">
                      <a:alpha val="30000"/>
                    </a:srgbClr>
                  </a:outerShdw>
                </a:effectLst>
                <a:latin typeface="+mj-lt"/>
                <a:ea typeface="+mj-ea"/>
                <a:cs typeface="+mj-cs"/>
              </a:rPr>
              <a:t>ggers</a:t>
            </a:r>
            <a:r>
              <a:rPr lang="en-US" sz="4000" dirty="0">
                <a:solidFill>
                  <a:srgbClr val="660066"/>
                </a:solidFill>
                <a:effectLst>
                  <a:outerShdw blurRad="50000" dist="30000" dir="5400000" algn="tl" rotWithShape="0">
                    <a:srgbClr val="000000">
                      <a:alpha val="30000"/>
                    </a:srgbClr>
                  </a:outerShdw>
                </a:effectLst>
                <a:latin typeface="+mj-lt"/>
                <a:ea typeface="+mj-ea"/>
                <a:cs typeface="+mj-cs"/>
              </a:rPr>
              <a:t> </a:t>
            </a:r>
            <a:r>
              <a:rPr lang="en-US" sz="2700" dirty="0">
                <a:solidFill>
                  <a:srgbClr val="660066"/>
                </a:solidFill>
                <a:effectLst>
                  <a:outerShdw blurRad="50000" dist="30000" dir="5400000" algn="tl" rotWithShape="0">
                    <a:srgbClr val="000000">
                      <a:alpha val="30000"/>
                    </a:srgbClr>
                  </a:outerShdw>
                </a:effectLst>
                <a:latin typeface="+mj-lt"/>
                <a:ea typeface="+mj-ea"/>
                <a:cs typeface="+mj-cs"/>
              </a:rPr>
              <a:t>(Holder specific)</a:t>
            </a:r>
            <a:endParaRPr lang="en-IN" sz="2700" dirty="0">
              <a:solidFill>
                <a:srgbClr val="572314"/>
              </a:solidFill>
              <a:effectLst>
                <a:outerShdw blurRad="50000" dist="30000" dir="5400000" algn="tl" rotWithShape="0">
                  <a:srgbClr val="000000">
                    <a:alpha val="30000"/>
                  </a:srgbClr>
                </a:outerShdw>
              </a:effectLst>
              <a:latin typeface="+mj-lt"/>
              <a:ea typeface="+mj-ea"/>
              <a:cs typeface="+mj-cs"/>
            </a:endParaRPr>
          </a:p>
        </p:txBody>
      </p:sp>
      <p:pic>
        <p:nvPicPr>
          <p:cNvPr id="39949" name="Picture 1" descr="jadav_logo"/>
          <p:cNvPicPr>
            <a:picLocks noChangeAspect="1" noChangeArrowheads="1"/>
          </p:cNvPicPr>
          <p:nvPr/>
        </p:nvPicPr>
        <p:blipFill>
          <a:blip r:embed="rId6"/>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CCD2FB9-5D8E-4C0B-9E17-467000017B2B}" type="slidenum">
              <a:rPr lang="en-US" altLang="en-US"/>
              <a:pPr>
                <a:defRPr/>
              </a:pPr>
              <a:t>96</a:t>
            </a:fld>
            <a:endParaRPr lang="en-US" altLang="en-US" dirty="0"/>
          </a:p>
        </p:txBody>
      </p:sp>
      <p:sp>
        <p:nvSpPr>
          <p:cNvPr id="22531" name="Rectangle 3"/>
          <p:cNvSpPr>
            <a:spLocks noGrp="1" noChangeArrowheads="1"/>
          </p:cNvSpPr>
          <p:nvPr>
            <p:ph type="body" idx="1"/>
          </p:nvPr>
        </p:nvSpPr>
        <p:spPr>
          <a:xfrm>
            <a:off x="685800" y="1676400"/>
            <a:ext cx="8077200" cy="4953000"/>
          </a:xfrm>
        </p:spPr>
        <p:txBody>
          <a:bodyPr/>
          <a:lstStyle/>
          <a:p>
            <a:pPr eaLnBrk="1" hangingPunct="1">
              <a:buFont typeface="Wingdings" pitchFamily="2" charset="2"/>
              <a:buNone/>
              <a:defRPr/>
            </a:pPr>
            <a:r>
              <a:rPr lang="en-US" sz="2400" dirty="0" smtClean="0">
                <a:solidFill>
                  <a:srgbClr val="126501"/>
                </a:solidFill>
                <a:cs typeface="Arial" charset="0"/>
              </a:rPr>
              <a:t>			</a:t>
            </a:r>
            <a:endParaRPr lang="en-US" sz="3600" dirty="0" smtClean="0">
              <a:cs typeface="Arial" charset="0"/>
            </a:endParaRPr>
          </a:p>
          <a:p>
            <a:pPr eaLnBrk="1" hangingPunct="1">
              <a:defRPr/>
            </a:pPr>
            <a:r>
              <a:rPr lang="en-US" sz="2000" b="1" dirty="0" smtClean="0">
                <a:latin typeface="+mj-lt"/>
              </a:rPr>
              <a:t>Sentiment Tracking on </a:t>
            </a:r>
            <a:r>
              <a:rPr lang="en-US" sz="2000" b="1" dirty="0" err="1" smtClean="0">
                <a:latin typeface="+mj-lt"/>
              </a:rPr>
              <a:t>TempEval</a:t>
            </a:r>
            <a:r>
              <a:rPr lang="en-US" sz="2000" b="1" dirty="0" smtClean="0">
                <a:latin typeface="+mj-lt"/>
              </a:rPr>
              <a:t> 2007 , </a:t>
            </a:r>
            <a:r>
              <a:rPr lang="en-US" sz="2000" b="1" dirty="0" smtClean="0"/>
              <a:t>Task C </a:t>
            </a:r>
            <a:endParaRPr lang="en-US" sz="2000" b="1" dirty="0" smtClean="0">
              <a:latin typeface="+mj-lt"/>
            </a:endParaRPr>
          </a:p>
          <a:p>
            <a:pPr eaLnBrk="1" hangingPunct="1">
              <a:buFont typeface="Wingdings 2" pitchFamily="18" charset="2"/>
              <a:buNone/>
              <a:defRPr/>
            </a:pPr>
            <a:r>
              <a:rPr lang="en-US" sz="2000" b="1" dirty="0" smtClean="0">
                <a:latin typeface="+mj-lt"/>
              </a:rPr>
              <a:t>		</a:t>
            </a:r>
            <a:r>
              <a:rPr lang="en-US" sz="1600" dirty="0" smtClean="0">
                <a:latin typeface="+mj-lt"/>
              </a:rPr>
              <a:t>-  Temporal </a:t>
            </a:r>
            <a:r>
              <a:rPr lang="en-US" sz="1600" dirty="0" smtClean="0"/>
              <a:t>Relations (AFTER, BEFORE and OVERLAP) between verb events in adjacent sentences</a:t>
            </a:r>
          </a:p>
          <a:p>
            <a:pPr eaLnBrk="1" hangingPunct="1">
              <a:buFont typeface="Wingdings 2" pitchFamily="18" charset="2"/>
              <a:buNone/>
              <a:defRPr/>
            </a:pPr>
            <a:r>
              <a:rPr lang="en-US" sz="1600" dirty="0" smtClean="0">
                <a:latin typeface="+mj-lt"/>
              </a:rPr>
              <a:t>		</a:t>
            </a:r>
          </a:p>
          <a:p>
            <a:pPr eaLnBrk="1" hangingPunct="1">
              <a:defRPr/>
            </a:pPr>
            <a:r>
              <a:rPr lang="en-US" sz="2000" b="1" dirty="0" smtClean="0">
                <a:latin typeface="+mj-lt"/>
              </a:rPr>
              <a:t>Sentiment Twist</a:t>
            </a:r>
            <a:r>
              <a:rPr lang="en-US" sz="2000" dirty="0" smtClean="0">
                <a:latin typeface="+mj-lt"/>
              </a:rPr>
              <a:t> : Sentiment change between two consecutive events </a:t>
            </a:r>
          </a:p>
          <a:p>
            <a:pPr eaLnBrk="1" hangingPunct="1">
              <a:defRPr/>
            </a:pPr>
            <a:endParaRPr lang="en-US" sz="2000" dirty="0" smtClean="0">
              <a:latin typeface="+mj-lt"/>
            </a:endParaRPr>
          </a:p>
          <a:p>
            <a:pPr eaLnBrk="1" hangingPunct="1">
              <a:defRPr/>
            </a:pPr>
            <a:endParaRPr lang="en-US" sz="2000" dirty="0" smtClean="0">
              <a:latin typeface="+mj-lt"/>
            </a:endParaRPr>
          </a:p>
          <a:p>
            <a:pPr eaLnBrk="1" hangingPunct="1">
              <a:defRPr/>
            </a:pPr>
            <a:endParaRPr lang="en-US" sz="2000" dirty="0" smtClean="0">
              <a:latin typeface="+mj-lt"/>
            </a:endParaRPr>
          </a:p>
          <a:p>
            <a:pPr eaLnBrk="1" hangingPunct="1">
              <a:defRPr/>
            </a:pPr>
            <a:r>
              <a:rPr lang="en-US" sz="2000" b="1" dirty="0" smtClean="0">
                <a:latin typeface="+mj-lt"/>
              </a:rPr>
              <a:t>Sentiment Transition :</a:t>
            </a:r>
            <a:r>
              <a:rPr lang="en-US" sz="2000" dirty="0" smtClean="0">
                <a:latin typeface="+mj-lt"/>
              </a:rPr>
              <a:t> Sentiment change between two non-consecutive events (An </a:t>
            </a:r>
            <a:r>
              <a:rPr lang="en-US" sz="2000" b="1" dirty="0" smtClean="0">
                <a:latin typeface="+mj-lt"/>
              </a:rPr>
              <a:t>event chain</a:t>
            </a:r>
            <a:r>
              <a:rPr lang="en-US" sz="2000" dirty="0" smtClean="0">
                <a:latin typeface="+mj-lt"/>
              </a:rPr>
              <a:t> with several intermediate events related by Temporal Relations) </a:t>
            </a:r>
          </a:p>
        </p:txBody>
      </p:sp>
      <p:sp>
        <p:nvSpPr>
          <p:cNvPr id="7" name="Rectangle 6"/>
          <p:cNvSpPr/>
          <p:nvPr/>
        </p:nvSpPr>
        <p:spPr>
          <a:xfrm>
            <a:off x="1371600" y="533400"/>
            <a:ext cx="7543800" cy="1077913"/>
          </a:xfrm>
          <a:prstGeom prst="rect">
            <a:avLst/>
          </a:prstGeom>
        </p:spPr>
        <p:txBody>
          <a:bodyPr wrap="square">
            <a:spAutoFit/>
          </a:bodyPr>
          <a:lstStyle/>
          <a:p>
            <a:pPr fontAlgn="auto">
              <a:spcAft>
                <a:spcPts val="0"/>
              </a:spcAft>
              <a:defRPr/>
            </a:pPr>
            <a:r>
              <a:rPr lang="en-US" sz="3200" dirty="0" err="1">
                <a:solidFill>
                  <a:srgbClr val="660066"/>
                </a:solidFill>
                <a:effectLst>
                  <a:outerShdw blurRad="50000" dist="30000" dir="5400000" algn="tl" rotWithShape="0">
                    <a:srgbClr val="000000">
                      <a:alpha val="30000"/>
                    </a:srgbClr>
                  </a:outerShdw>
                </a:effectLst>
                <a:latin typeface="+mj-lt"/>
              </a:rPr>
              <a:t>Em</a:t>
            </a:r>
            <a:r>
              <a:rPr lang="en-US" sz="3200" dirty="0" err="1">
                <a:solidFill>
                  <a:srgbClr val="660066"/>
                </a:solidFill>
                <a:effectLst>
                  <a:outerShdw blurRad="50000" dist="30000" dir="5400000" algn="tl" rotWithShape="0">
                    <a:srgbClr val="000000">
                      <a:alpha val="30000"/>
                    </a:srgbClr>
                  </a:outerShdw>
                </a:effectLst>
                <a:latin typeface="+mj-lt"/>
                <a:sym typeface="Wingdings" pitchFamily="2" charset="2"/>
              </a:rPr>
              <a:t></a:t>
            </a:r>
            <a:r>
              <a:rPr lang="en-US" sz="3200" dirty="0" err="1">
                <a:solidFill>
                  <a:srgbClr val="660066"/>
                </a:solidFill>
                <a:effectLst>
                  <a:outerShdw blurRad="50000" dist="30000" dir="5400000" algn="tl" rotWithShape="0">
                    <a:srgbClr val="000000">
                      <a:alpha val="30000"/>
                    </a:srgbClr>
                  </a:outerShdw>
                </a:effectLst>
                <a:latin typeface="+mj-lt"/>
              </a:rPr>
              <a:t>ti</a:t>
            </a:r>
            <a:r>
              <a:rPr lang="en-US" sz="3200" dirty="0" err="1">
                <a:solidFill>
                  <a:srgbClr val="660066"/>
                </a:solidFill>
                <a:effectLst>
                  <a:outerShdw blurRad="50000" dist="30000" dir="5400000" algn="tl" rotWithShape="0">
                    <a:srgbClr val="000000">
                      <a:alpha val="30000"/>
                    </a:srgbClr>
                  </a:outerShdw>
                </a:effectLst>
                <a:latin typeface="+mj-lt"/>
                <a:sym typeface="Wingdings" pitchFamily="2" charset="2"/>
              </a:rPr>
              <a:t></a:t>
            </a:r>
            <a:r>
              <a:rPr lang="en-US" sz="3200" dirty="0" err="1">
                <a:solidFill>
                  <a:srgbClr val="660066"/>
                </a:solidFill>
                <a:effectLst>
                  <a:outerShdw blurRad="50000" dist="30000" dir="5400000" algn="tl" rotWithShape="0">
                    <a:srgbClr val="000000">
                      <a:alpha val="30000"/>
                    </a:srgbClr>
                  </a:outerShdw>
                </a:effectLst>
                <a:latin typeface="+mj-lt"/>
              </a:rPr>
              <a:t>n</a:t>
            </a:r>
            <a:r>
              <a:rPr lang="en-US" sz="3200" dirty="0">
                <a:solidFill>
                  <a:srgbClr val="660066"/>
                </a:solidFill>
                <a:effectLst>
                  <a:outerShdw blurRad="50000" dist="30000" dir="5400000" algn="tl" rotWithShape="0">
                    <a:srgbClr val="000000">
                      <a:alpha val="30000"/>
                    </a:srgbClr>
                  </a:outerShdw>
                </a:effectLst>
                <a:latin typeface="+mj-lt"/>
              </a:rPr>
              <a:t> Tracking</a:t>
            </a:r>
          </a:p>
          <a:p>
            <a:pPr fontAlgn="auto">
              <a:spcAft>
                <a:spcPts val="0"/>
              </a:spcAft>
              <a:defRPr/>
            </a:pPr>
            <a:r>
              <a:rPr lang="en-US" sz="3200" dirty="0">
                <a:solidFill>
                  <a:srgbClr val="660066"/>
                </a:solidFill>
                <a:effectLst>
                  <a:outerShdw blurRad="50000" dist="30000" dir="5400000" algn="tl" rotWithShape="0">
                    <a:srgbClr val="000000">
                      <a:alpha val="30000"/>
                    </a:srgbClr>
                  </a:outerShdw>
                </a:effectLst>
                <a:latin typeface="+mj-lt"/>
              </a:rPr>
              <a:t>- of Events </a:t>
            </a:r>
            <a:r>
              <a:rPr lang="en-US" dirty="0">
                <a:solidFill>
                  <a:srgbClr val="660066"/>
                </a:solidFill>
                <a:effectLst>
                  <a:outerShdw blurRad="50000" dist="30000" dir="5400000" algn="tl" rotWithShape="0">
                    <a:srgbClr val="000000">
                      <a:alpha val="30000"/>
                    </a:srgbClr>
                  </a:outerShdw>
                </a:effectLst>
                <a:latin typeface="+mj-lt"/>
              </a:rPr>
              <a:t>(Topic Specific)</a:t>
            </a:r>
            <a:endParaRPr lang="en-US" dirty="0">
              <a:solidFill>
                <a:srgbClr val="660066"/>
              </a:solidFill>
              <a:effectLst>
                <a:outerShdw blurRad="50000" dist="30000" dir="5400000" algn="tl" rotWithShape="0">
                  <a:srgbClr val="000000">
                    <a:alpha val="30000"/>
                  </a:srgbClr>
                </a:outerShdw>
              </a:effectLst>
              <a:latin typeface="+mj-lt"/>
            </a:endParaRPr>
          </a:p>
        </p:txBody>
      </p:sp>
      <p:pic>
        <p:nvPicPr>
          <p:cNvPr id="41989" name="Picture 8" descr="images.jpg"/>
          <p:cNvPicPr>
            <a:picLocks noChangeAspect="1"/>
          </p:cNvPicPr>
          <p:nvPr/>
        </p:nvPicPr>
        <p:blipFill>
          <a:blip r:embed="rId2"/>
          <a:srcRect/>
          <a:stretch>
            <a:fillRect/>
          </a:stretch>
        </p:blipFill>
        <p:spPr bwMode="auto">
          <a:xfrm>
            <a:off x="3352800" y="5715000"/>
            <a:ext cx="2514600" cy="838200"/>
          </a:xfrm>
          <a:prstGeom prst="rect">
            <a:avLst/>
          </a:prstGeom>
          <a:noFill/>
          <a:ln w="9525">
            <a:noFill/>
            <a:miter lim="800000"/>
            <a:headEnd/>
            <a:tailEnd/>
          </a:ln>
        </p:spPr>
      </p:pic>
      <p:pic>
        <p:nvPicPr>
          <p:cNvPr id="41990" name="Picture 8" descr="Twist.png"/>
          <p:cNvPicPr>
            <a:picLocks noChangeAspect="1"/>
          </p:cNvPicPr>
          <p:nvPr/>
        </p:nvPicPr>
        <p:blipFill>
          <a:blip r:embed="rId3"/>
          <a:srcRect/>
          <a:stretch>
            <a:fillRect/>
          </a:stretch>
        </p:blipFill>
        <p:spPr bwMode="auto">
          <a:xfrm>
            <a:off x="3505200" y="3886200"/>
            <a:ext cx="1689100" cy="484188"/>
          </a:xfrm>
          <a:prstGeom prst="rect">
            <a:avLst/>
          </a:prstGeom>
          <a:noFill/>
          <a:ln w="9525">
            <a:noFill/>
            <a:miter lim="800000"/>
            <a:headEnd/>
            <a:tailEnd/>
          </a:ln>
        </p:spPr>
      </p:pic>
      <p:sp>
        <p:nvSpPr>
          <p:cNvPr id="8" name="Date Placeholder 7"/>
          <p:cNvSpPr>
            <a:spLocks noGrp="1"/>
          </p:cNvSpPr>
          <p:nvPr>
            <p:ph type="dt" sz="quarter" idx="10"/>
          </p:nvPr>
        </p:nvSpPr>
        <p:spPr/>
        <p:txBody>
          <a:bodyPr/>
          <a:lstStyle/>
          <a:p>
            <a:pPr>
              <a:defRPr/>
            </a:pPr>
            <a:fld id="{709367E3-0AF8-459D-9767-4C2F4DE3EE50}" type="datetime1">
              <a:rPr lang="en-US"/>
              <a:pPr>
                <a:defRPr/>
              </a:pPr>
              <a:t>5/20/2011</a:t>
            </a:fld>
            <a:endParaRPr lang="en-US"/>
          </a:p>
        </p:txBody>
      </p:sp>
      <p:pic>
        <p:nvPicPr>
          <p:cNvPr id="41993" name="Picture 1" descr="jadav_logo"/>
          <p:cNvPicPr>
            <a:picLocks noChangeAspect="1" noChangeArrowheads="1"/>
          </p:cNvPicPr>
          <p:nvPr/>
        </p:nvPicPr>
        <p:blipFill>
          <a:blip r:embed="rId4"/>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8D2FD1A-0E3F-47E2-9CDB-819043C9D9CF}" type="slidenum">
              <a:rPr lang="en-US" altLang="en-US"/>
              <a:pPr>
                <a:defRPr/>
              </a:pPr>
              <a:t>97</a:t>
            </a:fld>
            <a:endParaRPr lang="en-US" altLang="en-US" dirty="0"/>
          </a:p>
        </p:txBody>
      </p:sp>
      <p:sp>
        <p:nvSpPr>
          <p:cNvPr id="7" name="Rectangle 6"/>
          <p:cNvSpPr/>
          <p:nvPr/>
        </p:nvSpPr>
        <p:spPr>
          <a:xfrm>
            <a:off x="2819400" y="381000"/>
            <a:ext cx="2244725" cy="584200"/>
          </a:xfrm>
          <a:prstGeom prst="rect">
            <a:avLst/>
          </a:prstGeom>
        </p:spPr>
        <p:txBody>
          <a:bodyPr wrap="none">
            <a:spAutoFit/>
          </a:bodyPr>
          <a:lstStyle/>
          <a:p>
            <a:pPr algn="ctr">
              <a:defRPr/>
            </a:pPr>
            <a:r>
              <a:rPr lang="en-US" sz="3200" dirty="0">
                <a:latin typeface="+mn-lt"/>
              </a:rPr>
              <a:t>Visualization</a:t>
            </a:r>
            <a:endParaRPr lang="en-IN" sz="3200" dirty="0">
              <a:latin typeface="+mn-lt"/>
            </a:endParaRPr>
          </a:p>
        </p:txBody>
      </p:sp>
      <p:pic>
        <p:nvPicPr>
          <p:cNvPr id="43012" name="Picture 7"/>
          <p:cNvPicPr>
            <a:picLocks noChangeAspect="1" noChangeArrowheads="1"/>
          </p:cNvPicPr>
          <p:nvPr/>
        </p:nvPicPr>
        <p:blipFill>
          <a:blip r:embed="rId2"/>
          <a:srcRect/>
          <a:stretch>
            <a:fillRect/>
          </a:stretch>
        </p:blipFill>
        <p:spPr bwMode="auto">
          <a:xfrm>
            <a:off x="984250" y="1219200"/>
            <a:ext cx="7246938" cy="4884738"/>
          </a:xfrm>
          <a:prstGeom prst="rect">
            <a:avLst/>
          </a:prstGeom>
          <a:noFill/>
          <a:ln w="9525">
            <a:noFill/>
            <a:miter lim="800000"/>
            <a:headEnd/>
            <a:tailEnd/>
          </a:ln>
        </p:spPr>
      </p:pic>
      <p:sp>
        <p:nvSpPr>
          <p:cNvPr id="43013" name="Oval 8"/>
          <p:cNvSpPr>
            <a:spLocks noChangeArrowheads="1"/>
          </p:cNvSpPr>
          <p:nvPr/>
        </p:nvSpPr>
        <p:spPr bwMode="auto">
          <a:xfrm>
            <a:off x="3376613" y="1447800"/>
            <a:ext cx="420687" cy="304800"/>
          </a:xfrm>
          <a:prstGeom prst="ellipse">
            <a:avLst/>
          </a:prstGeom>
          <a:noFill/>
          <a:ln w="28575" algn="ctr">
            <a:solidFill>
              <a:srgbClr val="126501"/>
            </a:solidFill>
            <a:miter lim="800000"/>
            <a:headEnd/>
            <a:tailEnd/>
          </a:ln>
        </p:spPr>
        <p:txBody>
          <a:bodyPr wrap="none"/>
          <a:lstStyle/>
          <a:p>
            <a:endParaRPr lang="en-IN"/>
          </a:p>
        </p:txBody>
      </p:sp>
      <p:sp>
        <p:nvSpPr>
          <p:cNvPr id="43014" name="Oval 10"/>
          <p:cNvSpPr>
            <a:spLocks noChangeArrowheads="1"/>
          </p:cNvSpPr>
          <p:nvPr/>
        </p:nvSpPr>
        <p:spPr bwMode="auto">
          <a:xfrm>
            <a:off x="5978525" y="2286000"/>
            <a:ext cx="422275" cy="304800"/>
          </a:xfrm>
          <a:prstGeom prst="ellipse">
            <a:avLst/>
          </a:prstGeom>
          <a:noFill/>
          <a:ln w="28575" algn="ctr">
            <a:solidFill>
              <a:srgbClr val="FFC000"/>
            </a:solidFill>
            <a:miter lim="800000"/>
            <a:headEnd/>
            <a:tailEnd/>
          </a:ln>
        </p:spPr>
        <p:txBody>
          <a:bodyPr wrap="none"/>
          <a:lstStyle/>
          <a:p>
            <a:endParaRPr lang="en-IN"/>
          </a:p>
        </p:txBody>
      </p:sp>
      <p:sp>
        <p:nvSpPr>
          <p:cNvPr id="43015" name="Rounded Rectangular Callout 11"/>
          <p:cNvSpPr>
            <a:spLocks noChangeArrowheads="1"/>
          </p:cNvSpPr>
          <p:nvPr/>
        </p:nvSpPr>
        <p:spPr bwMode="auto">
          <a:xfrm>
            <a:off x="6894513" y="3352800"/>
            <a:ext cx="1617662" cy="304800"/>
          </a:xfrm>
          <a:prstGeom prst="wedgeRoundRectCallout">
            <a:avLst>
              <a:gd name="adj1" fmla="val -87681"/>
              <a:gd name="adj2" fmla="val -322662"/>
              <a:gd name="adj3" fmla="val 16667"/>
            </a:avLst>
          </a:prstGeom>
          <a:solidFill>
            <a:srgbClr val="FFC000"/>
          </a:solidFill>
          <a:ln w="9525" algn="ctr">
            <a:solidFill>
              <a:schemeClr val="tx1"/>
            </a:solidFill>
            <a:miter lim="800000"/>
            <a:headEnd/>
            <a:tailEnd/>
          </a:ln>
        </p:spPr>
        <p:txBody>
          <a:bodyPr wrap="none"/>
          <a:lstStyle/>
          <a:p>
            <a:r>
              <a:rPr lang="en-US" sz="1200" b="1"/>
              <a:t> -Ve Sentiment Hub</a:t>
            </a:r>
            <a:endParaRPr lang="en-IN" sz="1200" b="1"/>
          </a:p>
        </p:txBody>
      </p:sp>
      <p:sp>
        <p:nvSpPr>
          <p:cNvPr id="43016" name="Rounded Rectangular Callout 12"/>
          <p:cNvSpPr>
            <a:spLocks noChangeArrowheads="1"/>
          </p:cNvSpPr>
          <p:nvPr/>
        </p:nvSpPr>
        <p:spPr bwMode="auto">
          <a:xfrm>
            <a:off x="561975" y="685800"/>
            <a:ext cx="1758950" cy="304800"/>
          </a:xfrm>
          <a:prstGeom prst="wedgeRoundRectCallout">
            <a:avLst>
              <a:gd name="adj1" fmla="val 115222"/>
              <a:gd name="adj2" fmla="val 256509"/>
              <a:gd name="adj3" fmla="val 16667"/>
            </a:avLst>
          </a:prstGeom>
          <a:solidFill>
            <a:srgbClr val="4DEF49"/>
          </a:solidFill>
          <a:ln w="9525" algn="ctr">
            <a:solidFill>
              <a:schemeClr val="tx1"/>
            </a:solidFill>
            <a:miter lim="800000"/>
            <a:headEnd/>
            <a:tailEnd/>
          </a:ln>
        </p:spPr>
        <p:txBody>
          <a:bodyPr wrap="none"/>
          <a:lstStyle/>
          <a:p>
            <a:r>
              <a:rPr lang="en-US" sz="1200" b="1"/>
              <a:t>+Ve Sentiment Hub</a:t>
            </a:r>
            <a:endParaRPr lang="en-IN" sz="1200" b="1"/>
          </a:p>
        </p:txBody>
      </p:sp>
      <p:sp>
        <p:nvSpPr>
          <p:cNvPr id="13" name="Oval 8"/>
          <p:cNvSpPr>
            <a:spLocks noChangeArrowheads="1"/>
          </p:cNvSpPr>
          <p:nvPr/>
        </p:nvSpPr>
        <p:spPr bwMode="auto">
          <a:xfrm>
            <a:off x="4572000" y="1524000"/>
            <a:ext cx="280988" cy="228600"/>
          </a:xfrm>
          <a:prstGeom prst="ellipse">
            <a:avLst/>
          </a:prstGeom>
          <a:noFill/>
          <a:ln w="28575" algn="ctr">
            <a:solidFill>
              <a:srgbClr val="00B0F0"/>
            </a:solidFill>
            <a:miter lim="800000"/>
            <a:headEnd/>
            <a:tailEnd/>
          </a:ln>
        </p:spPr>
        <p:txBody>
          <a:bodyPr wrap="none"/>
          <a:lstStyle/>
          <a:p>
            <a:pPr>
              <a:defRPr/>
            </a:pPr>
            <a:endParaRPr lang="en-IN">
              <a:ln>
                <a:solidFill>
                  <a:srgbClr val="990099"/>
                </a:solidFill>
              </a:ln>
            </a:endParaRPr>
          </a:p>
        </p:txBody>
      </p:sp>
      <p:sp>
        <p:nvSpPr>
          <p:cNvPr id="14" name="Oval 8"/>
          <p:cNvSpPr>
            <a:spLocks noChangeArrowheads="1"/>
          </p:cNvSpPr>
          <p:nvPr/>
        </p:nvSpPr>
        <p:spPr bwMode="auto">
          <a:xfrm>
            <a:off x="4641850" y="3733800"/>
            <a:ext cx="282575" cy="228600"/>
          </a:xfrm>
          <a:prstGeom prst="ellipse">
            <a:avLst/>
          </a:prstGeom>
          <a:noFill/>
          <a:ln w="28575" algn="ctr">
            <a:solidFill>
              <a:srgbClr val="00B0F0"/>
            </a:solidFill>
            <a:miter lim="800000"/>
            <a:headEnd/>
            <a:tailEnd/>
          </a:ln>
        </p:spPr>
        <p:txBody>
          <a:bodyPr wrap="none"/>
          <a:lstStyle/>
          <a:p>
            <a:pPr>
              <a:defRPr/>
            </a:pPr>
            <a:endParaRPr lang="en-IN">
              <a:ln>
                <a:solidFill>
                  <a:srgbClr val="990099"/>
                </a:solidFill>
              </a:ln>
            </a:endParaRPr>
          </a:p>
        </p:txBody>
      </p:sp>
      <p:sp>
        <p:nvSpPr>
          <p:cNvPr id="43019" name="Rounded Rectangular Callout 10"/>
          <p:cNvSpPr>
            <a:spLocks noChangeArrowheads="1"/>
          </p:cNvSpPr>
          <p:nvPr/>
        </p:nvSpPr>
        <p:spPr bwMode="auto">
          <a:xfrm>
            <a:off x="5135563" y="762000"/>
            <a:ext cx="842962" cy="381000"/>
          </a:xfrm>
          <a:prstGeom prst="wedgeRoundRectCallout">
            <a:avLst>
              <a:gd name="adj1" fmla="val -95764"/>
              <a:gd name="adj2" fmla="val 174759"/>
              <a:gd name="adj3" fmla="val 16667"/>
            </a:avLst>
          </a:prstGeom>
          <a:solidFill>
            <a:srgbClr val="4DEF49"/>
          </a:solidFill>
          <a:ln w="9525" algn="ctr">
            <a:solidFill>
              <a:schemeClr val="tx1"/>
            </a:solidFill>
            <a:miter lim="800000"/>
            <a:headEnd/>
            <a:tailEnd/>
          </a:ln>
        </p:spPr>
        <p:txBody>
          <a:bodyPr wrap="none"/>
          <a:lstStyle/>
          <a:p>
            <a:r>
              <a:rPr lang="en-US" sz="1200" b="1"/>
              <a:t>e17  +Ve</a:t>
            </a:r>
            <a:endParaRPr lang="en-IN" sz="1200" b="1"/>
          </a:p>
        </p:txBody>
      </p:sp>
      <p:sp>
        <p:nvSpPr>
          <p:cNvPr id="43020" name="Rounded Rectangular Callout 10"/>
          <p:cNvSpPr>
            <a:spLocks noChangeArrowheads="1"/>
          </p:cNvSpPr>
          <p:nvPr/>
        </p:nvSpPr>
        <p:spPr bwMode="auto">
          <a:xfrm>
            <a:off x="4924425" y="4800600"/>
            <a:ext cx="703263" cy="381000"/>
          </a:xfrm>
          <a:prstGeom prst="wedgeRoundRectCallout">
            <a:avLst>
              <a:gd name="adj1" fmla="val -68995"/>
              <a:gd name="adj2" fmla="val -282014"/>
              <a:gd name="adj3" fmla="val 16667"/>
            </a:avLst>
          </a:prstGeom>
          <a:solidFill>
            <a:srgbClr val="FFC000"/>
          </a:solidFill>
          <a:ln w="9525" algn="ctr">
            <a:solidFill>
              <a:schemeClr val="tx1"/>
            </a:solidFill>
            <a:miter lim="800000"/>
            <a:headEnd/>
            <a:tailEnd/>
          </a:ln>
        </p:spPr>
        <p:txBody>
          <a:bodyPr wrap="none"/>
          <a:lstStyle/>
          <a:p>
            <a:r>
              <a:rPr lang="en-US" sz="1200" b="1"/>
              <a:t>e28 -Ve</a:t>
            </a:r>
            <a:endParaRPr lang="en-IN" sz="1200" b="1"/>
          </a:p>
        </p:txBody>
      </p:sp>
      <p:sp>
        <p:nvSpPr>
          <p:cNvPr id="17" name="Rounded Rectangle 16"/>
          <p:cNvSpPr/>
          <p:nvPr/>
        </p:nvSpPr>
        <p:spPr bwMode="auto">
          <a:xfrm>
            <a:off x="631825" y="3733800"/>
            <a:ext cx="1900238" cy="914400"/>
          </a:xfrm>
          <a:prstGeom prst="roundRect">
            <a:avLst/>
          </a:prstGeom>
          <a:solidFill>
            <a:srgbClr val="92D050"/>
          </a:solidFill>
          <a:ln w="9525" cap="flat" cmpd="sng" algn="ctr">
            <a:solidFill>
              <a:schemeClr val="tx1"/>
            </a:solidFill>
            <a:prstDash val="solid"/>
            <a:miter lim="800000"/>
            <a:headEnd type="none" w="med" len="med"/>
            <a:tailEnd type="none" w="med" len="med"/>
          </a:ln>
          <a:effectLst/>
        </p:spPr>
        <p:txBody>
          <a:bodyPr wrap="none"/>
          <a:lstStyle/>
          <a:p>
            <a:pPr>
              <a:defRPr/>
            </a:pPr>
            <a:r>
              <a:rPr lang="en-US" sz="1600" b="1" dirty="0">
                <a:latin typeface="+mj-lt"/>
              </a:rPr>
              <a:t>&lt;e28, e17&gt; AFTER</a:t>
            </a:r>
          </a:p>
          <a:p>
            <a:pPr>
              <a:defRPr/>
            </a:pPr>
            <a:r>
              <a:rPr lang="en-US" sz="1600" b="1" dirty="0">
                <a:solidFill>
                  <a:srgbClr val="FF0000"/>
                </a:solidFill>
                <a:latin typeface="+mj-lt"/>
              </a:rPr>
              <a:t>Sentiment Twist</a:t>
            </a:r>
          </a:p>
          <a:p>
            <a:pPr>
              <a:defRPr/>
            </a:pPr>
            <a:r>
              <a:rPr lang="en-US" sz="1600" b="1" dirty="0">
                <a:latin typeface="+mj-lt"/>
              </a:rPr>
              <a:t>+</a:t>
            </a:r>
            <a:r>
              <a:rPr lang="en-US" sz="1600" b="1" dirty="0" err="1">
                <a:latin typeface="+mj-lt"/>
              </a:rPr>
              <a:t>Ve</a:t>
            </a:r>
            <a:r>
              <a:rPr lang="en-US" sz="1600" b="1" dirty="0">
                <a:latin typeface="+mj-lt"/>
              </a:rPr>
              <a:t> </a:t>
            </a:r>
            <a:r>
              <a:rPr lang="en-US" sz="1600" b="1" dirty="0">
                <a:latin typeface="+mj-lt"/>
                <a:sym typeface="Wingdings" pitchFamily="2" charset="2"/>
              </a:rPr>
              <a:t></a:t>
            </a:r>
            <a:r>
              <a:rPr lang="en-US" sz="1600" b="1" dirty="0">
                <a:latin typeface="+mj-lt"/>
              </a:rPr>
              <a:t> -</a:t>
            </a:r>
            <a:r>
              <a:rPr lang="en-US" sz="1600" b="1" dirty="0" err="1">
                <a:latin typeface="+mj-lt"/>
              </a:rPr>
              <a:t>Ve</a:t>
            </a:r>
            <a:endParaRPr lang="en-IN" sz="1600" b="1" dirty="0">
              <a:latin typeface="+mj-lt"/>
            </a:endParaRPr>
          </a:p>
        </p:txBody>
      </p:sp>
      <p:cxnSp>
        <p:nvCxnSpPr>
          <p:cNvPr id="43022" name="Straight Arrow Connector 21"/>
          <p:cNvCxnSpPr>
            <a:cxnSpLocks noChangeShapeType="1"/>
          </p:cNvCxnSpPr>
          <p:nvPr/>
        </p:nvCxnSpPr>
        <p:spPr bwMode="auto">
          <a:xfrm rot="16200000" flipH="1">
            <a:off x="3768725" y="2632075"/>
            <a:ext cx="1676400" cy="69850"/>
          </a:xfrm>
          <a:prstGeom prst="straightConnector1">
            <a:avLst/>
          </a:prstGeom>
          <a:noFill/>
          <a:ln w="9525" algn="ctr">
            <a:solidFill>
              <a:schemeClr val="tx1"/>
            </a:solidFill>
            <a:miter lim="800000"/>
            <a:headEnd/>
            <a:tailEnd type="arrow" w="med" len="med"/>
          </a:ln>
        </p:spPr>
      </p:cxnSp>
      <p:sp>
        <p:nvSpPr>
          <p:cNvPr id="18" name="Date Placeholder 17"/>
          <p:cNvSpPr>
            <a:spLocks noGrp="1"/>
          </p:cNvSpPr>
          <p:nvPr>
            <p:ph type="dt" sz="quarter" idx="10"/>
          </p:nvPr>
        </p:nvSpPr>
        <p:spPr/>
        <p:txBody>
          <a:bodyPr/>
          <a:lstStyle/>
          <a:p>
            <a:pPr>
              <a:defRPr/>
            </a:pPr>
            <a:fld id="{9EAFE289-A159-4552-9D3C-A82E76C125A5}" type="datetime1">
              <a:rPr lang="en-US"/>
              <a:pPr>
                <a:defRPr/>
              </a:pPr>
              <a:t>5/20/2011</a:t>
            </a:fld>
            <a:endParaRPr lang="en-US"/>
          </a:p>
        </p:txBody>
      </p:sp>
      <p:pic>
        <p:nvPicPr>
          <p:cNvPr id="43025" name="Picture 1" descr="jadav_logo"/>
          <p:cNvPicPr>
            <a:picLocks noChangeAspect="1" noChangeArrowheads="1"/>
          </p:cNvPicPr>
          <p:nvPr/>
        </p:nvPicPr>
        <p:blipFill>
          <a:blip r:embed="rId3"/>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41DF34-2EFE-40D5-85EE-AC28A092E9C0}" type="slidenum">
              <a:rPr lang="en-US" altLang="en-US"/>
              <a:pPr>
                <a:defRPr/>
              </a:pPr>
              <a:t>98</a:t>
            </a:fld>
            <a:endParaRPr lang="en-US" altLang="en-US" dirty="0"/>
          </a:p>
        </p:txBody>
      </p:sp>
      <p:sp>
        <p:nvSpPr>
          <p:cNvPr id="44035" name="Rectangle 6"/>
          <p:cNvSpPr>
            <a:spLocks noChangeArrowheads="1"/>
          </p:cNvSpPr>
          <p:nvPr/>
        </p:nvSpPr>
        <p:spPr bwMode="auto">
          <a:xfrm>
            <a:off x="2667000" y="304800"/>
            <a:ext cx="2349500" cy="584200"/>
          </a:xfrm>
          <a:prstGeom prst="rect">
            <a:avLst/>
          </a:prstGeom>
          <a:noFill/>
          <a:ln w="9525">
            <a:noFill/>
            <a:miter lim="800000"/>
            <a:headEnd/>
            <a:tailEnd/>
          </a:ln>
        </p:spPr>
        <p:txBody>
          <a:bodyPr wrap="none">
            <a:spAutoFit/>
          </a:bodyPr>
          <a:lstStyle/>
          <a:p>
            <a:pPr algn="ctr"/>
            <a:r>
              <a:rPr lang="en-US" sz="3200"/>
              <a:t>Visualization</a:t>
            </a:r>
            <a:endParaRPr lang="en-IN" sz="3200"/>
          </a:p>
        </p:txBody>
      </p:sp>
      <p:pic>
        <p:nvPicPr>
          <p:cNvPr id="44036" name="Picture 7"/>
          <p:cNvPicPr>
            <a:picLocks noChangeAspect="1" noChangeArrowheads="1"/>
          </p:cNvPicPr>
          <p:nvPr/>
        </p:nvPicPr>
        <p:blipFill>
          <a:blip r:embed="rId2"/>
          <a:srcRect/>
          <a:stretch>
            <a:fillRect/>
          </a:stretch>
        </p:blipFill>
        <p:spPr bwMode="auto">
          <a:xfrm>
            <a:off x="984250" y="1219200"/>
            <a:ext cx="7246938" cy="4884738"/>
          </a:xfrm>
          <a:prstGeom prst="rect">
            <a:avLst/>
          </a:prstGeom>
          <a:noFill/>
          <a:ln w="9525">
            <a:noFill/>
            <a:miter lim="800000"/>
            <a:headEnd/>
            <a:tailEnd/>
          </a:ln>
        </p:spPr>
      </p:pic>
      <p:sp>
        <p:nvSpPr>
          <p:cNvPr id="44037" name="Oval 8"/>
          <p:cNvSpPr>
            <a:spLocks noChangeArrowheads="1"/>
          </p:cNvSpPr>
          <p:nvPr/>
        </p:nvSpPr>
        <p:spPr bwMode="auto">
          <a:xfrm>
            <a:off x="3376613" y="1447800"/>
            <a:ext cx="420687" cy="304800"/>
          </a:xfrm>
          <a:prstGeom prst="ellipse">
            <a:avLst/>
          </a:prstGeom>
          <a:noFill/>
          <a:ln w="28575" algn="ctr">
            <a:solidFill>
              <a:srgbClr val="126501"/>
            </a:solidFill>
            <a:miter lim="800000"/>
            <a:headEnd/>
            <a:tailEnd/>
          </a:ln>
        </p:spPr>
        <p:txBody>
          <a:bodyPr wrap="none"/>
          <a:lstStyle/>
          <a:p>
            <a:endParaRPr lang="en-IN"/>
          </a:p>
        </p:txBody>
      </p:sp>
      <p:sp>
        <p:nvSpPr>
          <p:cNvPr id="44038" name="Oval 10"/>
          <p:cNvSpPr>
            <a:spLocks noChangeArrowheads="1"/>
          </p:cNvSpPr>
          <p:nvPr/>
        </p:nvSpPr>
        <p:spPr bwMode="auto">
          <a:xfrm>
            <a:off x="5978525" y="2286000"/>
            <a:ext cx="422275" cy="304800"/>
          </a:xfrm>
          <a:prstGeom prst="ellipse">
            <a:avLst/>
          </a:prstGeom>
          <a:noFill/>
          <a:ln w="28575" algn="ctr">
            <a:solidFill>
              <a:srgbClr val="FFC000"/>
            </a:solidFill>
            <a:miter lim="800000"/>
            <a:headEnd/>
            <a:tailEnd/>
          </a:ln>
        </p:spPr>
        <p:txBody>
          <a:bodyPr wrap="none"/>
          <a:lstStyle/>
          <a:p>
            <a:endParaRPr lang="en-IN"/>
          </a:p>
        </p:txBody>
      </p:sp>
      <p:sp>
        <p:nvSpPr>
          <p:cNvPr id="44039" name="Rounded Rectangular Callout 11"/>
          <p:cNvSpPr>
            <a:spLocks noChangeArrowheads="1"/>
          </p:cNvSpPr>
          <p:nvPr/>
        </p:nvSpPr>
        <p:spPr bwMode="auto">
          <a:xfrm>
            <a:off x="6894513" y="3352800"/>
            <a:ext cx="1617662" cy="304800"/>
          </a:xfrm>
          <a:prstGeom prst="wedgeRoundRectCallout">
            <a:avLst>
              <a:gd name="adj1" fmla="val -87681"/>
              <a:gd name="adj2" fmla="val -322662"/>
              <a:gd name="adj3" fmla="val 16667"/>
            </a:avLst>
          </a:prstGeom>
          <a:solidFill>
            <a:srgbClr val="FFC000"/>
          </a:solidFill>
          <a:ln w="9525" algn="ctr">
            <a:solidFill>
              <a:schemeClr val="tx1"/>
            </a:solidFill>
            <a:miter lim="800000"/>
            <a:headEnd/>
            <a:tailEnd/>
          </a:ln>
        </p:spPr>
        <p:txBody>
          <a:bodyPr wrap="none"/>
          <a:lstStyle/>
          <a:p>
            <a:r>
              <a:rPr lang="en-US" sz="1200" b="1"/>
              <a:t> -Ve Sentiment Hub</a:t>
            </a:r>
            <a:endParaRPr lang="en-IN" sz="1200" b="1"/>
          </a:p>
        </p:txBody>
      </p:sp>
      <p:sp>
        <p:nvSpPr>
          <p:cNvPr id="44040" name="Rounded Rectangular Callout 12"/>
          <p:cNvSpPr>
            <a:spLocks noChangeArrowheads="1"/>
          </p:cNvSpPr>
          <p:nvPr/>
        </p:nvSpPr>
        <p:spPr bwMode="auto">
          <a:xfrm>
            <a:off x="561975" y="685800"/>
            <a:ext cx="1758950" cy="304800"/>
          </a:xfrm>
          <a:prstGeom prst="wedgeRoundRectCallout">
            <a:avLst>
              <a:gd name="adj1" fmla="val 115222"/>
              <a:gd name="adj2" fmla="val 256509"/>
              <a:gd name="adj3" fmla="val 16667"/>
            </a:avLst>
          </a:prstGeom>
          <a:solidFill>
            <a:srgbClr val="4DEF49"/>
          </a:solidFill>
          <a:ln w="9525" algn="ctr">
            <a:solidFill>
              <a:schemeClr val="tx1"/>
            </a:solidFill>
            <a:miter lim="800000"/>
            <a:headEnd/>
            <a:tailEnd/>
          </a:ln>
        </p:spPr>
        <p:txBody>
          <a:bodyPr wrap="none"/>
          <a:lstStyle/>
          <a:p>
            <a:r>
              <a:rPr lang="en-US" sz="1200" b="1"/>
              <a:t>+Ve Sentiment Hub</a:t>
            </a:r>
            <a:endParaRPr lang="en-IN" sz="1200" b="1"/>
          </a:p>
        </p:txBody>
      </p:sp>
      <p:sp>
        <p:nvSpPr>
          <p:cNvPr id="13" name="Oval 8"/>
          <p:cNvSpPr>
            <a:spLocks noChangeArrowheads="1"/>
          </p:cNvSpPr>
          <p:nvPr/>
        </p:nvSpPr>
        <p:spPr bwMode="auto">
          <a:xfrm>
            <a:off x="4572000" y="1524000"/>
            <a:ext cx="280988" cy="228600"/>
          </a:xfrm>
          <a:prstGeom prst="ellipse">
            <a:avLst/>
          </a:prstGeom>
          <a:noFill/>
          <a:ln w="28575" algn="ctr">
            <a:solidFill>
              <a:srgbClr val="00B0F0"/>
            </a:solidFill>
            <a:miter lim="800000"/>
            <a:headEnd/>
            <a:tailEnd/>
          </a:ln>
        </p:spPr>
        <p:txBody>
          <a:bodyPr wrap="none"/>
          <a:lstStyle/>
          <a:p>
            <a:pPr>
              <a:defRPr/>
            </a:pPr>
            <a:endParaRPr lang="en-IN">
              <a:ln>
                <a:solidFill>
                  <a:srgbClr val="990099"/>
                </a:solidFill>
              </a:ln>
            </a:endParaRPr>
          </a:p>
        </p:txBody>
      </p:sp>
      <p:sp>
        <p:nvSpPr>
          <p:cNvPr id="14" name="Oval 8"/>
          <p:cNvSpPr>
            <a:spLocks noChangeArrowheads="1"/>
          </p:cNvSpPr>
          <p:nvPr/>
        </p:nvSpPr>
        <p:spPr bwMode="auto">
          <a:xfrm>
            <a:off x="4641850" y="3733800"/>
            <a:ext cx="282575" cy="228600"/>
          </a:xfrm>
          <a:prstGeom prst="ellipse">
            <a:avLst/>
          </a:prstGeom>
          <a:noFill/>
          <a:ln w="28575" algn="ctr">
            <a:solidFill>
              <a:srgbClr val="00B0F0"/>
            </a:solidFill>
            <a:miter lim="800000"/>
            <a:headEnd/>
            <a:tailEnd/>
          </a:ln>
        </p:spPr>
        <p:txBody>
          <a:bodyPr wrap="none"/>
          <a:lstStyle/>
          <a:p>
            <a:pPr>
              <a:defRPr/>
            </a:pPr>
            <a:endParaRPr lang="en-IN">
              <a:ln>
                <a:solidFill>
                  <a:srgbClr val="990099"/>
                </a:solidFill>
              </a:ln>
            </a:endParaRPr>
          </a:p>
        </p:txBody>
      </p:sp>
      <p:sp>
        <p:nvSpPr>
          <p:cNvPr id="44043" name="Rounded Rectangular Callout 10"/>
          <p:cNvSpPr>
            <a:spLocks noChangeArrowheads="1"/>
          </p:cNvSpPr>
          <p:nvPr/>
        </p:nvSpPr>
        <p:spPr bwMode="auto">
          <a:xfrm>
            <a:off x="5135563" y="762000"/>
            <a:ext cx="842962" cy="381000"/>
          </a:xfrm>
          <a:prstGeom prst="wedgeRoundRectCallout">
            <a:avLst>
              <a:gd name="adj1" fmla="val -95764"/>
              <a:gd name="adj2" fmla="val 174759"/>
              <a:gd name="adj3" fmla="val 16667"/>
            </a:avLst>
          </a:prstGeom>
          <a:solidFill>
            <a:srgbClr val="4DEF49"/>
          </a:solidFill>
          <a:ln w="9525" algn="ctr">
            <a:solidFill>
              <a:schemeClr val="tx1"/>
            </a:solidFill>
            <a:miter lim="800000"/>
            <a:headEnd/>
            <a:tailEnd/>
          </a:ln>
        </p:spPr>
        <p:txBody>
          <a:bodyPr wrap="none"/>
          <a:lstStyle/>
          <a:p>
            <a:r>
              <a:rPr lang="en-US" sz="1200" b="1"/>
              <a:t>e17  +Ve</a:t>
            </a:r>
            <a:endParaRPr lang="en-IN" sz="1200" b="1"/>
          </a:p>
        </p:txBody>
      </p:sp>
      <p:sp>
        <p:nvSpPr>
          <p:cNvPr id="44044" name="Rounded Rectangular Callout 10"/>
          <p:cNvSpPr>
            <a:spLocks noChangeArrowheads="1"/>
          </p:cNvSpPr>
          <p:nvPr/>
        </p:nvSpPr>
        <p:spPr bwMode="auto">
          <a:xfrm>
            <a:off x="4924425" y="4800600"/>
            <a:ext cx="703263" cy="381000"/>
          </a:xfrm>
          <a:prstGeom prst="wedgeRoundRectCallout">
            <a:avLst>
              <a:gd name="adj1" fmla="val -68995"/>
              <a:gd name="adj2" fmla="val -282014"/>
              <a:gd name="adj3" fmla="val 16667"/>
            </a:avLst>
          </a:prstGeom>
          <a:solidFill>
            <a:srgbClr val="FFC000"/>
          </a:solidFill>
          <a:ln w="9525" algn="ctr">
            <a:solidFill>
              <a:schemeClr val="tx1"/>
            </a:solidFill>
            <a:miter lim="800000"/>
            <a:headEnd/>
            <a:tailEnd/>
          </a:ln>
        </p:spPr>
        <p:txBody>
          <a:bodyPr wrap="none"/>
          <a:lstStyle/>
          <a:p>
            <a:r>
              <a:rPr lang="en-US" sz="1200" b="1"/>
              <a:t>e28 -Ve</a:t>
            </a:r>
            <a:endParaRPr lang="en-IN" sz="1200" b="1"/>
          </a:p>
        </p:txBody>
      </p:sp>
      <p:sp>
        <p:nvSpPr>
          <p:cNvPr id="17" name="Rounded Rectangle 16"/>
          <p:cNvSpPr/>
          <p:nvPr/>
        </p:nvSpPr>
        <p:spPr bwMode="auto">
          <a:xfrm>
            <a:off x="631825" y="3733800"/>
            <a:ext cx="2187575" cy="1295400"/>
          </a:xfrm>
          <a:prstGeom prst="roundRect">
            <a:avLst/>
          </a:prstGeom>
          <a:solidFill>
            <a:srgbClr val="92D050"/>
          </a:solidFill>
          <a:ln w="9525" cap="flat" cmpd="sng" algn="ctr">
            <a:solidFill>
              <a:schemeClr val="tx1"/>
            </a:solidFill>
            <a:prstDash val="solid"/>
            <a:miter lim="800000"/>
            <a:headEnd type="none" w="med" len="med"/>
            <a:tailEnd type="none" w="med" len="med"/>
          </a:ln>
          <a:effectLst/>
        </p:spPr>
        <p:txBody>
          <a:bodyPr wrap="none"/>
          <a:lstStyle/>
          <a:p>
            <a:pPr>
              <a:defRPr/>
            </a:pPr>
            <a:r>
              <a:rPr lang="en-US" sz="1600" b="1" dirty="0">
                <a:latin typeface="+mj-lt"/>
              </a:rPr>
              <a:t>&lt;e28, e17&gt; AFTER</a:t>
            </a:r>
          </a:p>
          <a:p>
            <a:pPr>
              <a:defRPr/>
            </a:pPr>
            <a:r>
              <a:rPr lang="en-US" sz="1600" b="1" dirty="0">
                <a:latin typeface="+mj-lt"/>
              </a:rPr>
              <a:t>&lt;e28, e23&gt; BEFORE</a:t>
            </a:r>
          </a:p>
          <a:p>
            <a:pPr>
              <a:defRPr/>
            </a:pPr>
            <a:r>
              <a:rPr lang="en-US" sz="1600" b="1" dirty="0">
                <a:solidFill>
                  <a:srgbClr val="FF0000"/>
                </a:solidFill>
                <a:latin typeface="+mj-lt"/>
              </a:rPr>
              <a:t>Sentiment Transition</a:t>
            </a:r>
          </a:p>
          <a:p>
            <a:pPr>
              <a:defRPr/>
            </a:pPr>
            <a:r>
              <a:rPr lang="en-US" sz="1600" b="1" dirty="0">
                <a:latin typeface="+mj-lt"/>
              </a:rPr>
              <a:t>+</a:t>
            </a:r>
            <a:r>
              <a:rPr lang="en-US" sz="1600" b="1" dirty="0" err="1">
                <a:latin typeface="+mj-lt"/>
              </a:rPr>
              <a:t>Ve</a:t>
            </a:r>
            <a:r>
              <a:rPr lang="en-US" sz="1600" b="1" dirty="0">
                <a:latin typeface="+mj-lt"/>
              </a:rPr>
              <a:t> </a:t>
            </a:r>
            <a:r>
              <a:rPr lang="en-US" sz="1600" b="1" dirty="0">
                <a:latin typeface="+mj-lt"/>
                <a:sym typeface="Wingdings" pitchFamily="2" charset="2"/>
              </a:rPr>
              <a:t> </a:t>
            </a:r>
            <a:r>
              <a:rPr lang="en-US" sz="1600" b="1" dirty="0">
                <a:latin typeface="+mj-lt"/>
              </a:rPr>
              <a:t> –</a:t>
            </a:r>
            <a:r>
              <a:rPr lang="en-US" sz="1600" b="1" dirty="0" err="1">
                <a:latin typeface="+mj-lt"/>
              </a:rPr>
              <a:t>Ve</a:t>
            </a:r>
            <a:r>
              <a:rPr lang="en-US" sz="1600" b="1" dirty="0">
                <a:latin typeface="+mj-lt"/>
              </a:rPr>
              <a:t> </a:t>
            </a:r>
            <a:r>
              <a:rPr lang="en-US" sz="1600" b="1" dirty="0">
                <a:latin typeface="+mj-lt"/>
                <a:sym typeface="Wingdings" pitchFamily="2" charset="2"/>
              </a:rPr>
              <a:t></a:t>
            </a:r>
            <a:r>
              <a:rPr lang="en-US" sz="1600" b="1" dirty="0">
                <a:latin typeface="+mj-lt"/>
              </a:rPr>
              <a:t> –</a:t>
            </a:r>
            <a:r>
              <a:rPr lang="en-US" sz="1600" b="1" dirty="0" err="1">
                <a:latin typeface="+mj-lt"/>
              </a:rPr>
              <a:t>Ve</a:t>
            </a:r>
            <a:r>
              <a:rPr lang="en-US" sz="1600" b="1" dirty="0">
                <a:latin typeface="+mj-lt"/>
              </a:rPr>
              <a:t> </a:t>
            </a:r>
            <a:endParaRPr lang="en-IN" sz="1600" b="1" dirty="0">
              <a:latin typeface="+mj-lt"/>
            </a:endParaRPr>
          </a:p>
        </p:txBody>
      </p:sp>
      <p:sp>
        <p:nvSpPr>
          <p:cNvPr id="44046" name="Rounded Rectangular Callout 10"/>
          <p:cNvSpPr>
            <a:spLocks noChangeArrowheads="1"/>
          </p:cNvSpPr>
          <p:nvPr/>
        </p:nvSpPr>
        <p:spPr bwMode="auto">
          <a:xfrm>
            <a:off x="7245350" y="2286000"/>
            <a:ext cx="703263" cy="381000"/>
          </a:xfrm>
          <a:prstGeom prst="wedgeRoundRectCallout">
            <a:avLst>
              <a:gd name="adj1" fmla="val -181255"/>
              <a:gd name="adj2" fmla="val -88468"/>
              <a:gd name="adj3" fmla="val 16667"/>
            </a:avLst>
          </a:prstGeom>
          <a:solidFill>
            <a:srgbClr val="FFC000"/>
          </a:solidFill>
          <a:ln w="9525" algn="ctr">
            <a:solidFill>
              <a:schemeClr val="tx1"/>
            </a:solidFill>
            <a:miter lim="800000"/>
            <a:headEnd/>
            <a:tailEnd/>
          </a:ln>
        </p:spPr>
        <p:txBody>
          <a:bodyPr wrap="none"/>
          <a:lstStyle/>
          <a:p>
            <a:r>
              <a:rPr lang="en-US" sz="1200" b="1"/>
              <a:t>e23 -Ve</a:t>
            </a:r>
            <a:endParaRPr lang="en-IN" sz="1200" b="1"/>
          </a:p>
        </p:txBody>
      </p:sp>
      <p:sp>
        <p:nvSpPr>
          <p:cNvPr id="19" name="Oval 8"/>
          <p:cNvSpPr>
            <a:spLocks noChangeArrowheads="1"/>
          </p:cNvSpPr>
          <p:nvPr/>
        </p:nvSpPr>
        <p:spPr bwMode="auto">
          <a:xfrm>
            <a:off x="5978525" y="1981200"/>
            <a:ext cx="282575" cy="228600"/>
          </a:xfrm>
          <a:prstGeom prst="ellipse">
            <a:avLst/>
          </a:prstGeom>
          <a:noFill/>
          <a:ln w="28575" algn="ctr">
            <a:solidFill>
              <a:srgbClr val="00B0F0"/>
            </a:solidFill>
            <a:miter lim="800000"/>
            <a:headEnd/>
            <a:tailEnd/>
          </a:ln>
        </p:spPr>
        <p:txBody>
          <a:bodyPr wrap="none"/>
          <a:lstStyle/>
          <a:p>
            <a:pPr>
              <a:defRPr/>
            </a:pPr>
            <a:endParaRPr lang="en-IN">
              <a:ln>
                <a:solidFill>
                  <a:srgbClr val="990099"/>
                </a:solidFill>
              </a:ln>
            </a:endParaRPr>
          </a:p>
        </p:txBody>
      </p:sp>
      <p:cxnSp>
        <p:nvCxnSpPr>
          <p:cNvPr id="44048" name="Straight Arrow Connector 23"/>
          <p:cNvCxnSpPr>
            <a:cxnSpLocks noChangeShapeType="1"/>
          </p:cNvCxnSpPr>
          <p:nvPr/>
        </p:nvCxnSpPr>
        <p:spPr bwMode="auto">
          <a:xfrm rot="5400000" flipH="1" flipV="1">
            <a:off x="4765676" y="2297112"/>
            <a:ext cx="1371600" cy="1196975"/>
          </a:xfrm>
          <a:prstGeom prst="straightConnector1">
            <a:avLst/>
          </a:prstGeom>
          <a:noFill/>
          <a:ln w="9525" algn="ctr">
            <a:solidFill>
              <a:schemeClr val="tx1"/>
            </a:solidFill>
            <a:miter lim="800000"/>
            <a:headEnd/>
            <a:tailEnd type="arrow" w="med" len="med"/>
          </a:ln>
        </p:spPr>
      </p:cxnSp>
      <p:cxnSp>
        <p:nvCxnSpPr>
          <p:cNvPr id="44049" name="Straight Arrow Connector 25"/>
          <p:cNvCxnSpPr>
            <a:cxnSpLocks noChangeShapeType="1"/>
          </p:cNvCxnSpPr>
          <p:nvPr/>
        </p:nvCxnSpPr>
        <p:spPr bwMode="auto">
          <a:xfrm rot="16200000" flipH="1">
            <a:off x="3763169" y="2707481"/>
            <a:ext cx="1828800" cy="71438"/>
          </a:xfrm>
          <a:prstGeom prst="straightConnector1">
            <a:avLst/>
          </a:prstGeom>
          <a:noFill/>
          <a:ln w="9525" algn="ctr">
            <a:solidFill>
              <a:schemeClr val="tx1"/>
            </a:solidFill>
            <a:miter lim="800000"/>
            <a:headEnd/>
            <a:tailEnd type="arrow" w="med" len="med"/>
          </a:ln>
        </p:spPr>
      </p:cxnSp>
      <p:sp>
        <p:nvSpPr>
          <p:cNvPr id="20" name="Date Placeholder 19"/>
          <p:cNvSpPr>
            <a:spLocks noGrp="1"/>
          </p:cNvSpPr>
          <p:nvPr>
            <p:ph type="dt" sz="quarter" idx="10"/>
          </p:nvPr>
        </p:nvSpPr>
        <p:spPr/>
        <p:txBody>
          <a:bodyPr/>
          <a:lstStyle/>
          <a:p>
            <a:pPr>
              <a:defRPr/>
            </a:pPr>
            <a:fld id="{83C4ED1E-05B9-495A-9887-D8A154E5C320}" type="datetime1">
              <a:rPr lang="en-US"/>
              <a:pPr>
                <a:defRPr/>
              </a:pPr>
              <a:t>5/20/2011</a:t>
            </a:fld>
            <a:endParaRPr lang="en-US"/>
          </a:p>
        </p:txBody>
      </p:sp>
      <p:pic>
        <p:nvPicPr>
          <p:cNvPr id="44052" name="Picture 1" descr="jadav_logo"/>
          <p:cNvPicPr>
            <a:picLocks noChangeAspect="1" noChangeArrowheads="1"/>
          </p:cNvPicPr>
          <p:nvPr/>
        </p:nvPicPr>
        <p:blipFill>
          <a:blip r:embed="rId3"/>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ate Placeholder 3"/>
          <p:cNvSpPr>
            <a:spLocks noGrp="1"/>
          </p:cNvSpPr>
          <p:nvPr>
            <p:ph type="dt" sz="quarter" idx="10"/>
          </p:nvPr>
        </p:nvSpPr>
        <p:spPr>
          <a:noFill/>
        </p:spPr>
        <p:txBody>
          <a:bodyPr/>
          <a:lstStyle/>
          <a:p>
            <a:fld id="{70C8DDCD-0381-4348-95CE-036E7BCA3273}" type="datetime1">
              <a:rPr lang="en-US" smtClean="0"/>
              <a:pPr/>
              <a:t>5/20/2011</a:t>
            </a:fld>
            <a:endParaRPr lang="en-US" smtClean="0"/>
          </a:p>
        </p:txBody>
      </p:sp>
      <p:sp>
        <p:nvSpPr>
          <p:cNvPr id="92163" name="Slide Number Placeholder 5"/>
          <p:cNvSpPr>
            <a:spLocks noGrp="1"/>
          </p:cNvSpPr>
          <p:nvPr>
            <p:ph type="sldNum" sz="quarter" idx="12"/>
          </p:nvPr>
        </p:nvSpPr>
        <p:spPr>
          <a:noFill/>
        </p:spPr>
        <p:txBody>
          <a:bodyPr/>
          <a:lstStyle/>
          <a:p>
            <a:fld id="{1011E87B-7DBA-444E-9A85-F374747D08F0}" type="slidenum">
              <a:rPr lang="en-US" smtClean="0"/>
              <a:pPr/>
              <a:t>99</a:t>
            </a:fld>
            <a:endParaRPr lang="en-US" smtClean="0"/>
          </a:p>
        </p:txBody>
      </p:sp>
      <p:sp>
        <p:nvSpPr>
          <p:cNvPr id="92164" name="Rectangle 2"/>
          <p:cNvSpPr>
            <a:spLocks noGrp="1" noChangeArrowheads="1"/>
          </p:cNvSpPr>
          <p:nvPr>
            <p:ph type="title"/>
          </p:nvPr>
        </p:nvSpPr>
        <p:spPr>
          <a:xfrm>
            <a:off x="1371600" y="685800"/>
            <a:ext cx="7378700" cy="1143000"/>
          </a:xfrm>
        </p:spPr>
        <p:txBody>
          <a:bodyPr/>
          <a:lstStyle/>
          <a:p>
            <a:pPr algn="l" eaLnBrk="1" hangingPunct="1"/>
            <a:r>
              <a:rPr lang="en-US" sz="3200" dirty="0" smtClean="0">
                <a:solidFill>
                  <a:srgbClr val="660066"/>
                </a:solidFill>
              </a:rPr>
              <a:t>Emotion Tracking</a:t>
            </a:r>
            <a:endParaRPr lang="en-US" sz="3200" dirty="0" smtClean="0">
              <a:solidFill>
                <a:srgbClr val="660066"/>
              </a:solidFill>
            </a:endParaRPr>
          </a:p>
        </p:txBody>
      </p:sp>
      <p:sp>
        <p:nvSpPr>
          <p:cNvPr id="92165" name="Rectangle 3"/>
          <p:cNvSpPr>
            <a:spLocks noGrp="1" noChangeArrowheads="1"/>
          </p:cNvSpPr>
          <p:nvPr>
            <p:ph type="body" idx="1"/>
          </p:nvPr>
        </p:nvSpPr>
        <p:spPr>
          <a:xfrm>
            <a:off x="762000" y="2057400"/>
            <a:ext cx="8105775" cy="4267200"/>
          </a:xfrm>
        </p:spPr>
        <p:txBody>
          <a:bodyPr/>
          <a:lstStyle/>
          <a:p>
            <a:pPr marL="609600" indent="-609600" eaLnBrk="1" hangingPunct="1">
              <a:lnSpc>
                <a:spcPct val="80000"/>
              </a:lnSpc>
              <a:spcBef>
                <a:spcPts val="1200"/>
              </a:spcBef>
              <a:spcAft>
                <a:spcPts val="400"/>
              </a:spcAft>
            </a:pPr>
            <a:r>
              <a:rPr lang="en-US" dirty="0" smtClean="0"/>
              <a:t>Attempts</a:t>
            </a:r>
            <a:r>
              <a:rPr lang="en-US" sz="1800" dirty="0" smtClean="0">
                <a:solidFill>
                  <a:srgbClr val="FF9900"/>
                </a:solidFill>
              </a:rPr>
              <a:t> </a:t>
            </a:r>
          </a:p>
          <a:p>
            <a:pPr marL="609600" lvl="0" indent="-609600" algn="just" eaLnBrk="1" hangingPunct="1">
              <a:lnSpc>
                <a:spcPct val="80000"/>
              </a:lnSpc>
              <a:buNone/>
            </a:pPr>
            <a:r>
              <a:rPr lang="en-US" b="1" dirty="0" smtClean="0"/>
              <a:t>    </a:t>
            </a:r>
            <a:r>
              <a:rPr lang="en-US" sz="2400" b="1" dirty="0" smtClean="0"/>
              <a:t>	</a:t>
            </a:r>
            <a:r>
              <a:rPr lang="en-US" sz="1800" b="1" dirty="0" smtClean="0"/>
              <a:t>	- </a:t>
            </a:r>
            <a:r>
              <a:rPr lang="en-US" sz="1800" dirty="0" smtClean="0"/>
              <a:t>D. Das, A. </a:t>
            </a:r>
            <a:r>
              <a:rPr lang="en-US" sz="1800" dirty="0" err="1" smtClean="0"/>
              <a:t>Kolya</a:t>
            </a:r>
            <a:r>
              <a:rPr lang="en-US" sz="1800" dirty="0" smtClean="0"/>
              <a:t>, A. </a:t>
            </a:r>
            <a:r>
              <a:rPr lang="en-US" sz="1800" dirty="0" err="1" smtClean="0"/>
              <a:t>Ekbal</a:t>
            </a:r>
            <a:r>
              <a:rPr lang="en-US" sz="1800" dirty="0" smtClean="0"/>
              <a:t> and S. </a:t>
            </a:r>
            <a:r>
              <a:rPr lang="en-US" sz="1800" dirty="0" err="1" smtClean="0"/>
              <a:t>Bandyopadhyay</a:t>
            </a:r>
            <a:r>
              <a:rPr lang="en-US" sz="1800" dirty="0" smtClean="0"/>
              <a:t>. 2011. Temporal Analysis of Sentiment Events – A Visual Realization and Tracking.</a:t>
            </a:r>
            <a:r>
              <a:rPr lang="en-US" sz="1800" i="1" dirty="0" smtClean="0"/>
              <a:t> In the proceedings of 12</a:t>
            </a:r>
            <a:r>
              <a:rPr lang="en-US" sz="1800" i="1" baseline="30000" dirty="0" smtClean="0"/>
              <a:t>th</a:t>
            </a:r>
            <a:r>
              <a:rPr lang="en-US" sz="1800" i="1" dirty="0" smtClean="0"/>
              <a:t> International Conference on Intelligent Text Processing and Computational Linguistics,</a:t>
            </a:r>
            <a:r>
              <a:rPr lang="en-US" sz="1800" b="1" i="1" dirty="0" smtClean="0"/>
              <a:t> (</a:t>
            </a:r>
            <a:r>
              <a:rPr lang="en-US" sz="1800" b="1" i="1" dirty="0" err="1" smtClean="0"/>
              <a:t>CICLing</a:t>
            </a:r>
            <a:r>
              <a:rPr lang="en-US" sz="1800" b="1" i="1" dirty="0" smtClean="0"/>
              <a:t>- 2011)</a:t>
            </a:r>
            <a:r>
              <a:rPr lang="en-US" sz="1800" dirty="0" smtClean="0"/>
              <a:t>,</a:t>
            </a:r>
            <a:r>
              <a:rPr lang="en-US" sz="1800" b="1" dirty="0" smtClean="0"/>
              <a:t> </a:t>
            </a:r>
            <a:r>
              <a:rPr lang="en-US" sz="1800" dirty="0" smtClean="0"/>
              <a:t>A. </a:t>
            </a:r>
            <a:r>
              <a:rPr lang="en-US" sz="1800" dirty="0" err="1" smtClean="0"/>
              <a:t>Gelbukh</a:t>
            </a:r>
            <a:r>
              <a:rPr lang="en-US" sz="1800" dirty="0" smtClean="0"/>
              <a:t> (Ed.), LNCS 6608, pp. 417-428, Tokyo, Japan.</a:t>
            </a:r>
            <a:endParaRPr lang="en-IN" sz="1800" dirty="0" smtClean="0"/>
          </a:p>
          <a:p>
            <a:pPr marL="609600" indent="-609600" algn="just" eaLnBrk="1" hangingPunct="1">
              <a:lnSpc>
                <a:spcPct val="80000"/>
              </a:lnSpc>
              <a:buFont typeface="Wingdings" pitchFamily="2" charset="2"/>
              <a:buNone/>
            </a:pPr>
            <a:endParaRPr lang="en-US" sz="1800" dirty="0" smtClean="0"/>
          </a:p>
          <a:p>
            <a:pPr marL="609600" lvl="0" indent="-609600" algn="just" eaLnBrk="1" hangingPunct="1">
              <a:lnSpc>
                <a:spcPct val="80000"/>
              </a:lnSpc>
              <a:buNone/>
            </a:pPr>
            <a:r>
              <a:rPr lang="en-US" sz="1800" dirty="0" smtClean="0"/>
              <a:t>		</a:t>
            </a:r>
            <a:r>
              <a:rPr lang="en-US" sz="1800" dirty="0" smtClean="0"/>
              <a:t>- </a:t>
            </a:r>
            <a:r>
              <a:rPr lang="en-US" sz="1800" dirty="0" smtClean="0"/>
              <a:t>D.Das and </a:t>
            </a:r>
            <a:r>
              <a:rPr lang="en-US" sz="1800" dirty="0" err="1" smtClean="0"/>
              <a:t>S.Bandyopadhyay</a:t>
            </a:r>
            <a:r>
              <a:rPr lang="en-US" sz="1800" dirty="0" smtClean="0"/>
              <a:t>. 2011. Tracking Emotions of Bloggers – A Case Study for Bengali. </a:t>
            </a:r>
            <a:r>
              <a:rPr lang="en-US" sz="1800" b="1" i="1" dirty="0" smtClean="0"/>
              <a:t>POLIBITS</a:t>
            </a:r>
            <a:r>
              <a:rPr lang="en-US" sz="1800" dirty="0" smtClean="0"/>
              <a:t>,</a:t>
            </a:r>
            <a:r>
              <a:rPr lang="en-US" sz="1800" b="1" dirty="0" smtClean="0"/>
              <a:t> </a:t>
            </a:r>
            <a:r>
              <a:rPr lang="en-US" sz="1800" dirty="0" smtClean="0"/>
              <a:t>Research journal on Computer  science and computer engineering with applications, ISSN 1870-9044 (Accepted)</a:t>
            </a:r>
            <a:endParaRPr lang="en-IN" sz="1800" dirty="0" smtClean="0"/>
          </a:p>
          <a:p>
            <a:pPr marL="609600" indent="-609600" algn="just" eaLnBrk="1" hangingPunct="1">
              <a:lnSpc>
                <a:spcPct val="80000"/>
              </a:lnSpc>
              <a:buFont typeface="Wingdings" pitchFamily="2" charset="2"/>
              <a:buNone/>
            </a:pPr>
            <a:endParaRPr lang="en-US" sz="1800" dirty="0" smtClean="0"/>
          </a:p>
          <a:p>
            <a:pPr marL="609600" indent="-609600" algn="just" eaLnBrk="1" hangingPunct="1">
              <a:lnSpc>
                <a:spcPct val="80000"/>
              </a:lnSpc>
              <a:buFont typeface="Wingdings" pitchFamily="2" charset="2"/>
              <a:buNone/>
            </a:pPr>
            <a:endParaRPr lang="en-US" sz="1800" dirty="0" smtClean="0"/>
          </a:p>
          <a:p>
            <a:pPr marL="609600" lvl="0" indent="-609600" algn="just" eaLnBrk="1" hangingPunct="1">
              <a:lnSpc>
                <a:spcPct val="80000"/>
              </a:lnSpc>
              <a:buNone/>
            </a:pPr>
            <a:r>
              <a:rPr lang="en-US" sz="1800" dirty="0" smtClean="0"/>
              <a:t>	</a:t>
            </a:r>
            <a:r>
              <a:rPr lang="en-US" sz="1800" dirty="0" smtClean="0"/>
              <a:t>	</a:t>
            </a:r>
            <a:endParaRPr lang="en-US" sz="2800" dirty="0" smtClean="0"/>
          </a:p>
        </p:txBody>
      </p:sp>
      <p:pic>
        <p:nvPicPr>
          <p:cNvPr id="92166" name="Picture 1" descr="jadav_logo"/>
          <p:cNvPicPr>
            <a:picLocks noChangeAspect="1" noChangeArrowheads="1"/>
          </p:cNvPicPr>
          <p:nvPr/>
        </p:nvPicPr>
        <p:blipFill>
          <a:blip r:embed="rId3" cstate="print"/>
          <a:srcRect/>
          <a:stretch>
            <a:fillRect/>
          </a:stretch>
        </p:blipFill>
        <p:spPr bwMode="auto">
          <a:xfrm>
            <a:off x="8153400" y="76200"/>
            <a:ext cx="908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5631</TotalTime>
  <Words>3575</Words>
  <Application>Microsoft Office PowerPoint</Application>
  <PresentationFormat>On-screen Show (4:3)</PresentationFormat>
  <Paragraphs>1159</Paragraphs>
  <Slides>106</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08" baseType="lpstr">
      <vt:lpstr>Straight Edge</vt:lpstr>
      <vt:lpstr>Microsoft Word Picture</vt:lpstr>
      <vt:lpstr>NLP Group at Jadavpur University, Kolkata, India</vt:lpstr>
      <vt:lpstr>Research and Development in NLP</vt:lpstr>
      <vt:lpstr>Research and Development in NLP</vt:lpstr>
      <vt:lpstr>Research and Development in NLP</vt:lpstr>
      <vt:lpstr>Research and Development in NLP</vt:lpstr>
      <vt:lpstr>NLP Manpower</vt:lpstr>
      <vt:lpstr>NLP Manpower</vt:lpstr>
      <vt:lpstr>Emotional Expression, Holder and Topic     – The Three Vertices of an Emotion Triangle</vt:lpstr>
      <vt:lpstr> Introduction</vt:lpstr>
      <vt:lpstr>Introduction</vt:lpstr>
      <vt:lpstr>Introduction</vt:lpstr>
      <vt:lpstr>Emotion/Sentiment Triangle</vt:lpstr>
      <vt:lpstr>Emotion lexicon</vt:lpstr>
      <vt:lpstr>Existing Resources (English)</vt:lpstr>
      <vt:lpstr>Emotion lexicon</vt:lpstr>
      <vt:lpstr>Updating (1/4)</vt:lpstr>
      <vt:lpstr>Updating (2/4)</vt:lpstr>
      <vt:lpstr>Updating (3/4)</vt:lpstr>
      <vt:lpstr>Updating (4/4)</vt:lpstr>
      <vt:lpstr>Emotion lexicon</vt:lpstr>
      <vt:lpstr>Translation (1/2)</vt:lpstr>
      <vt:lpstr>Translation (2/2)</vt:lpstr>
      <vt:lpstr>Emotion lexicon</vt:lpstr>
      <vt:lpstr>Sense Disambiguation (1/3) </vt:lpstr>
      <vt:lpstr>Sense Disambiguation (2/3)</vt:lpstr>
      <vt:lpstr>Sense Disambiguation (3/3)</vt:lpstr>
      <vt:lpstr>Emotion lexicon</vt:lpstr>
      <vt:lpstr>Evaluation (1/2)</vt:lpstr>
      <vt:lpstr>Evaluation (2/2)</vt:lpstr>
      <vt:lpstr>Slide 30</vt:lpstr>
      <vt:lpstr>Resources</vt:lpstr>
      <vt:lpstr>Emotion Corpus  Guideline (1/3)</vt:lpstr>
      <vt:lpstr>Emotion Corpus Guideline (2/3)</vt:lpstr>
      <vt:lpstr>Emotion Corpus Snapshot (1)</vt:lpstr>
      <vt:lpstr>Emotion Corpus  Snapshot (2)</vt:lpstr>
      <vt:lpstr>Emotion Corpus Guideline (3/3)</vt:lpstr>
      <vt:lpstr>Agreement (1/4) </vt:lpstr>
      <vt:lpstr>Agreement (2/4) </vt:lpstr>
      <vt:lpstr>Agreement (3/4)  Emotion Holder</vt:lpstr>
      <vt:lpstr>Agreement (4/4)  Emotion Topic </vt:lpstr>
      <vt:lpstr>Resources</vt:lpstr>
      <vt:lpstr>Example </vt:lpstr>
      <vt:lpstr>Salient Vertices</vt:lpstr>
      <vt:lpstr>Evaluative Expressions  (word/phrase/sentence/document level)  </vt:lpstr>
      <vt:lpstr>Evaluative Expressions  (word/phrase/sentence/document level) </vt:lpstr>
      <vt:lpstr>Word Level Tagging </vt:lpstr>
      <vt:lpstr>Word Level Tagging </vt:lpstr>
      <vt:lpstr>Sentence Level Tagging (1/2) </vt:lpstr>
      <vt:lpstr>Sentence Level Tagging (2/2) </vt:lpstr>
      <vt:lpstr>Document Level Tagging (1/2) </vt:lpstr>
      <vt:lpstr>Document Level Tagging (2/2) </vt:lpstr>
      <vt:lpstr>Evaluative Expressions  (word/phrase/sentence/document level)</vt:lpstr>
      <vt:lpstr>Evaluative Expressions  (word/phrase/sentence/document level) </vt:lpstr>
      <vt:lpstr>Emotion/Sentiment  Triangle</vt:lpstr>
      <vt:lpstr>Salient Roadmap</vt:lpstr>
      <vt:lpstr>Holder Identification </vt:lpstr>
      <vt:lpstr>Holder Identification  Baseline System</vt:lpstr>
      <vt:lpstr>Holder Identification  Syntactic System (Method – A)</vt:lpstr>
      <vt:lpstr>VerbNet Snapshot </vt:lpstr>
      <vt:lpstr>Holder Identification  Syntactic System (Method – B)</vt:lpstr>
      <vt:lpstr>Holder Identification  Evaluation</vt:lpstr>
      <vt:lpstr>Holder Identification </vt:lpstr>
      <vt:lpstr>Emotion/Sentiment  Triangle</vt:lpstr>
      <vt:lpstr>Salient Roadmap</vt:lpstr>
      <vt:lpstr>Topic Detection</vt:lpstr>
      <vt:lpstr>Topic Detection</vt:lpstr>
      <vt:lpstr>Objective</vt:lpstr>
      <vt:lpstr>Baseline System</vt:lpstr>
      <vt:lpstr>Baseline System [+Syntactic] </vt:lpstr>
      <vt:lpstr>Baseline System [+Syntactic] </vt:lpstr>
      <vt:lpstr>VerbNet Snapshot</vt:lpstr>
      <vt:lpstr>Baseline System [+Syntactic] </vt:lpstr>
      <vt:lpstr>Errors in Baseline [+Syntactic] </vt:lpstr>
      <vt:lpstr>Hybrid System</vt:lpstr>
      <vt:lpstr>Rhetorical Structure Extraction </vt:lpstr>
      <vt:lpstr>Rhetorical Structure Extraction </vt:lpstr>
      <vt:lpstr>Rhetorical Structure Extraction  </vt:lpstr>
      <vt:lpstr>Rhetorical Structure Extraction</vt:lpstr>
      <vt:lpstr>Heuristic Classifier</vt:lpstr>
      <vt:lpstr>Heuristic Classifier  Features (1/4)</vt:lpstr>
      <vt:lpstr>Heuristic Classifier  Features (2/4)</vt:lpstr>
      <vt:lpstr>Heuristic Classifier  Features (3/4)</vt:lpstr>
      <vt:lpstr>Heuristic Classifier  Features (4/4)</vt:lpstr>
      <vt:lpstr>Evaluation</vt:lpstr>
      <vt:lpstr>Topic Detection Supervised Framework</vt:lpstr>
      <vt:lpstr>Topic Detection</vt:lpstr>
      <vt:lpstr>Emotion/Sentiment  Triangle</vt:lpstr>
      <vt:lpstr>Holder – Topic </vt:lpstr>
      <vt:lpstr>Holder – Topic </vt:lpstr>
      <vt:lpstr>Holder – Topic </vt:lpstr>
      <vt:lpstr>Holder – Topic </vt:lpstr>
      <vt:lpstr>Holder – Topic </vt:lpstr>
      <vt:lpstr>Holder – Topic </vt:lpstr>
      <vt:lpstr>Emotion/Sentiment  Triangle</vt:lpstr>
      <vt:lpstr>Slide 95</vt:lpstr>
      <vt:lpstr>Slide 96</vt:lpstr>
      <vt:lpstr>Slide 97</vt:lpstr>
      <vt:lpstr>Slide 98</vt:lpstr>
      <vt:lpstr>Emotion Tracking</vt:lpstr>
      <vt:lpstr>Conclusion</vt:lpstr>
      <vt:lpstr>Resources - Lexicons</vt:lpstr>
      <vt:lpstr>Resources - Corpus</vt:lpstr>
      <vt:lpstr>Methodologies</vt:lpstr>
      <vt:lpstr>References </vt:lpstr>
      <vt:lpstr>References </vt:lpstr>
      <vt:lpstr>Slide 106</vt:lpstr>
    </vt:vector>
  </TitlesOfParts>
  <Company>ctts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 in Blog</dc:title>
  <dc:creator>dip</dc:creator>
  <cp:lastModifiedBy>Dipankar</cp:lastModifiedBy>
  <cp:revision>830</cp:revision>
  <dcterms:created xsi:type="dcterms:W3CDTF">2009-01-29T09:33:48Z</dcterms:created>
  <dcterms:modified xsi:type="dcterms:W3CDTF">2011-05-20T10:32:53Z</dcterms:modified>
</cp:coreProperties>
</file>