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sldIdLst>
    <p:sldId id="256" r:id="rId2"/>
    <p:sldId id="286" r:id="rId3"/>
    <p:sldId id="271" r:id="rId4"/>
    <p:sldId id="278" r:id="rId5"/>
    <p:sldId id="279" r:id="rId6"/>
    <p:sldId id="263" r:id="rId7"/>
    <p:sldId id="259" r:id="rId8"/>
    <p:sldId id="260" r:id="rId9"/>
    <p:sldId id="315" r:id="rId10"/>
    <p:sldId id="281" r:id="rId11"/>
    <p:sldId id="282" r:id="rId12"/>
    <p:sldId id="261" r:id="rId13"/>
    <p:sldId id="262" r:id="rId14"/>
    <p:sldId id="264" r:id="rId15"/>
    <p:sldId id="283" r:id="rId16"/>
    <p:sldId id="280" r:id="rId17"/>
    <p:sldId id="284" r:id="rId18"/>
    <p:sldId id="285" r:id="rId19"/>
    <p:sldId id="290" r:id="rId20"/>
    <p:sldId id="288" r:id="rId21"/>
    <p:sldId id="292" r:id="rId22"/>
    <p:sldId id="327" r:id="rId23"/>
    <p:sldId id="328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9" r:id="rId33"/>
    <p:sldId id="300" r:id="rId34"/>
    <p:sldId id="301" r:id="rId35"/>
    <p:sldId id="302" r:id="rId36"/>
    <p:sldId id="303" r:id="rId37"/>
    <p:sldId id="305" r:id="rId38"/>
    <p:sldId id="308" r:id="rId39"/>
    <p:sldId id="306" r:id="rId40"/>
    <p:sldId id="307" r:id="rId41"/>
    <p:sldId id="310" r:id="rId42"/>
    <p:sldId id="304" r:id="rId43"/>
    <p:sldId id="311" r:id="rId44"/>
    <p:sldId id="322" r:id="rId45"/>
    <p:sldId id="323" r:id="rId46"/>
    <p:sldId id="329" r:id="rId47"/>
    <p:sldId id="312" r:id="rId48"/>
    <p:sldId id="316" r:id="rId49"/>
    <p:sldId id="317" r:id="rId50"/>
    <p:sldId id="313" r:id="rId51"/>
    <p:sldId id="272" r:id="rId52"/>
    <p:sldId id="273" r:id="rId53"/>
    <p:sldId id="274" r:id="rId54"/>
    <p:sldId id="275" r:id="rId55"/>
    <p:sldId id="276" r:id="rId56"/>
    <p:sldId id="318" r:id="rId57"/>
    <p:sldId id="277" r:id="rId58"/>
    <p:sldId id="330" r:id="rId59"/>
    <p:sldId id="325" r:id="rId60"/>
    <p:sldId id="314" r:id="rId61"/>
    <p:sldId id="319" r:id="rId62"/>
    <p:sldId id="321" r:id="rId63"/>
    <p:sldId id="326" r:id="rId64"/>
    <p:sldId id="32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DBD8AD-25BE-44CB-9EBA-929DAC90FFF8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9948-22AE-42F7-ABF6-C4644F3D8380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24C48F-39F5-4BD3-A7BD-C1DDE912D54C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9DA54E-AC0E-469D-81D4-6BCD2186F79D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39E5C4-8EE2-49D0-875D-66C668E4E15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F3C44-01F9-4501-884C-83E3CD758DDE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A13CF-58E8-446A-B465-9D757441B438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CE95F-5854-4011-8F80-7FFD998AF330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AF905C-D77E-4BB5-8AAC-C6464FD422C6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F0E4E5-C8DC-4822-A61C-3BC7D2D047D5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A73F84-5549-493E-9774-909B0D9CED35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A6B9C9-2623-4D06-B77D-D036544082A2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BBD6A0-103F-46C6-A39E-A271F5EBEE3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683CEB-4F69-49D0-B115-9C97A3797F22}" type="datetime1">
              <a:rPr lang="en-IN" smtClean="0"/>
              <a:pPr/>
              <a:t>31-05-2011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6223EE-5B7F-4932-AA51-66E0009285F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norvig.com/chomsky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8640"/>
            <a:ext cx="7406640" cy="1008112"/>
          </a:xfrm>
        </p:spPr>
        <p:txBody>
          <a:bodyPr>
            <a:normAutofit/>
          </a:bodyPr>
          <a:lstStyle/>
          <a:p>
            <a:r>
              <a:rPr lang="en-US" dirty="0" smtClean="0"/>
              <a:t>Chomsky’s Spell Checker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6592448"/>
            <a:ext cx="7406640" cy="26555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Cohan Sujay Carlos,   Aiaioo Labs,   Bangalore</a:t>
            </a:r>
            <a:endParaRPr lang="en-IN" dirty="0"/>
          </a:p>
        </p:txBody>
      </p:sp>
      <p:pic>
        <p:nvPicPr>
          <p:cNvPr id="14338" name="Picture 2" descr="File:The Normal Distribut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Probability?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between 0 and 1</a:t>
            </a:r>
          </a:p>
          <a:p>
            <a:r>
              <a:rPr lang="en-US" dirty="0" smtClean="0"/>
              <a:t>Sum of the probabilities on all outcomes must be 1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Probability?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number between 0 and 1 assigned to an outcome such that …</a:t>
            </a:r>
          </a:p>
          <a:p>
            <a:r>
              <a:rPr lang="en-US" dirty="0" smtClean="0"/>
              <a:t>The sum of the probabilities on all outcomes is 1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 = heads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O = tails</a:t>
            </a:r>
            <a:endParaRPr lang="en-US" sz="7200" dirty="0" smtClean="0">
              <a:solidFill>
                <a:srgbClr val="00B05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P(heads) = 0.5</a:t>
            </a:r>
          </a:p>
          <a:p>
            <a:r>
              <a:rPr lang="en-US" dirty="0" smtClean="0"/>
              <a:t>P(tails) = 0.5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Categorization Problem : Spelling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F</a:t>
            </a:r>
            <a:r>
              <a:rPr lang="en-US" b="1" dirty="0" smtClean="0">
                <a:solidFill>
                  <a:schemeClr val="accent1"/>
                </a:solidFill>
              </a:rPr>
              <a:t>ie</a:t>
            </a:r>
            <a:r>
              <a:rPr lang="en-US" dirty="0" smtClean="0"/>
              <a:t>ld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</a:t>
            </a:r>
            <a:r>
              <a:rPr lang="en-US" b="1" dirty="0" smtClean="0">
                <a:solidFill>
                  <a:schemeClr val="accent1"/>
                </a:solidFill>
              </a:rPr>
              <a:t>ie</a:t>
            </a:r>
            <a:r>
              <a:rPr lang="en-US" dirty="0" smtClean="0"/>
              <a:t>ld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</a:t>
            </a:r>
            <a:r>
              <a:rPr lang="en-US" b="1" dirty="0" smtClean="0">
                <a:solidFill>
                  <a:schemeClr val="accent1"/>
                </a:solidFill>
              </a:rPr>
              <a:t>ie</a:t>
            </a:r>
            <a:r>
              <a:rPr lang="en-US" dirty="0" smtClean="0"/>
              <a:t>ld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Dec</a:t>
            </a:r>
            <a:r>
              <a:rPr lang="en-US" b="1" dirty="0" smtClean="0">
                <a:solidFill>
                  <a:schemeClr val="accent1"/>
                </a:solidFill>
              </a:rPr>
              <a:t>ei</a:t>
            </a:r>
            <a:r>
              <a:rPr lang="en-US" dirty="0" smtClean="0"/>
              <a:t>ve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Rec</a:t>
            </a:r>
            <a:r>
              <a:rPr lang="en-US" b="1" dirty="0" smtClean="0">
                <a:solidFill>
                  <a:schemeClr val="accent1"/>
                </a:solidFill>
              </a:rPr>
              <a:t>ei</a:t>
            </a:r>
            <a:r>
              <a:rPr lang="en-US" dirty="0" smtClean="0"/>
              <a:t>ve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b="1" dirty="0" smtClean="0">
                <a:solidFill>
                  <a:schemeClr val="accent1"/>
                </a:solidFill>
              </a:rPr>
              <a:t>ei</a:t>
            </a:r>
            <a:r>
              <a:rPr lang="en-US" dirty="0" smtClean="0"/>
              <a:t>ling</a:t>
            </a:r>
          </a:p>
          <a:p>
            <a:pPr marL="596646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Rule-based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12776"/>
            <a:ext cx="7498080" cy="48006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“I before E except after C”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-- an example of a linguistic insight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Probabilistic Statistical Model: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the occurrences of ‘</a:t>
            </a:r>
            <a:r>
              <a:rPr lang="en-US" dirty="0" err="1" smtClean="0"/>
              <a:t>ie</a:t>
            </a:r>
            <a:r>
              <a:rPr lang="en-US" dirty="0" smtClean="0"/>
              <a:t>’ and ‘</a:t>
            </a:r>
            <a:r>
              <a:rPr lang="en-US" dirty="0" err="1" smtClean="0"/>
              <a:t>ei</a:t>
            </a:r>
            <a:r>
              <a:rPr lang="en-US" dirty="0" smtClean="0"/>
              <a:t>’ and ‘</a:t>
            </a:r>
            <a:r>
              <a:rPr lang="en-US" dirty="0" err="1" smtClean="0"/>
              <a:t>cie</a:t>
            </a:r>
            <a:r>
              <a:rPr lang="en-US" dirty="0" smtClean="0"/>
              <a:t>’ and ‘</a:t>
            </a:r>
            <a:r>
              <a:rPr lang="en-US" dirty="0" err="1" smtClean="0"/>
              <a:t>cei</a:t>
            </a:r>
            <a:r>
              <a:rPr lang="en-US" dirty="0" smtClean="0"/>
              <a:t>’ in a large </a:t>
            </a:r>
            <a:r>
              <a:rPr lang="en-US" b="1" dirty="0" smtClean="0"/>
              <a:t>corpus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IN" dirty="0" smtClean="0"/>
              <a:t>P(IE) = 0.0177</a:t>
            </a:r>
          </a:p>
          <a:p>
            <a:pPr>
              <a:buNone/>
            </a:pPr>
            <a:r>
              <a:rPr lang="en-IN" dirty="0" smtClean="0"/>
              <a:t>P(EI) = 0.0046</a:t>
            </a:r>
          </a:p>
          <a:p>
            <a:pPr>
              <a:buNone/>
            </a:pPr>
            <a:r>
              <a:rPr lang="en-IN" dirty="0" smtClean="0"/>
              <a:t>P(CIE) = 0.0014</a:t>
            </a:r>
          </a:p>
          <a:p>
            <a:pPr>
              <a:buNone/>
            </a:pPr>
            <a:r>
              <a:rPr lang="en-IN" dirty="0" smtClean="0"/>
              <a:t>P(CEI) = 0.0005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where </a:t>
            </a:r>
            <a:r>
              <a:rPr lang="en-US" dirty="0" err="1" smtClean="0"/>
              <a:t>ie</a:t>
            </a:r>
            <a:r>
              <a:rPr lang="en-US" dirty="0" smtClean="0"/>
              <a:t> occur after 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science</a:t>
            </a:r>
          </a:p>
          <a:p>
            <a:r>
              <a:rPr lang="en-IN" dirty="0" smtClean="0"/>
              <a:t>society</a:t>
            </a:r>
          </a:p>
          <a:p>
            <a:r>
              <a:rPr lang="en-IN" dirty="0" smtClean="0"/>
              <a:t>ancient</a:t>
            </a:r>
          </a:p>
          <a:p>
            <a:r>
              <a:rPr lang="en-IN" dirty="0" smtClean="0"/>
              <a:t>species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Courtesy</a:t>
            </a:r>
            <a:br>
              <a:rPr lang="en-US" dirty="0" smtClean="0"/>
            </a:br>
            <a:r>
              <a:rPr lang="en-US" dirty="0" smtClean="0"/>
              <a:t>Peter </a:t>
            </a:r>
            <a:r>
              <a:rPr lang="en-US" dirty="0" err="1" smtClean="0"/>
              <a:t>Norvig’s</a:t>
            </a:r>
            <a:r>
              <a:rPr lang="en-US" dirty="0" smtClean="0"/>
              <a:t> article on Chomsky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dirty="0" smtClean="0">
              <a:hlinkClick r:id="rId2"/>
            </a:endParaRPr>
          </a:p>
          <a:p>
            <a:pPr>
              <a:buNone/>
            </a:pPr>
            <a:r>
              <a:rPr lang="en-IN" dirty="0" smtClean="0">
                <a:hlinkClick r:id="rId2"/>
              </a:rPr>
              <a:t>http://norvig.com/chomsky.html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1969 he wrote:</a:t>
            </a:r>
          </a:p>
          <a:p>
            <a:r>
              <a:rPr lang="en-IN" dirty="0" smtClean="0"/>
              <a:t>But it must be recognized that the notion of "probability of a sentence" is an entirely useless one, under any known interpretation of this term.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Chomsky’s Argument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completely new sentence must have a probability of 0, since it is an outcome that has not been seen.</a:t>
            </a:r>
          </a:p>
          <a:p>
            <a:r>
              <a:rPr lang="en-IN" dirty="0" smtClean="0"/>
              <a:t>Since novel sentences are in fact generated all the time, there is a contradiction.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Probabilities should broadly indicate likelihood of sentences</a:t>
            </a:r>
          </a:p>
          <a:p>
            <a:pPr lvl="1">
              <a:buNone/>
            </a:pPr>
            <a:r>
              <a:rPr lang="en-IN" dirty="0" smtClean="0"/>
              <a:t> </a:t>
            </a:r>
          </a:p>
          <a:p>
            <a:pPr lvl="1"/>
            <a:r>
              <a:rPr lang="en-IN" dirty="0" smtClean="0"/>
              <a:t>P(I saw a van) &gt;&gt; P(eyes awe of an)</a:t>
            </a:r>
          </a:p>
          <a:p>
            <a:pPr lvl="1"/>
            <a:endParaRPr lang="en-IN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language model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5214950"/>
            <a:ext cx="2043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Dan Klein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build a spell checker for Chomsky?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spelling rules to correct spelling?</a:t>
            </a:r>
          </a:p>
          <a:p>
            <a:r>
              <a:rPr lang="en-US" dirty="0" smtClean="0"/>
              <a:t>Use statistics and probabilities?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Sample Space S</a:t>
            </a:r>
          </a:p>
          <a:p>
            <a:pPr lvl="1"/>
            <a:r>
              <a:rPr lang="en-US" dirty="0" smtClean="0"/>
              <a:t>Event E</a:t>
            </a:r>
          </a:p>
          <a:p>
            <a:r>
              <a:rPr lang="en-US" dirty="0" smtClean="0"/>
              <a:t>Axioms of Probability</a:t>
            </a:r>
          </a:p>
          <a:p>
            <a:pPr lvl="1"/>
            <a:r>
              <a:rPr lang="en-US" dirty="0" smtClean="0"/>
              <a:t>Axiom 1:	0 &lt;= P(E) &lt;= 1</a:t>
            </a:r>
          </a:p>
          <a:p>
            <a:pPr lvl="1"/>
            <a:r>
              <a:rPr lang="en-US" dirty="0" smtClean="0"/>
              <a:t>Axiom 2:	P(S) = 1</a:t>
            </a:r>
          </a:p>
          <a:p>
            <a:pPr lvl="1"/>
            <a:r>
              <a:rPr lang="en-US" dirty="0" smtClean="0"/>
              <a:t>Axiom 3:	P(union [ E ]) = sum[ P(E) ]</a:t>
            </a:r>
          </a:p>
          <a:p>
            <a:pPr lvl="2"/>
            <a:r>
              <a:rPr lang="en-US" dirty="0" smtClean="0"/>
              <a:t>for mutually exclusive events.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AXIOMS of Probability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7072330" y="642918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Let’s start!</a:t>
            </a:r>
            <a:endParaRPr lang="en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P(EF) = P(E|F) * P(F)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Example:  Tossing 2 coins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328498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Coin 1 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Coin 2 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P(EF)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5949280"/>
            <a:ext cx="7051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a table of P(EF).  You find that no matter what E or F is, P(EF)=0.25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PROBABILITIES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44008" y="2996952"/>
          <a:ext cx="1480716" cy="118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358"/>
                <a:gridCol w="740358"/>
              </a:tblGrid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P(F)</a:t>
                      </a:r>
                      <a:endParaRPr lang="en-IN" dirty="0"/>
                    </a:p>
                  </a:txBody>
                  <a:tcPr/>
                </a:tc>
              </a:tr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195736" y="2996952"/>
          <a:ext cx="1480716" cy="1189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358"/>
                <a:gridCol w="740358"/>
              </a:tblGrid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P(E)</a:t>
                      </a:r>
                      <a:endParaRPr lang="en-IN" dirty="0"/>
                    </a:p>
                  </a:txBody>
                  <a:tcPr/>
                </a:tc>
              </a:tr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  <a:tr h="39637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2132856"/>
            <a:ext cx="633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the previous table you can calculate that …</a:t>
            </a:r>
            <a:endParaRPr lang="en-IN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P(EF) = P(E|F) * P(F)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So, now, applying the above equation …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328498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Coin 1 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Coin 2 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P(E|F)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(tails)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(heads)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5949280"/>
            <a:ext cx="717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see that in all cases, P(E|F) = P(E).  This means E and F are independent.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P(EF)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339752" y="3244334"/>
            <a:ext cx="46272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/>
              <a:t>This is very similar to P(EF) = P(E|F) * P(F)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I’ve just replaced E with D,</a:t>
            </a:r>
          </a:p>
          <a:p>
            <a:pPr lvl="1"/>
            <a:r>
              <a:rPr lang="en-US" dirty="0" smtClean="0"/>
              <a:t>And F with EF.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[ P(E|F) * P(F) ]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131840" y="3244334"/>
            <a:ext cx="3206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dirty="0" smtClean="0"/>
              <a:t>Using P(EF) = P(E|F) * P(F)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372200" y="198884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08304" y="242088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P(EF)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P(E|F) * P(F)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P(“human” | “I am”) * P(“am” | “I”) * P(“I”)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P(E|F) * P(F)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P(“human” | “I am”) * P(“am” | “I”) * P(“I”)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	  C(“I am human”)/C(“I am”)</a:t>
            </a:r>
          </a:p>
          <a:p>
            <a:pPr lvl="1">
              <a:buNone/>
            </a:pPr>
            <a:r>
              <a:rPr lang="en-US" dirty="0" smtClean="0"/>
              <a:t>		* C(“I am”)/C(“I”)</a:t>
            </a:r>
          </a:p>
          <a:p>
            <a:pPr lvl="1">
              <a:buNone/>
            </a:pPr>
            <a:r>
              <a:rPr lang="en-US" dirty="0" smtClean="0"/>
              <a:t>		* C(“I”)/C(“*”)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Assumption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remember too much.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P(E|F) * P(F)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P(“human” | “</a:t>
            </a:r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am”) * P(“am” | “I”) * P(“I”)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	  C(“</a:t>
            </a:r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am human”)/C(“</a:t>
            </a:r>
            <a:r>
              <a:rPr lang="en-US" dirty="0" smtClean="0">
                <a:solidFill>
                  <a:srgbClr val="00B050"/>
                </a:solidFill>
              </a:rPr>
              <a:t>I </a:t>
            </a:r>
            <a:r>
              <a:rPr lang="en-US" dirty="0" smtClean="0"/>
              <a:t>am”)</a:t>
            </a:r>
          </a:p>
          <a:p>
            <a:pPr lvl="1">
              <a:buNone/>
            </a:pPr>
            <a:r>
              <a:rPr lang="en-US" dirty="0" smtClean="0"/>
              <a:t>		* C(“I am”)/C(“I”)</a:t>
            </a:r>
          </a:p>
          <a:p>
            <a:pPr lvl="1">
              <a:buNone/>
            </a:pPr>
            <a:r>
              <a:rPr lang="en-US" dirty="0" smtClean="0"/>
              <a:t>		* C(“I”)/C(“*”)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5805264"/>
            <a:ext cx="3022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So, you ‘forget’ the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stuff.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Derided</a:t>
            </a:r>
          </a:p>
          <a:p>
            <a:pPr>
              <a:buNone/>
            </a:pPr>
            <a:r>
              <a:rPr lang="en-IN" dirty="0" smtClean="0"/>
              <a:t>researchers in machine learning</a:t>
            </a:r>
          </a:p>
          <a:p>
            <a:pPr>
              <a:buNone/>
            </a:pPr>
            <a:r>
              <a:rPr lang="en-IN" dirty="0" smtClean="0"/>
              <a:t>	who use purely statistical methods</a:t>
            </a:r>
          </a:p>
          <a:p>
            <a:pPr>
              <a:buNone/>
            </a:pPr>
            <a:r>
              <a:rPr lang="en-IN" dirty="0" smtClean="0"/>
              <a:t>		to produce behaviour that mimics 		something in the world,</a:t>
            </a:r>
          </a:p>
          <a:p>
            <a:pPr>
              <a:buNone/>
            </a:pPr>
            <a:r>
              <a:rPr lang="en-IN" dirty="0" smtClean="0"/>
              <a:t>	but who don't try to </a:t>
            </a:r>
            <a:r>
              <a:rPr lang="en-IN" b="1" dirty="0" smtClean="0"/>
              <a:t>understand the 		meaning</a:t>
            </a:r>
            <a:r>
              <a:rPr lang="en-IN" dirty="0" smtClean="0"/>
              <a:t> of that behaviour.</a:t>
            </a: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P(DEF) = P(D|EF) * P(E|F) * P(F)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P(“human” | “am”) * P(“am” | “I”) * P(“I”)</a:t>
            </a:r>
          </a:p>
          <a:p>
            <a:pPr lvl="1"/>
            <a:r>
              <a:rPr lang="en-US" dirty="0" smtClean="0"/>
              <a:t>P(“I am human”) =</a:t>
            </a:r>
          </a:p>
          <a:p>
            <a:pPr lvl="1">
              <a:buNone/>
            </a:pPr>
            <a:r>
              <a:rPr lang="en-US" dirty="0" smtClean="0"/>
              <a:t>		  C(“am human”)/C(“am”)</a:t>
            </a:r>
          </a:p>
          <a:p>
            <a:pPr lvl="1">
              <a:buNone/>
            </a:pPr>
            <a:r>
              <a:rPr lang="en-US" dirty="0" smtClean="0"/>
              <a:t>		* C(“I am”)/C(“I”)</a:t>
            </a:r>
          </a:p>
          <a:p>
            <a:pPr lvl="1">
              <a:buNone/>
            </a:pPr>
            <a:r>
              <a:rPr lang="en-US" dirty="0" smtClean="0"/>
              <a:t>		* C(“I”)/C(“*”)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5877272"/>
            <a:ext cx="5799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 this forgetful model can deal with unknown sentences.</a:t>
            </a:r>
          </a:p>
          <a:p>
            <a:r>
              <a:rPr lang="en-US" dirty="0" smtClean="0"/>
              <a:t>I’ll give you one.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P(“Cohan is short”)</a:t>
            </a:r>
          </a:p>
          <a:p>
            <a:pPr lvl="1"/>
            <a:r>
              <a:rPr lang="en-US" dirty="0" smtClean="0"/>
              <a:t>=</a:t>
            </a:r>
          </a:p>
          <a:p>
            <a:pPr lvl="1">
              <a:buNone/>
            </a:pPr>
            <a:r>
              <a:rPr lang="en-US" dirty="0" smtClean="0"/>
              <a:t>	P(“short” | “is”) * P(“is” | “Cohan”) * P(“Cohan”)</a:t>
            </a:r>
          </a:p>
          <a:p>
            <a:pPr lvl="1"/>
            <a:r>
              <a:rPr lang="en-US" dirty="0" smtClean="0"/>
              <a:t>=</a:t>
            </a:r>
          </a:p>
          <a:p>
            <a:pPr lvl="1">
              <a:buNone/>
            </a:pPr>
            <a:r>
              <a:rPr lang="en-US" dirty="0" smtClean="0"/>
              <a:t>		  C(“is short”)/C(“is”)</a:t>
            </a:r>
          </a:p>
          <a:p>
            <a:pPr lvl="1">
              <a:buNone/>
            </a:pPr>
            <a:r>
              <a:rPr lang="en-US" dirty="0" smtClean="0"/>
              <a:t>		* C(“Cohan is”)/C(“Cohan”)</a:t>
            </a:r>
          </a:p>
          <a:p>
            <a:pPr lvl="1">
              <a:buNone/>
            </a:pPr>
            <a:r>
              <a:rPr lang="en-US" dirty="0" smtClean="0"/>
              <a:t>		* C(“Cohan”)/C(“*”)</a:t>
            </a:r>
          </a:p>
          <a:p>
            <a:pPr lvl="1"/>
            <a:endParaRPr lang="en-US" dirty="0" smtClean="0"/>
          </a:p>
          <a:p>
            <a:pPr lvl="1"/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UNKNOWN SENTENCE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5352602" y="1268760"/>
            <a:ext cx="3611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never heard anyone say this before!</a:t>
            </a:r>
          </a:p>
          <a:p>
            <a:r>
              <a:rPr lang="en-US" dirty="0" smtClean="0"/>
              <a:t>I am 6 ft and some.</a:t>
            </a:r>
          </a:p>
          <a:p>
            <a:r>
              <a:rPr lang="en-US" dirty="0" smtClean="0"/>
              <a:t>It’s a hitherto unknown sentence!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Solved!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4365104"/>
            <a:ext cx="561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But there’s another way to solve it …</a:t>
            </a:r>
          </a:p>
          <a:p>
            <a:r>
              <a:rPr lang="en-US" dirty="0" smtClean="0"/>
              <a:t>and you’ll see how this has a lot to do with spell checking!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Let’s say the word hand is mistyped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Hand   ---  *</a:t>
            </a:r>
            <a:r>
              <a:rPr lang="en-US" dirty="0" err="1" smtClean="0"/>
              <a:t>Hamd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2843808" y="5445224"/>
            <a:ext cx="454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you have an unknown word!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Out-of-Vocabulary Error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*</a:t>
            </a:r>
            <a:r>
              <a:rPr lang="en-US" dirty="0" err="1" smtClean="0"/>
              <a:t>Hamd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*</a:t>
            </a:r>
            <a:r>
              <a:rPr lang="en-US" dirty="0" err="1" smtClean="0"/>
              <a:t>Hamd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635896" y="501317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103948" y="4113076"/>
            <a:ext cx="11521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*</a:t>
            </a:r>
            <a:r>
              <a:rPr lang="en-US" dirty="0" err="1" smtClean="0"/>
              <a:t>Hamd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635896" y="501317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Hand</a:t>
            </a:r>
            <a:endParaRPr lang="en-IN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175956" y="4113076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436096" y="5013176"/>
            <a:ext cx="1368152" cy="8640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Hard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5220072" y="4077072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to find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hard|hamd</a:t>
            </a:r>
            <a:r>
              <a:rPr lang="en-US" dirty="0" smtClean="0"/>
              <a:t>)</a:t>
            </a:r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Whichever is greater is the right one!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to find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But how do you find the probability  P(</a:t>
            </a:r>
            <a:r>
              <a:rPr lang="en-US" dirty="0" err="1" smtClean="0"/>
              <a:t>hard|hamd</a:t>
            </a:r>
            <a:r>
              <a:rPr lang="en-US" dirty="0" smtClean="0"/>
              <a:t>) when ‘</a:t>
            </a:r>
            <a:r>
              <a:rPr lang="en-US" dirty="0" err="1" smtClean="0"/>
              <a:t>hamd</a:t>
            </a:r>
            <a:r>
              <a:rPr lang="en-US" dirty="0" smtClean="0"/>
              <a:t>’ is an *unknown word*?</a:t>
            </a:r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085184"/>
            <a:ext cx="71473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related to Chomsky’s conundrum of the unknown sentence, isn’t it?</a:t>
            </a:r>
          </a:p>
          <a:p>
            <a:endParaRPr lang="en-US" dirty="0" smtClean="0"/>
          </a:p>
          <a:p>
            <a:r>
              <a:rPr lang="en-US" dirty="0" smtClean="0"/>
              <a:t>The second approach uses a little additional probability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Conditional </a:t>
            </a:r>
            <a:r>
              <a:rPr lang="en-US" dirty="0" err="1" smtClean="0"/>
              <a:t>Prob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P(FE) = P( F|E ) * P (E)</a:t>
            </a:r>
          </a:p>
          <a:p>
            <a:pPr lvl="1"/>
            <a:r>
              <a:rPr lang="en-US" dirty="0" smtClean="0"/>
              <a:t>P(EF) = P( E|F ) * P (F)</a:t>
            </a:r>
          </a:p>
          <a:p>
            <a:endParaRPr lang="en-US" dirty="0" smtClean="0"/>
          </a:p>
          <a:p>
            <a:r>
              <a:rPr lang="en-US" dirty="0" smtClean="0"/>
              <a:t>P(E|F) = P(F|E) * P(E) / P(F)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RULE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IN" dirty="0" smtClean="0"/>
              <a:t>Compared</a:t>
            </a:r>
          </a:p>
          <a:p>
            <a:pPr>
              <a:buNone/>
            </a:pPr>
            <a:r>
              <a:rPr lang="en-IN" dirty="0" smtClean="0"/>
              <a:t>	such researchers</a:t>
            </a:r>
          </a:p>
          <a:p>
            <a:pPr>
              <a:buNone/>
            </a:pPr>
            <a:r>
              <a:rPr lang="en-IN" dirty="0" smtClean="0"/>
              <a:t>	to scientists</a:t>
            </a:r>
          </a:p>
          <a:p>
            <a:pPr>
              <a:buNone/>
            </a:pPr>
            <a:r>
              <a:rPr lang="en-IN" dirty="0" smtClean="0"/>
              <a:t>		who might study the dance made by a 	bee returning to the hive,</a:t>
            </a:r>
          </a:p>
          <a:p>
            <a:pPr>
              <a:buNone/>
            </a:pPr>
            <a:r>
              <a:rPr lang="en-IN" dirty="0" smtClean="0"/>
              <a:t>		and who could produce a statistically 	based simulation of such a dance</a:t>
            </a:r>
          </a:p>
          <a:p>
            <a:pPr>
              <a:buNone/>
            </a:pPr>
            <a:r>
              <a:rPr lang="en-IN" dirty="0" smtClean="0"/>
              <a:t>		without attempting to </a:t>
            </a:r>
            <a:r>
              <a:rPr lang="en-IN" b="1" dirty="0" smtClean="0"/>
              <a:t>understand 	why </a:t>
            </a:r>
            <a:r>
              <a:rPr lang="en-IN" dirty="0" smtClean="0"/>
              <a:t>the bee behaved that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P(E|F) = P(F|E) * P(E) / P(F)</a:t>
            </a:r>
          </a:p>
          <a:p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</a:t>
            </a:r>
            <a:r>
              <a:rPr lang="en-IN" dirty="0" smtClean="0"/>
              <a:t> = P(</a:t>
            </a:r>
            <a:r>
              <a:rPr lang="en-IN" dirty="0" err="1" smtClean="0"/>
              <a:t>hamd|hand</a:t>
            </a:r>
            <a:r>
              <a:rPr lang="en-IN" dirty="0" smtClean="0"/>
              <a:t>)*P(hand)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RULE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P(E|F) = P(F|E) * P(E) / P(F)</a:t>
            </a:r>
          </a:p>
          <a:p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</a:t>
            </a:r>
            <a:r>
              <a:rPr lang="en-IN" dirty="0" smtClean="0"/>
              <a:t> = P(</a:t>
            </a:r>
            <a:r>
              <a:rPr lang="en-IN" dirty="0" err="1" smtClean="0"/>
              <a:t>hamd|hand</a:t>
            </a:r>
            <a:r>
              <a:rPr lang="en-IN" dirty="0" smtClean="0"/>
              <a:t>)*P(hand)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dirty="0" smtClean="0"/>
              <a:t>  P(</a:t>
            </a:r>
            <a:r>
              <a:rPr lang="en-IN" dirty="0" err="1" smtClean="0"/>
              <a:t>hamd|hand</a:t>
            </a:r>
            <a:r>
              <a:rPr lang="en-IN" dirty="0" smtClean="0"/>
              <a:t>) = </a:t>
            </a:r>
            <a:r>
              <a:rPr lang="en-IN" dirty="0" smtClean="0">
                <a:solidFill>
                  <a:srgbClr val="00B050"/>
                </a:solidFill>
              </a:rPr>
              <a:t>P(</a:t>
            </a:r>
            <a:r>
              <a:rPr lang="en-IN" dirty="0" err="1" smtClean="0">
                <a:solidFill>
                  <a:srgbClr val="00B050"/>
                </a:solidFill>
              </a:rPr>
              <a:t>h|h</a:t>
            </a:r>
            <a:r>
              <a:rPr lang="en-IN" dirty="0" smtClean="0">
                <a:solidFill>
                  <a:srgbClr val="00B050"/>
                </a:solidFill>
              </a:rPr>
              <a:t>)P(</a:t>
            </a:r>
            <a:r>
              <a:rPr lang="en-IN" dirty="0" err="1" smtClean="0">
                <a:solidFill>
                  <a:srgbClr val="00B050"/>
                </a:solidFill>
              </a:rPr>
              <a:t>a|a</a:t>
            </a:r>
            <a:r>
              <a:rPr lang="en-IN" dirty="0" smtClean="0">
                <a:solidFill>
                  <a:srgbClr val="00B050"/>
                </a:solidFill>
              </a:rPr>
              <a:t>)</a:t>
            </a:r>
            <a:r>
              <a:rPr lang="en-IN" dirty="0" smtClean="0"/>
              <a:t>P(</a:t>
            </a:r>
            <a:r>
              <a:rPr lang="en-IN" dirty="0" err="1" smtClean="0"/>
              <a:t>m|n</a:t>
            </a:r>
            <a:r>
              <a:rPr lang="en-IN" dirty="0" smtClean="0"/>
              <a:t>)</a:t>
            </a:r>
            <a:r>
              <a:rPr lang="en-IN" dirty="0" smtClean="0">
                <a:solidFill>
                  <a:srgbClr val="00B050"/>
                </a:solidFill>
              </a:rPr>
              <a:t>P(</a:t>
            </a:r>
            <a:r>
              <a:rPr lang="en-IN" dirty="0" err="1" smtClean="0">
                <a:solidFill>
                  <a:srgbClr val="00B050"/>
                </a:solidFill>
              </a:rPr>
              <a:t>d|d</a:t>
            </a:r>
            <a:r>
              <a:rPr lang="en-IN" dirty="0" smtClean="0">
                <a:solidFill>
                  <a:srgbClr val="00B050"/>
                </a:solidFill>
              </a:rPr>
              <a:t>)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RULE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Kernighan’s paper on spell correction 1990</a:t>
            </a:r>
            <a:endParaRPr lang="en-IN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5285609" cy="285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P(E|F) = P(F|E) * P(E) / P(F)</a:t>
            </a:r>
          </a:p>
          <a:p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</a:t>
            </a:r>
            <a:r>
              <a:rPr lang="en-IN" dirty="0" smtClean="0"/>
              <a:t> = 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</a:t>
            </a:r>
            <a:r>
              <a:rPr lang="en-IN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hamd|hand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IN" dirty="0" smtClean="0"/>
              <a:t>*P(hand)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IN" dirty="0" smtClean="0"/>
              <a:t>  P(</a:t>
            </a:r>
            <a:r>
              <a:rPr lang="en-IN" dirty="0" err="1" smtClean="0"/>
              <a:t>hamd|hand</a:t>
            </a:r>
            <a:r>
              <a:rPr lang="en-IN" dirty="0" smtClean="0"/>
              <a:t>) = </a:t>
            </a:r>
            <a:r>
              <a:rPr lang="en-IN" dirty="0" smtClean="0">
                <a:solidFill>
                  <a:srgbClr val="00B050"/>
                </a:solidFill>
              </a:rPr>
              <a:t>P(</a:t>
            </a:r>
            <a:r>
              <a:rPr lang="en-IN" dirty="0" err="1" smtClean="0">
                <a:solidFill>
                  <a:srgbClr val="00B050"/>
                </a:solidFill>
              </a:rPr>
              <a:t>h|h</a:t>
            </a:r>
            <a:r>
              <a:rPr lang="en-IN" dirty="0" smtClean="0">
                <a:solidFill>
                  <a:srgbClr val="00B050"/>
                </a:solidFill>
              </a:rPr>
              <a:t>)P(</a:t>
            </a:r>
            <a:r>
              <a:rPr lang="en-IN" dirty="0" err="1" smtClean="0">
                <a:solidFill>
                  <a:srgbClr val="00B050"/>
                </a:solidFill>
              </a:rPr>
              <a:t>a|a</a:t>
            </a:r>
            <a:r>
              <a:rPr lang="en-IN" dirty="0" smtClean="0">
                <a:solidFill>
                  <a:srgbClr val="00B050"/>
                </a:solidFill>
              </a:rPr>
              <a:t>)</a:t>
            </a:r>
            <a:r>
              <a:rPr lang="en-IN" dirty="0" smtClean="0"/>
              <a:t>P(</a:t>
            </a:r>
            <a:r>
              <a:rPr lang="en-IN" dirty="0" err="1" smtClean="0"/>
              <a:t>m|n</a:t>
            </a:r>
            <a:r>
              <a:rPr lang="en-IN" dirty="0" smtClean="0"/>
              <a:t>)</a:t>
            </a:r>
            <a:r>
              <a:rPr lang="en-IN" dirty="0" smtClean="0">
                <a:solidFill>
                  <a:srgbClr val="00B050"/>
                </a:solidFill>
              </a:rPr>
              <a:t>P(</a:t>
            </a:r>
            <a:r>
              <a:rPr lang="en-IN" dirty="0" err="1" smtClean="0">
                <a:solidFill>
                  <a:srgbClr val="00B050"/>
                </a:solidFill>
              </a:rPr>
              <a:t>d|d</a:t>
            </a:r>
            <a:r>
              <a:rPr lang="en-IN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</a:t>
            </a:r>
            <a:r>
              <a:rPr lang="en-IN" dirty="0" smtClean="0"/>
              <a:t> = 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</a:t>
            </a:r>
            <a:r>
              <a:rPr lang="en-IN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m|n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IN" dirty="0" smtClean="0"/>
              <a:t>*P(hand)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 RULE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657066" y="4869160"/>
            <a:ext cx="480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stuff in green is approximately 1, so ignore it!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we have what we needed to find 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hard|hamd</a:t>
            </a:r>
            <a:r>
              <a:rPr lang="en-US" dirty="0" smtClean="0"/>
              <a:t>) = 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</a:t>
            </a:r>
            <a:r>
              <a:rPr lang="en-IN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m|n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IN" dirty="0" smtClean="0"/>
              <a:t>*P(hand)</a:t>
            </a:r>
            <a:endParaRPr lang="en-US" dirty="0" smtClean="0"/>
          </a:p>
          <a:p>
            <a:r>
              <a:rPr lang="en-US" dirty="0" smtClean="0"/>
              <a:t>P(</a:t>
            </a:r>
            <a:r>
              <a:rPr lang="en-US" dirty="0" err="1" smtClean="0"/>
              <a:t>hand|hamd</a:t>
            </a:r>
            <a:r>
              <a:rPr lang="en-US" dirty="0" smtClean="0"/>
              <a:t>) = 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P(</a:t>
            </a:r>
            <a:r>
              <a:rPr lang="en-IN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m|r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IN" dirty="0" smtClean="0"/>
              <a:t>*P(hard)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Whichever is greater is the right one!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Note:  Use of Unigram Probabilities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P(</a:t>
            </a:r>
            <a:r>
              <a:rPr lang="en-US" dirty="0" err="1" smtClean="0"/>
              <a:t>m|n</a:t>
            </a:r>
            <a:r>
              <a:rPr lang="en-US" dirty="0" smtClean="0"/>
              <a:t>) part is called the channel probability</a:t>
            </a:r>
          </a:p>
          <a:p>
            <a:r>
              <a:rPr lang="en-US" dirty="0" smtClean="0"/>
              <a:t>The P(hand) part is called the prior probability</a:t>
            </a:r>
          </a:p>
          <a:p>
            <a:r>
              <a:rPr lang="en-US" dirty="0" smtClean="0"/>
              <a:t>Kernighan’s experiment showed that P(hand) is very important (causes a 7% improvement)!</a:t>
            </a:r>
          </a:p>
          <a:p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4489" y="5273377"/>
            <a:ext cx="3533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Side Note:  We may be able to use a dictionary with wrongly spelt words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P(hand) &gt;&gt; P(</a:t>
            </a:r>
            <a:r>
              <a:rPr lang="en-US" dirty="0" err="1" smtClean="0"/>
              <a:t>hazd</a:t>
            </a:r>
            <a:r>
              <a:rPr lang="en-US" dirty="0" smtClean="0"/>
              <a:t>) in the dictionary</a:t>
            </a:r>
          </a:p>
          <a:p>
            <a:r>
              <a:rPr lang="en-US" dirty="0" smtClean="0"/>
              <a:t>It is possible that</a:t>
            </a:r>
          </a:p>
          <a:p>
            <a:pPr lvl="1"/>
            <a:r>
              <a:rPr lang="en-US" dirty="0" smtClean="0"/>
              <a:t>P(</a:t>
            </a:r>
            <a:r>
              <a:rPr lang="en-US" dirty="0" err="1" smtClean="0"/>
              <a:t>m|n</a:t>
            </a:r>
            <a:r>
              <a:rPr lang="en-US" dirty="0" smtClean="0"/>
              <a:t>)*P(hand) &gt; P(</a:t>
            </a:r>
            <a:r>
              <a:rPr lang="en-US" dirty="0" err="1" smtClean="0"/>
              <a:t>m|z</a:t>
            </a:r>
            <a:r>
              <a:rPr lang="en-US" dirty="0" smtClean="0"/>
              <a:t>)*P(</a:t>
            </a:r>
            <a:r>
              <a:rPr lang="en-US" dirty="0" err="1" smtClean="0"/>
              <a:t>hazd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more of what would have been OOV errors will now be In-Vocabulary errors.</a:t>
            </a:r>
            <a:endParaRPr lang="en-IN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Solved!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764364" y="4365104"/>
            <a:ext cx="254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Chomsky’s Spell Checker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there’s another interesting problem in Spell Checking …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is an unknown word not an error?</a:t>
            </a:r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do you tell whether an unknown word is a new word or a spelling mistake?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you tell “</a:t>
            </a:r>
            <a:r>
              <a:rPr lang="en-US" dirty="0" err="1" smtClean="0"/>
              <a:t>Shivaswamy</a:t>
            </a:r>
            <a:r>
              <a:rPr lang="en-US" dirty="0" smtClean="0"/>
              <a:t>” is not a wrong spelling of “Shuddering”</a:t>
            </a:r>
          </a:p>
          <a:p>
            <a:endParaRPr lang="en-US" dirty="0" smtClean="0"/>
          </a:p>
          <a:p>
            <a:r>
              <a:rPr lang="en-US" dirty="0" smtClean="0"/>
              <a:t>You can use statistics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don’t misread Chomsky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you can see:</a:t>
            </a:r>
          </a:p>
          <a:p>
            <a:pPr>
              <a:buNone/>
            </a:pPr>
            <a:r>
              <a:rPr lang="en-US" dirty="0" smtClean="0"/>
              <a:t>Chomsky has a problem with</a:t>
            </a:r>
          </a:p>
          <a:p>
            <a:pPr>
              <a:buNone/>
            </a:pPr>
            <a:r>
              <a:rPr lang="en-US" b="1" dirty="0" smtClean="0"/>
              <a:t>Machine Learning</a:t>
            </a:r>
          </a:p>
          <a:p>
            <a:pPr>
              <a:buNone/>
            </a:pPr>
            <a:r>
              <a:rPr lang="en-US" dirty="0" smtClean="0"/>
              <a:t>in particular with what some users of machine learning do not do …</a:t>
            </a:r>
          </a:p>
          <a:p>
            <a:pPr>
              <a:buNone/>
            </a:pPr>
            <a:r>
              <a:rPr lang="en-US" dirty="0" smtClean="0"/>
              <a:t>but </a:t>
            </a:r>
            <a:r>
              <a:rPr lang="en-US" b="1" dirty="0" smtClean="0"/>
              <a:t>no problem</a:t>
            </a:r>
            <a:r>
              <a:rPr lang="en-US" dirty="0" smtClean="0"/>
              <a:t> with</a:t>
            </a:r>
          </a:p>
          <a:p>
            <a:pPr>
              <a:buNone/>
            </a:pPr>
            <a:r>
              <a:rPr lang="en-US" dirty="0" smtClean="0"/>
              <a:t>Statistics.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Statistics</a:t>
            </a:r>
            <a:endParaRPr lang="en-IN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88008" y="1600200"/>
            <a:ext cx="7498080" cy="4800600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Spell-Checkers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Collocation Discovery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Clustering: [research paper]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Clustering Algorithm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			  </a:t>
            </a:r>
            <a:r>
              <a:rPr lang="en-US" dirty="0" err="1" smtClean="0"/>
              <a:t>o</a:t>
            </a:r>
            <a:r>
              <a:rPr lang="en-US" dirty="0" smtClean="0"/>
              <a:t>		</a:t>
            </a:r>
            <a:r>
              <a:rPr lang="en-US" dirty="0" err="1" smtClean="0"/>
              <a:t>oooooo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Clustering Algorithm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ooo</a:t>
            </a:r>
            <a:r>
              <a:rPr lang="en-US" dirty="0" smtClean="0"/>
              <a:t> 		</a:t>
            </a:r>
            <a:r>
              <a:rPr lang="en-US" dirty="0" err="1" smtClean="0"/>
              <a:t>ooo</a:t>
            </a:r>
            <a:r>
              <a:rPr lang="en-US" dirty="0" smtClean="0"/>
              <a:t>		  </a:t>
            </a:r>
            <a:r>
              <a:rPr lang="en-US" dirty="0" err="1" smtClean="0"/>
              <a:t>oo</a:t>
            </a:r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6021288"/>
            <a:ext cx="7310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paper claims Algorithm 2 is better than Algorithm 1.  Is the claim valid?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Clustering Algorithm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4"/>
                </a:solidFill>
              </a:rPr>
              <a:t>o</a:t>
            </a:r>
            <a:r>
              <a:rPr lang="en-US" dirty="0" smtClean="0"/>
              <a:t>			  </a:t>
            </a:r>
            <a:r>
              <a:rPr lang="en-US" dirty="0" err="1" smtClean="0">
                <a:solidFill>
                  <a:schemeClr val="accent3"/>
                </a:solidFill>
              </a:rPr>
              <a:t>o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err="1" smtClean="0">
                <a:solidFill>
                  <a:schemeClr val="accent1"/>
                </a:solidFill>
              </a:rPr>
              <a:t>oooooo</a:t>
            </a:r>
            <a:endParaRPr lang="en-US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Clustering Algorithm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accent1"/>
                </a:solidFill>
              </a:rPr>
              <a:t>oo</a:t>
            </a:r>
            <a:r>
              <a:rPr lang="en-US" dirty="0" err="1" smtClean="0">
                <a:solidFill>
                  <a:schemeClr val="accent4"/>
                </a:solidFill>
              </a:rPr>
              <a:t>o</a:t>
            </a:r>
            <a:r>
              <a:rPr lang="en-US" dirty="0" smtClean="0">
                <a:solidFill>
                  <a:schemeClr val="accent1"/>
                </a:solidFill>
              </a:rPr>
              <a:t> 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o</a:t>
            </a:r>
            <a:r>
              <a:rPr lang="en-US" dirty="0" err="1" smtClean="0">
                <a:solidFill>
                  <a:schemeClr val="accent3"/>
                </a:solidFill>
              </a:rPr>
              <a:t>o</a:t>
            </a:r>
            <a:r>
              <a:rPr lang="en-US" dirty="0" err="1" smtClean="0">
                <a:solidFill>
                  <a:schemeClr val="accent1"/>
                </a:solidFill>
              </a:rPr>
              <a:t>o</a:t>
            </a:r>
            <a:r>
              <a:rPr lang="en-US" dirty="0" smtClean="0"/>
              <a:t>	 	 </a:t>
            </a:r>
            <a:r>
              <a:rPr lang="en-US" dirty="0" err="1" smtClean="0">
                <a:solidFill>
                  <a:schemeClr val="accent1"/>
                </a:solidFill>
              </a:rPr>
              <a:t>oo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35696" y="6021288"/>
            <a:ext cx="2511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what do you think?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of Clusters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>
              <a:buNone/>
            </a:pPr>
            <a:endParaRPr lang="en-US" dirty="0" smtClean="0"/>
          </a:p>
          <a:p>
            <a:r>
              <a:rPr lang="en-US" dirty="0" smtClean="0"/>
              <a:t>Algorithm 1: 	1.00</a:t>
            </a:r>
          </a:p>
          <a:p>
            <a:r>
              <a:rPr lang="en-US" dirty="0" smtClean="0"/>
              <a:t>Algorithm 2:	0.55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4932040" y="249289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076056" y="292494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6136" y="3933056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estimates</a:t>
            </a:r>
            <a:endParaRPr lang="en-IN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835696" y="6021288"/>
            <a:ext cx="642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Now, what can I make the reverse claim that Algorithm 1 is better?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Purity of Clusters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>
              <a:buNone/>
            </a:pPr>
            <a:endParaRPr lang="en-US" dirty="0" smtClean="0"/>
          </a:p>
          <a:p>
            <a:r>
              <a:rPr lang="en-US" dirty="0" smtClean="0"/>
              <a:t>Algorithm 1: 	0.80  +- 0.2</a:t>
            </a:r>
          </a:p>
          <a:p>
            <a:r>
              <a:rPr lang="en-US" dirty="0" smtClean="0"/>
              <a:t>Algorithm 2:	0.65	+- 0.3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6372200" y="2492896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516216" y="292494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36296" y="3933056"/>
            <a:ext cx="1547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variance</a:t>
            </a:r>
            <a:endParaRPr lang="en-IN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18419" y="5520134"/>
            <a:ext cx="62319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Now is the improvement because of</a:t>
            </a:r>
          </a:p>
          <a:p>
            <a:r>
              <a:rPr lang="en-US" sz="3200" dirty="0" smtClean="0"/>
              <a:t>randomness?  Or is it </a:t>
            </a:r>
            <a:r>
              <a:rPr lang="en-US" sz="3200" b="1" dirty="0" smtClean="0"/>
              <a:t>significant</a:t>
            </a:r>
            <a:r>
              <a:rPr lang="en-US" sz="3200" dirty="0" smtClean="0"/>
              <a:t>?</a:t>
            </a:r>
            <a:endParaRPr lang="en-IN" sz="3200" dirty="0"/>
          </a:p>
        </p:txBody>
      </p:sp>
      <p:pic>
        <p:nvPicPr>
          <p:cNvPr id="13" name="Picture 4" descr="http://www.socialresearchmethods.net/kb/Assets/images/stat_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5610" y="3212976"/>
            <a:ext cx="2314542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allAtOnce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 Toss Experiment Analogy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O = heads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O = tails</a:t>
            </a:r>
            <a:endParaRPr lang="en-US" sz="72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7200" dirty="0" err="1" smtClean="0">
                <a:solidFill>
                  <a:srgbClr val="00B050"/>
                </a:solidFill>
              </a:rPr>
              <a:t>ooo</a:t>
            </a:r>
            <a:r>
              <a:rPr lang="en-US" sz="7200" dirty="0" err="1" smtClean="0">
                <a:solidFill>
                  <a:schemeClr val="accent3"/>
                </a:solidFill>
              </a:rPr>
              <a:t>o</a:t>
            </a:r>
            <a:endParaRPr lang="en-US" sz="7200" dirty="0" smtClean="0">
              <a:solidFill>
                <a:schemeClr val="accent3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dirty="0" smtClean="0"/>
              <a:t>Can I now claim that P(H) = 0.75?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6021288"/>
            <a:ext cx="6835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I make the claim that I have a coin whose P(H) is 0.75 and not 0.5?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significance with a T-test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t-test will show that </a:t>
            </a:r>
          </a:p>
          <a:p>
            <a:pPr>
              <a:buNone/>
            </a:pPr>
            <a:r>
              <a:rPr lang="en-US" sz="7200" dirty="0" err="1" smtClean="0">
                <a:solidFill>
                  <a:srgbClr val="00B050"/>
                </a:solidFill>
              </a:rPr>
              <a:t>ooo</a:t>
            </a:r>
            <a:r>
              <a:rPr lang="en-US" sz="7200" dirty="0" err="1" smtClean="0">
                <a:solidFill>
                  <a:schemeClr val="accent3"/>
                </a:solidFill>
              </a:rPr>
              <a:t>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could very easily have occurred by chance 	on a coin with P(H) = 0.5</a:t>
            </a:r>
            <a:endParaRPr lang="en-IN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5373216"/>
            <a:ext cx="7498080" cy="23153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I’ll need 50 tosses to claim that P(H) = 0.75 with a 5% probability of being wrong.</a:t>
            </a:r>
            <a:endParaRPr lang="en-IN" dirty="0"/>
          </a:p>
        </p:txBody>
      </p:sp>
      <p:pic>
        <p:nvPicPr>
          <p:cNvPr id="15364" name="Picture 4" descr="http://www.socialresearchmethods.net/kb/Assets/images/stat_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628800"/>
            <a:ext cx="3454699" cy="32243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67944" y="6453336"/>
            <a:ext cx="492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courtesy of a website I no longer remember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how Kernighan established statistical significance in </a:t>
            </a:r>
            <a:r>
              <a:rPr lang="en-US" smtClean="0"/>
              <a:t>his paper</a:t>
            </a:r>
            <a:endParaRPr lang="en-I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554477"/>
            <a:ext cx="35337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10800000" flipV="1">
            <a:off x="6017543" y="3582308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97663" y="3366284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variance</a:t>
            </a:r>
            <a:endParaRPr lang="en-IN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5546655" y="3294276"/>
            <a:ext cx="830929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10748" y="2996952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364108" y="3790995"/>
            <a:ext cx="854010" cy="61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89351" y="300624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significance</a:t>
            </a:r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5373216"/>
            <a:ext cx="7858120" cy="23153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can also use the T-test in spell checking!</a:t>
            </a:r>
            <a:endParaRPr lang="en-IN" dirty="0"/>
          </a:p>
        </p:txBody>
      </p:sp>
      <p:pic>
        <p:nvPicPr>
          <p:cNvPr id="15364" name="Picture 4" descr="http://www.socialresearchmethods.net/kb/Assets/images/stat_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628800"/>
            <a:ext cx="3454699" cy="32243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67944" y="6453336"/>
            <a:ext cx="4926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courtesy of a website I no longer remember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642194"/>
          </a:xfrm>
        </p:spPr>
        <p:txBody>
          <a:bodyPr>
            <a:normAutofit/>
          </a:bodyPr>
          <a:lstStyle/>
          <a:p>
            <a:r>
              <a:rPr lang="en-US" dirty="0" smtClean="0"/>
              <a:t>Uses of Statistics in Linguistics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/>
          <a:lstStyle/>
          <a:p>
            <a:r>
              <a:rPr lang="en-US" dirty="0" smtClean="0"/>
              <a:t>How can </a:t>
            </a:r>
            <a:r>
              <a:rPr lang="en-US" b="1" dirty="0" smtClean="0"/>
              <a:t>statistics</a:t>
            </a:r>
            <a:r>
              <a:rPr lang="en-US" dirty="0" smtClean="0"/>
              <a:t> be useful?</a:t>
            </a:r>
          </a:p>
          <a:p>
            <a:r>
              <a:rPr lang="en-US" dirty="0" smtClean="0"/>
              <a:t>Can </a:t>
            </a:r>
            <a:r>
              <a:rPr lang="en-US" b="1" dirty="0" smtClean="0"/>
              <a:t>probabilities</a:t>
            </a:r>
            <a:r>
              <a:rPr lang="en-US" dirty="0" smtClean="0"/>
              <a:t> be useful?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Spell Checking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tell whether an unknown word is a new word or a spelling mistake?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you tell “</a:t>
            </a:r>
            <a:r>
              <a:rPr lang="en-US" dirty="0" err="1" smtClean="0"/>
              <a:t>Shivaswamy</a:t>
            </a:r>
            <a:r>
              <a:rPr lang="en-US" dirty="0" smtClean="0"/>
              <a:t>” is not a wrong spelling of “Shuddering”</a:t>
            </a:r>
            <a:endParaRPr lang="en-IN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T-test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Calculate the probability of “</a:t>
            </a:r>
            <a:r>
              <a:rPr lang="en-US" dirty="0" err="1" smtClean="0"/>
              <a:t>Shivaswamy</a:t>
            </a:r>
            <a:r>
              <a:rPr lang="en-US" dirty="0" smtClean="0"/>
              <a:t>” having come about by errors made on “Shuddering” … that is, 8 errors happening in 10 letters.</a:t>
            </a:r>
          </a:p>
          <a:p>
            <a:r>
              <a:rPr lang="en-US" dirty="0" smtClean="0"/>
              <a:t>P(error) = 0.8</a:t>
            </a:r>
          </a:p>
          <a:p>
            <a:r>
              <a:rPr lang="en-US" dirty="0" smtClean="0"/>
              <a:t>Say the average letter error rate is 0.1.</a:t>
            </a:r>
          </a:p>
          <a:p>
            <a:r>
              <a:rPr lang="en-US" dirty="0" smtClean="0"/>
              <a:t>Verify using the t-test that </a:t>
            </a:r>
            <a:r>
              <a:rPr lang="en-US" dirty="0" err="1" smtClean="0"/>
              <a:t>Shivaswamy</a:t>
            </a:r>
            <a:r>
              <a:rPr lang="en-US" dirty="0" smtClean="0"/>
              <a:t> is not likely to have come about from Shuddering by a 0.1 error-per-letter process.</a:t>
            </a:r>
          </a:p>
          <a:p>
            <a:r>
              <a:rPr lang="en-US" dirty="0" smtClean="0"/>
              <a:t>Use the word length (10) as n.</a:t>
            </a:r>
            <a:endParaRPr lang="en-IN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Spell Checker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now you have a spell checker that can not only correct OOV errors</a:t>
            </a:r>
          </a:p>
          <a:p>
            <a:r>
              <a:rPr lang="en-US" dirty="0" smtClean="0"/>
              <a:t>But also knows when not to do so!</a:t>
            </a:r>
            <a:endParaRPr lang="en-IN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you have learnt in Probabilities</a:t>
            </a:r>
          </a:p>
          <a:p>
            <a:pPr lvl="1"/>
            <a:r>
              <a:rPr lang="en-US" dirty="0" smtClean="0"/>
              <a:t>Axioms of Probability</a:t>
            </a:r>
          </a:p>
          <a:p>
            <a:pPr lvl="1"/>
            <a:r>
              <a:rPr lang="en-US" dirty="0" smtClean="0"/>
              <a:t>Conditional and Joint Probabilities</a:t>
            </a:r>
          </a:p>
          <a:p>
            <a:pPr lvl="1"/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Bayesian Inversion</a:t>
            </a:r>
          </a:p>
          <a:p>
            <a:r>
              <a:rPr lang="en-US" dirty="0" smtClean="0"/>
              <a:t>Is all you will need to start reading statistical NLP papers on:</a:t>
            </a:r>
          </a:p>
          <a:p>
            <a:pPr lvl="1"/>
            <a:r>
              <a:rPr lang="en-US" dirty="0" smtClean="0"/>
              <a:t>Language Models</a:t>
            </a:r>
          </a:p>
          <a:p>
            <a:pPr lvl="1"/>
            <a:r>
              <a:rPr lang="en-US" dirty="0" smtClean="0"/>
              <a:t>Spell Checking</a:t>
            </a:r>
          </a:p>
          <a:p>
            <a:pPr lvl="1"/>
            <a:r>
              <a:rPr lang="en-US" dirty="0" smtClean="0"/>
              <a:t>POS tagging</a:t>
            </a:r>
          </a:p>
          <a:p>
            <a:pPr lvl="1"/>
            <a:r>
              <a:rPr lang="en-US" dirty="0" smtClean="0"/>
              <a:t>Machine Translation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22768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That’s all about the spell checker!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420556" y="3933056"/>
            <a:ext cx="44638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Yeah,  I brought in some controversial Chomsky quotes to motivate the linguistics students to sit through the lecture, but seriously,  don’t you think the chances are high he uses a spell-checker like this 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i="1" dirty="0" smtClean="0"/>
              <a:t>Statistical</a:t>
            </a:r>
            <a:r>
              <a:rPr lang="en-IN" dirty="0" smtClean="0"/>
              <a:t> &lt;&gt; </a:t>
            </a:r>
            <a:r>
              <a:rPr lang="en-IN" i="1" dirty="0" smtClean="0"/>
              <a:t>Probabilistic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Statistical: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Get an </a:t>
            </a:r>
            <a:r>
              <a:rPr lang="en-US" b="1" dirty="0" smtClean="0"/>
              <a:t>estimate</a:t>
            </a:r>
            <a:r>
              <a:rPr lang="en-IN" dirty="0" smtClean="0"/>
              <a:t> of a parameter value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Show that it is </a:t>
            </a:r>
            <a:r>
              <a:rPr lang="en-US" b="1" dirty="0" smtClean="0"/>
              <a:t>significant</a:t>
            </a:r>
            <a:endParaRPr lang="en-IN" b="1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pt-BR" sz="4000" i="1" dirty="0" smtClean="0">
                <a:solidFill>
                  <a:srgbClr val="C00000"/>
                </a:solidFill>
              </a:rPr>
              <a:t>F</a:t>
            </a:r>
            <a:r>
              <a:rPr lang="pt-BR" sz="4000" dirty="0" smtClean="0">
                <a:solidFill>
                  <a:srgbClr val="C00000"/>
                </a:solidFill>
              </a:rPr>
              <a:t> = </a:t>
            </a:r>
            <a:r>
              <a:rPr lang="pt-BR" sz="4000" b="1" i="1" dirty="0" smtClean="0">
                <a:solidFill>
                  <a:srgbClr val="C00000"/>
                </a:solidFill>
              </a:rPr>
              <a:t>G</a:t>
            </a:r>
            <a:r>
              <a:rPr lang="pt-BR" sz="4000" dirty="0" smtClean="0">
                <a:solidFill>
                  <a:srgbClr val="C00000"/>
                </a:solidFill>
              </a:rPr>
              <a:t> </a:t>
            </a:r>
            <a:r>
              <a:rPr lang="pt-BR" sz="4000" i="1" dirty="0" smtClean="0">
                <a:solidFill>
                  <a:srgbClr val="C00000"/>
                </a:solidFill>
              </a:rPr>
              <a:t>m</a:t>
            </a:r>
            <a:r>
              <a:rPr lang="pt-BR" sz="4000" baseline="-25000" dirty="0" smtClean="0">
                <a:solidFill>
                  <a:srgbClr val="C00000"/>
                </a:solidFill>
              </a:rPr>
              <a:t>1</a:t>
            </a:r>
            <a:r>
              <a:rPr lang="pt-BR" sz="4000" dirty="0" smtClean="0">
                <a:solidFill>
                  <a:srgbClr val="C00000"/>
                </a:solidFill>
              </a:rPr>
              <a:t> </a:t>
            </a:r>
            <a:r>
              <a:rPr lang="pt-BR" sz="4000" i="1" dirty="0" smtClean="0">
                <a:solidFill>
                  <a:srgbClr val="C00000"/>
                </a:solidFill>
              </a:rPr>
              <a:t>m</a:t>
            </a:r>
            <a:r>
              <a:rPr lang="pt-BR" sz="4000" baseline="-25000" dirty="0" smtClean="0">
                <a:solidFill>
                  <a:srgbClr val="C00000"/>
                </a:solidFill>
              </a:rPr>
              <a:t>2</a:t>
            </a:r>
            <a:r>
              <a:rPr lang="pt-BR" sz="4000" dirty="0" smtClean="0">
                <a:solidFill>
                  <a:srgbClr val="C00000"/>
                </a:solidFill>
              </a:rPr>
              <a:t> / </a:t>
            </a:r>
            <a:r>
              <a:rPr lang="pt-BR" sz="4000" i="1" dirty="0" smtClean="0">
                <a:solidFill>
                  <a:srgbClr val="C00000"/>
                </a:solidFill>
              </a:rPr>
              <a:t>r</a:t>
            </a:r>
            <a:r>
              <a:rPr lang="pt-BR" sz="4000" baseline="30000" dirty="0" smtClean="0">
                <a:solidFill>
                  <a:srgbClr val="C00000"/>
                </a:solidFill>
              </a:rPr>
              <a:t>2</a:t>
            </a:r>
          </a:p>
          <a:p>
            <a:pPr algn="ctr">
              <a:buNone/>
            </a:pPr>
            <a:endParaRPr lang="pt-BR" sz="4000" baseline="30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pt-BR" baseline="30000" dirty="0" smtClean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7664" y="5664150"/>
            <a:ext cx="55755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Used in establishing</a:t>
            </a:r>
          </a:p>
          <a:p>
            <a:r>
              <a:rPr lang="en-US" sz="3200" dirty="0" smtClean="0"/>
              <a:t>the validity of experiment claims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 smtClean="0"/>
              <a:t>Statistical</a:t>
            </a:r>
            <a:r>
              <a:rPr lang="en-IN" dirty="0" smtClean="0"/>
              <a:t> &lt;&gt; </a:t>
            </a:r>
            <a:r>
              <a:rPr lang="en-IN" i="1" dirty="0" smtClean="0"/>
              <a:t>Probabilistic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Probabilistic: </a:t>
            </a:r>
            <a:endParaRPr lang="en-IN" dirty="0" smtClean="0"/>
          </a:p>
          <a:p>
            <a:pPr marL="596646" indent="-514350">
              <a:buNone/>
            </a:pPr>
            <a:r>
              <a:rPr lang="en-US" dirty="0" smtClean="0"/>
              <a:t>	</a:t>
            </a:r>
          </a:p>
          <a:p>
            <a:pPr marL="596646" indent="-514350">
              <a:buNone/>
            </a:pPr>
            <a:r>
              <a:rPr lang="en-US" dirty="0" smtClean="0"/>
              <a:t>	Assign probabilities to the outcomes of an experiment</a:t>
            </a:r>
            <a:endParaRPr lang="en-IN" dirty="0" smtClean="0"/>
          </a:p>
          <a:p>
            <a:pPr marL="596646" indent="-514350">
              <a:buNone/>
            </a:pPr>
            <a:endParaRPr lang="en-IN" dirty="0" smtClean="0"/>
          </a:p>
          <a:p>
            <a:pPr marL="596646" indent="-514350">
              <a:buNone/>
            </a:pPr>
            <a:r>
              <a:rPr lang="en-IN" dirty="0" smtClean="0"/>
              <a:t> 	Linguistics:  outcome =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Linguistic categories can be uncertain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844824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Say you have two categories:</a:t>
            </a:r>
          </a:p>
          <a:p>
            <a:pPr lvl="1"/>
            <a:r>
              <a:rPr lang="en-US" dirty="0" smtClean="0"/>
              <a:t>1. (Sentences that try to make you act)</a:t>
            </a:r>
          </a:p>
          <a:p>
            <a:pPr lvl="1"/>
            <a:r>
              <a:rPr lang="en-US" dirty="0" smtClean="0"/>
              <a:t>2. (Sentences that supply information)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“Buy an Apply iPod” is of category 1.</a:t>
            </a:r>
          </a:p>
          <a:p>
            <a:pPr lvl="1">
              <a:buNone/>
            </a:pPr>
            <a:r>
              <a:rPr lang="en-US" dirty="0" smtClean="0"/>
              <a:t>“An iPod costs $400” is of category 2.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Good so far … but …</a:t>
            </a:r>
          </a:p>
          <a:p>
            <a:pPr lvl="1">
              <a:buNone/>
            </a:pPr>
            <a:r>
              <a:rPr lang="en-US" dirty="0" smtClean="0"/>
              <a:t>“I recommend an Apply iPod” is what?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Maybe a bit of both?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2360</TotalTime>
  <Words>1684</Words>
  <Application>Microsoft Office PowerPoint</Application>
  <PresentationFormat>On-screen Show (4:3)</PresentationFormat>
  <Paragraphs>413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Solstice</vt:lpstr>
      <vt:lpstr>Chomsky’s Spell Checker</vt:lpstr>
      <vt:lpstr>How would you build a spell checker for Chomsky?</vt:lpstr>
      <vt:lpstr>Chomsky</vt:lpstr>
      <vt:lpstr>Chomsky</vt:lpstr>
      <vt:lpstr>So, don’t misread Chomsky</vt:lpstr>
      <vt:lpstr>Uses of Statistics in Linguistics</vt:lpstr>
      <vt:lpstr>Statistical &lt;&gt; Probabilistic</vt:lpstr>
      <vt:lpstr>Statistical &lt;&gt; Probabilistic</vt:lpstr>
      <vt:lpstr>Linguistic categories can be uncertain</vt:lpstr>
      <vt:lpstr>What is a Probability?</vt:lpstr>
      <vt:lpstr>What is a Probability?</vt:lpstr>
      <vt:lpstr>Categorization Problem : Spelling</vt:lpstr>
      <vt:lpstr>Rule-based Approach</vt:lpstr>
      <vt:lpstr>Probabilistic Statistical Model:</vt:lpstr>
      <vt:lpstr>Words where ie occur after c</vt:lpstr>
      <vt:lpstr>Courtesy Peter Norvig’s article on Chomsky</vt:lpstr>
      <vt:lpstr>Chomsky</vt:lpstr>
      <vt:lpstr>Chomsky’s Argument</vt:lpstr>
      <vt:lpstr>Probabilistic language model</vt:lpstr>
      <vt:lpstr>AXIOMS of Probability</vt:lpstr>
      <vt:lpstr>CONDITIONAL PROBABILITY</vt:lpstr>
      <vt:lpstr>MARGINAL PROBABILITIES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Markov Assumption</vt:lpstr>
      <vt:lpstr>CONDITIONAL PROBABILITY</vt:lpstr>
      <vt:lpstr>CONDITIONAL PROBABILITY</vt:lpstr>
      <vt:lpstr>UNKNOWN SENTENCE</vt:lpstr>
      <vt:lpstr>Solved!</vt:lpstr>
      <vt:lpstr>Spell Checking</vt:lpstr>
      <vt:lpstr>Spell Checking</vt:lpstr>
      <vt:lpstr>Spell Checking</vt:lpstr>
      <vt:lpstr>Spell Checking</vt:lpstr>
      <vt:lpstr>What we need to find …</vt:lpstr>
      <vt:lpstr>What we need to find …</vt:lpstr>
      <vt:lpstr>BAYES RULE</vt:lpstr>
      <vt:lpstr>BAYES RULE</vt:lpstr>
      <vt:lpstr>BAYES RULE</vt:lpstr>
      <vt:lpstr>Kernighan’s paper on spell correction 1990</vt:lpstr>
      <vt:lpstr>BAYES RULE</vt:lpstr>
      <vt:lpstr>So we have what we needed to find …</vt:lpstr>
      <vt:lpstr>Note:  Use of Unigram Probabilities</vt:lpstr>
      <vt:lpstr>Side Note:  We may be able to use a dictionary with wrongly spelt words</vt:lpstr>
      <vt:lpstr>Solved!</vt:lpstr>
      <vt:lpstr>But there’s another interesting problem in Spell Checking …</vt:lpstr>
      <vt:lpstr>Spell Checking</vt:lpstr>
      <vt:lpstr>Uses of Statistics</vt:lpstr>
      <vt:lpstr>Clustering: [research paper]</vt:lpstr>
      <vt:lpstr>Clustering</vt:lpstr>
      <vt:lpstr>Purity of Clusters</vt:lpstr>
      <vt:lpstr>Purity of Clusters</vt:lpstr>
      <vt:lpstr>Coin Toss Experiment Analogy</vt:lpstr>
      <vt:lpstr>Check significance with a T-test</vt:lpstr>
      <vt:lpstr>T-test</vt:lpstr>
      <vt:lpstr>See how Kernighan established statistical significance in his paper</vt:lpstr>
      <vt:lpstr>T-test</vt:lpstr>
      <vt:lpstr>Spell Checking</vt:lpstr>
      <vt:lpstr>T-test</vt:lpstr>
      <vt:lpstr>Statistical Spell Checker</vt:lpstr>
      <vt:lpstr>Recap</vt:lpstr>
      <vt:lpstr>That’s all about the spell checker!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for Computational Linguistics and NLP</dc:title>
  <dc:creator>Cohan Sujay</dc:creator>
  <cp:lastModifiedBy>Cohan Sujay</cp:lastModifiedBy>
  <cp:revision>435</cp:revision>
  <dcterms:created xsi:type="dcterms:W3CDTF">2011-05-29T13:11:19Z</dcterms:created>
  <dcterms:modified xsi:type="dcterms:W3CDTF">2011-05-31T10:59:58Z</dcterms:modified>
</cp:coreProperties>
</file>