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0" r:id="rId11"/>
    <p:sldId id="267" r:id="rId12"/>
    <p:sldId id="268" r:id="rId13"/>
    <p:sldId id="279" r:id="rId14"/>
    <p:sldId id="257" r:id="rId15"/>
    <p:sldId id="258" r:id="rId16"/>
    <p:sldId id="259" r:id="rId17"/>
    <p:sldId id="260" r:id="rId18"/>
    <p:sldId id="263" r:id="rId19"/>
    <p:sldId id="261" r:id="rId20"/>
    <p:sldId id="262" r:id="rId21"/>
    <p:sldId id="264" r:id="rId22"/>
    <p:sldId id="26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2125C5-9A18-4CD0-9E24-0D4AAC578A24}" type="datetimeFigureOut">
              <a:rPr lang="en-US" smtClean="0"/>
              <a:pPr/>
              <a:t>5/24/2011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C04ED-1E56-497E-BC90-0EBFED833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ECD7F-5548-4E98-B6FE-7B92BD4AAECB}" type="datetime1">
              <a:rPr lang="en-US" smtClean="0"/>
              <a:pPr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Winter School, 2010, IIIT-H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A6ED3-276D-4FF3-8C7B-029BF7478AD2}" type="datetime1">
              <a:rPr lang="en-US" smtClean="0"/>
              <a:pPr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Winter School, 2010, IIIT-H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40184-166E-4A5C-BB5C-29BE68C36E38}" type="datetime1">
              <a:rPr lang="en-US" smtClean="0"/>
              <a:pPr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Winter School, 2010, IIIT-H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6B16862-98C8-414B-B1CB-0D56A27E1C96}" type="datetime1">
              <a:rPr lang="en-US" smtClean="0"/>
              <a:pPr/>
              <a:t>5/24/2011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Winter School, 2010, IIIT-H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F244CFF-433C-445F-A05C-5A695A4BA9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76962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733800"/>
            <a:ext cx="76962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994350E-A44C-47CF-B16E-72EF8ECA70F4}" type="datetime1">
              <a:rPr lang="en-US" smtClean="0"/>
              <a:pPr/>
              <a:t>5/24/2011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Winter School, 2010, IIIT-H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879255E-BC10-4244-BA46-F32E0D3D94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0374-1881-4FF8-93CB-960047C7FB18}" type="datetime1">
              <a:rPr lang="en-US" smtClean="0"/>
              <a:pPr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Winter School, 2010, IIIT-H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F0E3-75B8-44B6-91D4-3B322DC35A6A}" type="datetime1">
              <a:rPr lang="en-US" smtClean="0"/>
              <a:pPr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Winter School, 2010, IIIT-H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ECDB-1A83-4243-9147-D519E55CB1ED}" type="datetime1">
              <a:rPr lang="en-US" smtClean="0"/>
              <a:pPr/>
              <a:t>5/24/2011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Winter School, 2010, IIIT-H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A37C-BD21-47A0-B1AA-C464BC0B5B6D}" type="datetime1">
              <a:rPr lang="en-US" smtClean="0"/>
              <a:pPr/>
              <a:t>5/24/2011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Winter School, 2010, IIIT-H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10445-15E5-4688-A3AC-FD18A102220C}" type="datetime1">
              <a:rPr lang="en-US" smtClean="0"/>
              <a:pPr/>
              <a:t>5/24/2011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Winter School, 2010, IIIT-H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A494F-F921-4011-BF1B-E63F4A549A9C}" type="datetime1">
              <a:rPr lang="en-US" smtClean="0"/>
              <a:pPr/>
              <a:t>5/24/2011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Winter School, 2010, IIIT-H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73E95-0CB3-438F-BD2F-1B013A392ECA}" type="datetime1">
              <a:rPr lang="en-US" smtClean="0"/>
              <a:pPr/>
              <a:t>5/24/2011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Winter School, 2010, IIIT-H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151B-A12F-4064-AD5A-FE701A738BA5}" type="datetime1">
              <a:rPr lang="en-US" smtClean="0"/>
              <a:pPr/>
              <a:t>5/24/2011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Winter School, 2010, IIIT-H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41098-650D-4A9E-B13F-A1A62D6BADC8}" type="datetime1">
              <a:rPr lang="en-US" smtClean="0"/>
              <a:pPr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Winter School, 2010, IIIT-H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audio" Target="file:///C:\skishore\TechPapers\Course_IIIT\HAL\hal1900.wav" TargetMode="External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2.xml"/><Relationship Id="rId4" Type="http://schemas.openxmlformats.org/officeDocument/2006/relationships/audio" Target="file:///C:\skishore\TechPapers\Course_IIIT\HAL\stresspill.wav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lantir.net/2001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ilmsite.org/twot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oxygen.lcs.mit.ed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82296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Track: Speech Technology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Kishore </a:t>
            </a:r>
            <a:r>
              <a:rPr lang="en-US" dirty="0" smtClean="0"/>
              <a:t>Prahallad</a:t>
            </a:r>
            <a:endParaRPr lang="en-US" dirty="0" smtClean="0"/>
          </a:p>
          <a:p>
            <a:r>
              <a:rPr lang="en-US" dirty="0" smtClean="0"/>
              <a:t>Assistant Professor,</a:t>
            </a:r>
          </a:p>
          <a:p>
            <a:r>
              <a:rPr lang="en-US" dirty="0" smtClean="0"/>
              <a:t>IIIT-Hyderabad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Winter School, 2010, IIIT-H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Speech Communication</a:t>
            </a:r>
          </a:p>
        </p:txBody>
      </p:sp>
      <p:pic>
        <p:nvPicPr>
          <p:cNvPr id="87043" name="Picture 3" descr="face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43000" y="2743200"/>
            <a:ext cx="3275013" cy="3387725"/>
          </a:xfrm>
          <a:noFill/>
          <a:ln/>
        </p:spPr>
      </p:pic>
      <p:pic>
        <p:nvPicPr>
          <p:cNvPr id="87044" name="Picture 4" descr="face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410200" y="2743200"/>
            <a:ext cx="2857500" cy="3387725"/>
          </a:xfrm>
          <a:noFill/>
          <a:ln/>
        </p:spPr>
      </p:pic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5181600" y="2133600"/>
            <a:ext cx="3429000" cy="48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9900" indent="-469900">
              <a:spcBef>
                <a:spcPct val="50000"/>
              </a:spcBef>
            </a:pPr>
            <a:r>
              <a:rPr lang="en-US" sz="3200"/>
              <a:t>Speech Perception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533400" y="2057400"/>
            <a:ext cx="3429000" cy="48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9900" indent="-469900">
              <a:spcBef>
                <a:spcPct val="50000"/>
              </a:spcBef>
            </a:pPr>
            <a:r>
              <a:rPr lang="en-US" sz="3200"/>
              <a:t>Speech Production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Winter School, 2010, IIIT-H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Applications in Human-Computer Interaction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Speech Recognition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- Speech to text, enable computers to recognize and react to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  human  speech 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en-US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 Speech Synthesis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- </a:t>
            </a:r>
            <a:r>
              <a:rPr lang="en-US" sz="2400"/>
              <a:t>Text to speech, enable computers to speak and interact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Speech Coding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- </a:t>
            </a:r>
            <a:r>
              <a:rPr lang="en-US" sz="2400"/>
              <a:t>To compress, transmit, store and replay voice and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    music files</a:t>
            </a:r>
            <a:r>
              <a:rPr lang="en-US" sz="28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Winter School, 2010, IIIT-H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Applications in Human-Computer Interaction..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Speaker Recognition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 - </a:t>
            </a:r>
            <a:r>
              <a:rPr lang="en-US" sz="2400"/>
              <a:t>To identify/verify the speaker from an utterance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Speech Enhancement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- </a:t>
            </a:r>
            <a:r>
              <a:rPr lang="en-US" sz="2400"/>
              <a:t>To improve the quality or intelligibility of degraded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  speech 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en-US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Language Identification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- </a:t>
            </a:r>
            <a:r>
              <a:rPr lang="en-US" sz="2400"/>
              <a:t>To identify the spoken language (for appropriate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  response in the native language)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Winter School, 2010, IIIT-H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Winter School, 2010, IIIT-H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Text-to-speech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Objective: Develop an unrestricted text-to-speech system in an Indian language</a:t>
            </a:r>
          </a:p>
          <a:p>
            <a:pPr lvl="1"/>
            <a:r>
              <a:rPr lang="en-US" dirty="0" smtClean="0"/>
              <a:t> Your native language </a:t>
            </a:r>
          </a:p>
          <a:p>
            <a:r>
              <a:rPr lang="en-US" dirty="0" smtClean="0"/>
              <a:t>Involves language  specific knowledge </a:t>
            </a:r>
          </a:p>
          <a:p>
            <a:pPr lvl="1"/>
            <a:r>
              <a:rPr lang="en-US" dirty="0" smtClean="0"/>
              <a:t>Phone set, letter-to-sound rules </a:t>
            </a:r>
          </a:p>
          <a:p>
            <a:pPr lvl="1"/>
            <a:r>
              <a:rPr lang="en-US" dirty="0" smtClean="0"/>
              <a:t>Collection of speech data</a:t>
            </a:r>
          </a:p>
          <a:p>
            <a:r>
              <a:rPr lang="en-US" dirty="0" smtClean="0"/>
              <a:t>Tools: Festival/</a:t>
            </a:r>
            <a:r>
              <a:rPr lang="en-US" dirty="0" err="1" smtClean="0"/>
              <a:t>FestVox</a:t>
            </a:r>
            <a:r>
              <a:rPr lang="en-US" dirty="0" smtClean="0"/>
              <a:t> open source tools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Winter School, 2010, IIIT-H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Speech-speech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Objective: Develop a speech-speech translation system for domains such as tourist/travel/hotel domain (ex: English to Telugu)</a:t>
            </a:r>
          </a:p>
          <a:p>
            <a:r>
              <a:rPr lang="en-US" dirty="0" smtClean="0"/>
              <a:t>Involves building </a:t>
            </a:r>
          </a:p>
          <a:p>
            <a:pPr lvl="1"/>
            <a:r>
              <a:rPr lang="en-US" dirty="0" smtClean="0"/>
              <a:t>a speech recognition module (English/Telugu)</a:t>
            </a:r>
          </a:p>
          <a:p>
            <a:pPr lvl="1"/>
            <a:r>
              <a:rPr lang="en-US" dirty="0" smtClean="0"/>
              <a:t>a machine translation module (Telugu – English,  English-Telugu)</a:t>
            </a:r>
          </a:p>
          <a:p>
            <a:pPr lvl="1"/>
            <a:r>
              <a:rPr lang="en-US" dirty="0" smtClean="0"/>
              <a:t>a text-to-speech module (English  / Telugu)</a:t>
            </a:r>
          </a:p>
          <a:p>
            <a:r>
              <a:rPr lang="en-US" dirty="0" smtClean="0"/>
              <a:t>Tools: Sphinx open source ASR engine, Festival/</a:t>
            </a:r>
            <a:r>
              <a:rPr lang="en-US" dirty="0" err="1" smtClean="0"/>
              <a:t>FestVox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Winter School, 2010, IIIT-H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Spoken dialog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Objective: Develop a spoken dialog system for limited domain</a:t>
            </a:r>
          </a:p>
          <a:p>
            <a:pPr lvl="1"/>
            <a:r>
              <a:rPr lang="en-US" dirty="0" smtClean="0"/>
              <a:t>Faculty information system</a:t>
            </a:r>
          </a:p>
          <a:p>
            <a:pPr lvl="1"/>
            <a:r>
              <a:rPr lang="en-US" dirty="0" smtClean="0"/>
              <a:t>Retrieves details of a faculty member by saying his/her name</a:t>
            </a:r>
          </a:p>
          <a:p>
            <a:r>
              <a:rPr lang="en-US" dirty="0" smtClean="0"/>
              <a:t>Involves building</a:t>
            </a:r>
          </a:p>
          <a:p>
            <a:pPr lvl="1"/>
            <a:r>
              <a:rPr lang="en-US" dirty="0" smtClean="0"/>
              <a:t>Speech recognition module</a:t>
            </a:r>
          </a:p>
          <a:p>
            <a:pPr lvl="1"/>
            <a:r>
              <a:rPr lang="en-US" dirty="0" smtClean="0"/>
              <a:t>Language understanding module</a:t>
            </a:r>
          </a:p>
          <a:p>
            <a:pPr lvl="1"/>
            <a:r>
              <a:rPr lang="en-US" dirty="0" smtClean="0"/>
              <a:t>Dialog response / delivery module</a:t>
            </a:r>
          </a:p>
          <a:p>
            <a:r>
              <a:rPr lang="en-US" dirty="0" smtClean="0"/>
              <a:t>Tools: Sphinx ASR, Festival/</a:t>
            </a:r>
            <a:r>
              <a:rPr lang="en-US" dirty="0" err="1" smtClean="0"/>
              <a:t>FestVox</a:t>
            </a:r>
            <a:r>
              <a:rPr lang="en-US" dirty="0" smtClean="0"/>
              <a:t> engines, Open Dialog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Winter School, 2010, IIIT-H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Voice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Objective:  Speech of a source speaker is converted/morphed to sound like a target speaker </a:t>
            </a:r>
          </a:p>
          <a:p>
            <a:r>
              <a:rPr lang="en-US" dirty="0" smtClean="0"/>
              <a:t>Involves </a:t>
            </a:r>
          </a:p>
          <a:p>
            <a:pPr lvl="1"/>
            <a:r>
              <a:rPr lang="en-US" dirty="0" smtClean="0"/>
              <a:t>Dynamic programming</a:t>
            </a:r>
          </a:p>
          <a:p>
            <a:pPr lvl="1"/>
            <a:r>
              <a:rPr lang="en-US" dirty="0" smtClean="0"/>
              <a:t>Analysis/synthesis modules</a:t>
            </a:r>
          </a:p>
          <a:p>
            <a:pPr lvl="1"/>
            <a:r>
              <a:rPr lang="en-US" dirty="0" smtClean="0"/>
              <a:t>Machine learning tools: Gaussian Mixture Models, Artificial Neural Networks etc.,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Winter School, 2010, IIIT-H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Objective: Recognize who the speaker is from his/her voice from sparse data (say mobile number)</a:t>
            </a:r>
          </a:p>
          <a:p>
            <a:r>
              <a:rPr lang="en-US" dirty="0" smtClean="0"/>
              <a:t>Constraints: </a:t>
            </a:r>
          </a:p>
          <a:p>
            <a:pPr lvl="1"/>
            <a:r>
              <a:rPr lang="en-US" dirty="0" smtClean="0"/>
              <a:t>Only speaker data is available (no knowledge of impostor speakers’ voice/data)</a:t>
            </a:r>
          </a:p>
          <a:p>
            <a:r>
              <a:rPr lang="en-US" dirty="0" smtClean="0"/>
              <a:t>Applications: Voice locking over phone etc.,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Winter School, 2010, IIIT-H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Objective: Process the speech signal to manipulate the prosody (duration / intonation)in real-time</a:t>
            </a:r>
          </a:p>
          <a:p>
            <a:r>
              <a:rPr lang="en-US" dirty="0" smtClean="0"/>
              <a:t>Involves </a:t>
            </a:r>
          </a:p>
          <a:p>
            <a:pPr lvl="1"/>
            <a:r>
              <a:rPr lang="en-US" dirty="0" smtClean="0"/>
              <a:t>Voice activity detection</a:t>
            </a:r>
          </a:p>
          <a:p>
            <a:pPr lvl="1"/>
            <a:r>
              <a:rPr lang="en-US" dirty="0" smtClean="0"/>
              <a:t>Analysis/synthesis modules </a:t>
            </a:r>
          </a:p>
          <a:p>
            <a:pPr lvl="1"/>
            <a:r>
              <a:rPr lang="en-US" dirty="0" smtClean="0"/>
              <a:t>Manipulation of duration and intonation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Winter School, 2010, IIIT-H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 you need Speech Technology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209800"/>
            <a:ext cx="3771900" cy="3657600"/>
          </a:xfrm>
        </p:spPr>
        <p:txBody>
          <a:bodyPr/>
          <a:lstStyle/>
          <a:p>
            <a:r>
              <a:rPr lang="en-US" sz="2400"/>
              <a:t>2001: A Space Odyssey (1968 Movie)</a:t>
            </a:r>
          </a:p>
          <a:p>
            <a:r>
              <a:rPr lang="en-US" sz="2400"/>
              <a:t>Mission to Jupiter to contact Aliens</a:t>
            </a:r>
          </a:p>
          <a:p>
            <a:r>
              <a:rPr lang="en-US" sz="2400"/>
              <a:t>Crew - five men and one of the latest generation of the HAL 9000 computers </a:t>
            </a:r>
          </a:p>
        </p:txBody>
      </p:sp>
      <p:pic>
        <p:nvPicPr>
          <p:cNvPr id="44036" name="Picture 4" descr="twot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76800" y="2024063"/>
            <a:ext cx="2714625" cy="3919537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4CFF-433C-445F-A05C-5A695A4BA95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Winter School, 2010, IIIT-H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Objective: Use emphasis/prominence based features of speech, and summarize audio lectures/meetings</a:t>
            </a:r>
          </a:p>
          <a:p>
            <a:r>
              <a:rPr lang="en-US" dirty="0" smtClean="0"/>
              <a:t>Involves </a:t>
            </a:r>
          </a:p>
          <a:p>
            <a:pPr lvl="1"/>
            <a:r>
              <a:rPr lang="en-US" dirty="0" smtClean="0"/>
              <a:t>Detection of prominence/emphasis in continuous speech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Winter School, 2010, IIIT-H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Objective: Detect the emotion of a speaker from his/her voice</a:t>
            </a:r>
          </a:p>
          <a:p>
            <a:r>
              <a:rPr lang="en-US" dirty="0" smtClean="0"/>
              <a:t>Involves</a:t>
            </a:r>
          </a:p>
          <a:p>
            <a:pPr lvl="1"/>
            <a:r>
              <a:rPr lang="en-US" dirty="0" smtClean="0"/>
              <a:t>Extraction of intonation/energy/duration features</a:t>
            </a:r>
          </a:p>
          <a:p>
            <a:pPr lvl="1"/>
            <a:r>
              <a:rPr lang="en-US" dirty="0" smtClean="0"/>
              <a:t>Detection of emotion from prosody features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Winter School, 2010, IIIT-H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more interesting…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Transferring prosody in a speech-speech system.  </a:t>
            </a:r>
          </a:p>
          <a:p>
            <a:r>
              <a:rPr lang="en-US" dirty="0" smtClean="0"/>
              <a:t>Talking karaoke -- the user talks a song and it must be pitch shifted to the original song.</a:t>
            </a:r>
          </a:p>
          <a:p>
            <a:r>
              <a:rPr lang="en-US" dirty="0" smtClean="0"/>
              <a:t>Identifying information exchange in discussions by detecting convergence and divergence of style.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Winter School, 2010, IIIT-H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HAL, Favorite actor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HAL 9000 a computer which could mimic human brain</a:t>
            </a:r>
          </a:p>
          <a:p>
            <a:r>
              <a:rPr lang="en-US" sz="2400"/>
              <a:t>Enormous Machine Intelligence: Think, Watch, Listen, Understand, Speak and even Feel</a:t>
            </a:r>
          </a:p>
          <a:p>
            <a:endParaRPr lang="en-US" sz="2400"/>
          </a:p>
        </p:txBody>
      </p:sp>
      <p:pic>
        <p:nvPicPr>
          <p:cNvPr id="45060" name="Picture 4" descr="hal1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33600" y="3733800"/>
            <a:ext cx="6172200" cy="28194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9255E-BC10-4244-BA46-F32E0D3D942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Winter School, 2010, IIIT-H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HAL, Everywhere</a:t>
            </a:r>
          </a:p>
        </p:txBody>
      </p:sp>
      <p:pic>
        <p:nvPicPr>
          <p:cNvPr id="50181" name="Picture 5" descr="2001_pic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47800" y="1981200"/>
            <a:ext cx="7010400" cy="372427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Winter School, 2010, IIIT-H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HAL can speak, listen and see</a:t>
            </a:r>
          </a:p>
        </p:txBody>
      </p:sp>
      <p:pic>
        <p:nvPicPr>
          <p:cNvPr id="52231" name="hal1900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66800" y="1905000"/>
            <a:ext cx="304800" cy="304800"/>
          </a:xfrm>
          <a:prstGeom prst="rect">
            <a:avLst/>
          </a:prstGeom>
          <a:noFill/>
        </p:spPr>
      </p:pic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1447800" y="1828800"/>
            <a:ext cx="2005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Introduction</a:t>
            </a:r>
          </a:p>
        </p:txBody>
      </p:sp>
      <p:pic>
        <p:nvPicPr>
          <p:cNvPr id="52233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2" name="Evening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1905000"/>
            <a:ext cx="304800" cy="304800"/>
          </a:xfrm>
          <a:prstGeom prst="rect">
            <a:avLst/>
          </a:prstGeom>
          <a:noFill/>
        </p:spPr>
      </p:pic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4419600" y="1828800"/>
            <a:ext cx="1490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Greeting</a:t>
            </a:r>
            <a:r>
              <a:rPr lang="en-US"/>
              <a:t> </a:t>
            </a:r>
          </a:p>
        </p:txBody>
      </p:sp>
      <p:pic>
        <p:nvPicPr>
          <p:cNvPr id="52235" name="Picture 11">
            <a:hlinkClick r:id="" action="ppaction://media"/>
          </p:cNvPr>
          <p:cNvPicPr>
            <a:picLocks noRot="1" noChangeAspect="1" noChangeArrowheads="1"/>
          </p:cNvPicPr>
          <p:nvPr>
            <a:wavAudioFile r:embed="rId3" name="personal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66800" y="2438400"/>
            <a:ext cx="304800" cy="304800"/>
          </a:xfrm>
          <a:prstGeom prst="rect">
            <a:avLst/>
          </a:prstGeom>
          <a:noFill/>
        </p:spPr>
      </p:pic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1371600" y="2362200"/>
            <a:ext cx="238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Personal</a:t>
            </a:r>
            <a:r>
              <a:rPr lang="en-US"/>
              <a:t> </a:t>
            </a:r>
            <a:r>
              <a:rPr lang="en-US" sz="2400"/>
              <a:t>inquiry</a:t>
            </a:r>
          </a:p>
        </p:txBody>
      </p:sp>
      <p:pic>
        <p:nvPicPr>
          <p:cNvPr id="52237" name="stresspill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2438400"/>
            <a:ext cx="304800" cy="304800"/>
          </a:xfrm>
          <a:prstGeom prst="rect">
            <a:avLst/>
          </a:prstGeom>
          <a:noFill/>
        </p:spPr>
      </p:pic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4495800" y="23622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Advice</a:t>
            </a:r>
          </a:p>
        </p:txBody>
      </p:sp>
      <p:pic>
        <p:nvPicPr>
          <p:cNvPr id="52239" name="Picture 15" descr="halAtdave"/>
          <p:cNvPicPr>
            <a:picLocks noGrp="1" noChangeAspect="1" noChangeArrowheads="1"/>
          </p:cNvPicPr>
          <p:nvPr>
            <p:ph idx="1"/>
          </p:nvPr>
        </p:nvPicPr>
        <p:blipFill>
          <a:blip r:embed="rId7" cstate="print"/>
          <a:srcRect/>
          <a:stretch>
            <a:fillRect/>
          </a:stretch>
        </p:blipFill>
        <p:spPr>
          <a:xfrm>
            <a:off x="2057400" y="3200400"/>
            <a:ext cx="4648200" cy="3352800"/>
          </a:xfrm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Winter School, 2010, IIIT-H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2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768" fill="hold"/>
                                        <p:tgtEl>
                                          <p:spTgt spid="522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31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2231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2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745" fill="hold"/>
                                        <p:tgtEl>
                                          <p:spTgt spid="522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33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2233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2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725" fill="hold"/>
                                        <p:tgtEl>
                                          <p:spTgt spid="522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35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2235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2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9548" fill="hold"/>
                                        <p:tgtEl>
                                          <p:spTgt spid="522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37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223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HAL is even capable of reading lips</a:t>
            </a:r>
          </a:p>
        </p:txBody>
      </p:sp>
      <p:pic>
        <p:nvPicPr>
          <p:cNvPr id="54276" name="Picture 4" descr="lipread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19200" y="1828800"/>
            <a:ext cx="6629400" cy="4191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Winter School, 2010, IIIT-H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HAL, wants full credits of the mission</a:t>
            </a:r>
          </a:p>
        </p:txBody>
      </p:sp>
      <p:pic>
        <p:nvPicPr>
          <p:cNvPr id="57348" name="Picture 4" descr="2001murder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44550" y="1993900"/>
            <a:ext cx="7378700" cy="3327400"/>
          </a:xfrm>
        </p:spPr>
      </p:pic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1828800" y="5791200"/>
            <a:ext cx="621982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hlinkClick r:id="rId3"/>
              </a:rPr>
              <a:t>www.palantir.net/2001</a:t>
            </a:r>
            <a:r>
              <a:rPr lang="en-US" sz="2000"/>
              <a:t>, </a:t>
            </a:r>
            <a:r>
              <a:rPr lang="en-US" sz="2000">
                <a:hlinkClick r:id="rId4"/>
              </a:rPr>
              <a:t>www.filmsite.org/twot.html</a:t>
            </a:r>
            <a:endParaRPr lang="en-US" sz="2000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Winter School, 2010, IIIT-H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Future Computers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Invisible (Could be embedded in your spectacles)</a:t>
            </a:r>
          </a:p>
          <a:p>
            <a:pPr>
              <a:lnSpc>
                <a:spcPct val="90000"/>
              </a:lnSpc>
            </a:pPr>
            <a:r>
              <a:rPr lang="en-US" sz="2800"/>
              <a:t>See You</a:t>
            </a:r>
          </a:p>
          <a:p>
            <a:pPr>
              <a:lnSpc>
                <a:spcPct val="90000"/>
              </a:lnSpc>
            </a:pPr>
            <a:r>
              <a:rPr lang="en-US" sz="2800"/>
              <a:t>Listen to You</a:t>
            </a:r>
          </a:p>
          <a:p>
            <a:pPr>
              <a:lnSpc>
                <a:spcPct val="90000"/>
              </a:lnSpc>
            </a:pPr>
            <a:r>
              <a:rPr lang="en-US" sz="2800"/>
              <a:t>Interact with You (almost human-like)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Project Oxygen at MIT </a:t>
            </a:r>
            <a:r>
              <a:rPr lang="en-US" sz="2800">
                <a:hlinkClick r:id="rId2"/>
              </a:rPr>
              <a:t>http://oxygen.lcs.mit.edu</a:t>
            </a: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Winter School, 2010, IIIT-H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Speech Technology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Speech Technology provides fundamental principles, techniques and methodologies to develop natural interfaces for human-computer interaction</a:t>
            </a:r>
          </a:p>
          <a:p>
            <a:pPr>
              <a:lnSpc>
                <a:spcPct val="90000"/>
              </a:lnSpc>
            </a:pPr>
            <a:r>
              <a:rPr lang="en-US" sz="2400"/>
              <a:t>Provides an understanding of speech production and speech perception mechanism</a:t>
            </a:r>
          </a:p>
          <a:p>
            <a:pPr>
              <a:lnSpc>
                <a:spcPct val="90000"/>
              </a:lnSpc>
            </a:pPr>
            <a:r>
              <a:rPr lang="en-US" sz="2400"/>
              <a:t>Techniques to process the speech signal </a:t>
            </a:r>
          </a:p>
          <a:p>
            <a:pPr>
              <a:lnSpc>
                <a:spcPct val="90000"/>
              </a:lnSpc>
            </a:pPr>
            <a:r>
              <a:rPr lang="en-US" sz="2400"/>
              <a:t>Methodologies to develop speech interfaces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Winter School, 2010, IIIT-H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747</Words>
  <Application>Microsoft Office PowerPoint</Application>
  <PresentationFormat>On-screen Show (4:3)</PresentationFormat>
  <Paragraphs>155</Paragraphs>
  <Slides>22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Track: Speech Technology </vt:lpstr>
      <vt:lpstr>Why do you need Speech Technology</vt:lpstr>
      <vt:lpstr>HAL, Favorite actor </vt:lpstr>
      <vt:lpstr>HAL, Everywhere</vt:lpstr>
      <vt:lpstr>HAL can speak, listen and see</vt:lpstr>
      <vt:lpstr>HAL is even capable of reading lips</vt:lpstr>
      <vt:lpstr>HAL, wants full credits of the mission</vt:lpstr>
      <vt:lpstr>Future Computers</vt:lpstr>
      <vt:lpstr>What is Speech Technology</vt:lpstr>
      <vt:lpstr>Speech Communication</vt:lpstr>
      <vt:lpstr>Applications in Human-Computer Interaction</vt:lpstr>
      <vt:lpstr>Applications in Human-Computer Interaction..</vt:lpstr>
      <vt:lpstr>Projects</vt:lpstr>
      <vt:lpstr>Text-to-speech</vt:lpstr>
      <vt:lpstr>Speech-speech translation</vt:lpstr>
      <vt:lpstr>Spoken dialog system</vt:lpstr>
      <vt:lpstr>Voice conversion</vt:lpstr>
      <vt:lpstr>Speaker recognition</vt:lpstr>
      <vt:lpstr>Signal manipulation</vt:lpstr>
      <vt:lpstr>Speech summarization</vt:lpstr>
      <vt:lpstr>Emotion detection</vt:lpstr>
      <vt:lpstr>A few more interesting…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Track: Speech Technology A list of speech projects:</dc:title>
  <dc:creator/>
  <cp:lastModifiedBy>IIIT</cp:lastModifiedBy>
  <cp:revision>22</cp:revision>
  <dcterms:created xsi:type="dcterms:W3CDTF">2006-08-16T00:00:00Z</dcterms:created>
  <dcterms:modified xsi:type="dcterms:W3CDTF">2011-05-24T05:17:28Z</dcterms:modified>
</cp:coreProperties>
</file>