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2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23247-B4B1-46A4-942E-4E40F6FC585D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336D4-ACC0-4F5B-A08F-533455E9B1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7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3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506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783268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693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151930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48814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90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7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1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3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9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5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41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46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7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7/4/2014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9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N-Grams and Smoothing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Manish Shrivastava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94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𝑀𝐿𝐸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Estimate sequence probabilities using “counts” or frequencies of sequences</a:t>
                </a:r>
              </a:p>
              <a:p>
                <a:r>
                  <a:rPr lang="en-US" dirty="0" smtClean="0"/>
                  <a:t>Problems</a:t>
                </a:r>
              </a:p>
              <a:p>
                <a:pPr lvl="1"/>
                <a:r>
                  <a:rPr lang="en-US" dirty="0" smtClean="0"/>
                  <a:t>Sparseness</a:t>
                </a:r>
              </a:p>
              <a:p>
                <a:pPr lvl="1"/>
                <a:r>
                  <a:rPr lang="en-US" dirty="0" smtClean="0"/>
                  <a:t>What do you do when unknown words are seen??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9954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order n-grams perform well but suffer from data </a:t>
            </a:r>
            <a:r>
              <a:rPr lang="en-US" dirty="0" err="1" smtClean="0"/>
              <a:t>sparsity</a:t>
            </a:r>
            <a:endParaRPr lang="en-US" dirty="0" smtClean="0"/>
          </a:p>
          <a:p>
            <a:r>
              <a:rPr lang="en-US" dirty="0" smtClean="0"/>
              <a:t>Lower order n-grams are not reliable</a:t>
            </a:r>
          </a:p>
          <a:p>
            <a:r>
              <a:rPr lang="en-US" dirty="0" smtClean="0"/>
              <a:t>Standard MLE does not work for unseen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38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Laplace smoothing (add-one)</a:t>
            </a:r>
          </a:p>
          <a:p>
            <a:r>
              <a:rPr lang="en-US" dirty="0" err="1" smtClean="0"/>
              <a:t>Lidstone’s</a:t>
            </a:r>
            <a:r>
              <a:rPr lang="en-US" dirty="0" smtClean="0"/>
              <a:t> law</a:t>
            </a:r>
          </a:p>
          <a:p>
            <a:r>
              <a:rPr lang="en-US" dirty="0" err="1" smtClean="0"/>
              <a:t>Jeffereys</a:t>
            </a:r>
            <a:r>
              <a:rPr lang="en-US" dirty="0" smtClean="0"/>
              <a:t>-Perks law</a:t>
            </a:r>
          </a:p>
          <a:p>
            <a:r>
              <a:rPr lang="en-US" dirty="0" smtClean="0"/>
              <a:t>Held-out Estimation </a:t>
            </a:r>
          </a:p>
          <a:p>
            <a:r>
              <a:rPr lang="en-US" dirty="0" smtClean="0"/>
              <a:t>Cross Validation (Deleted Estimation)</a:t>
            </a:r>
          </a:p>
          <a:p>
            <a:r>
              <a:rPr lang="en-US" dirty="0" smtClean="0"/>
              <a:t>Good Turing Estimation</a:t>
            </a:r>
          </a:p>
          <a:p>
            <a:r>
              <a:rPr lang="en-US" dirty="0" smtClean="0"/>
              <a:t>Back-Off</a:t>
            </a:r>
          </a:p>
          <a:p>
            <a:pPr lvl="1"/>
            <a:r>
              <a:rPr lang="en-US" dirty="0" smtClean="0"/>
              <a:t>Linear Interpolation</a:t>
            </a:r>
          </a:p>
          <a:p>
            <a:pPr lvl="1"/>
            <a:r>
              <a:rPr lang="en-US" dirty="0" smtClean="0"/>
              <a:t>Katz </a:t>
            </a:r>
            <a:r>
              <a:rPr lang="en-US" dirty="0" err="1" smtClean="0"/>
              <a:t>Backoff</a:t>
            </a:r>
            <a:endParaRPr lang="en-US" dirty="0" smtClean="0"/>
          </a:p>
          <a:p>
            <a:pPr lvl="1"/>
            <a:r>
              <a:rPr lang="en-US" dirty="0" smtClean="0"/>
              <a:t>General linear Interpolation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7104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Laplace Smoothing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latin typeface="Cambria Math" panose="02040503050406030204" pitchFamily="18" charset="0"/>
                  </a:rPr>
                  <a:t>The oldest smoothing method available</a:t>
                </a:r>
              </a:p>
              <a:p>
                <a:r>
                  <a:rPr lang="en-US" b="1" dirty="0" smtClean="0">
                    <a:latin typeface="Cambria Math" panose="02040503050406030204" pitchFamily="18" charset="0"/>
                  </a:rPr>
                  <a:t>Each unseen n-gram is given a very low estimate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𝑳𝒂𝒑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𝑪</m:t>
                        </m:r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𝒘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…</m:t>
                            </m:r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𝒘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den>
                    </m:f>
                  </m:oMath>
                </a14:m>
                <a:endParaRPr lang="en-US" b="1" dirty="0"/>
              </a:p>
              <a:p>
                <a:r>
                  <a:rPr lang="en-US" b="1" dirty="0" smtClean="0"/>
                  <a:t>Probability 1/(N+B) or Frequency (estimated) N/(N+B)</a:t>
                </a:r>
              </a:p>
              <a:p>
                <a:r>
                  <a:rPr lang="en-US" b="1" dirty="0" smtClean="0"/>
                  <a:t>N is the number of seen n-grams and B is the number of possible n-grams</a:t>
                </a:r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5612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Zipf’s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number of words with very large frequency</a:t>
            </a:r>
          </a:p>
          <a:p>
            <a:r>
              <a:rPr lang="en-US" dirty="0" smtClean="0"/>
              <a:t>Some words with moderate frequency</a:t>
            </a:r>
          </a:p>
          <a:p>
            <a:r>
              <a:rPr lang="en-US" dirty="0" smtClean="0"/>
              <a:t>Very large number of words with very low frequency</a:t>
            </a:r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 descr="C:\Users\Windows 7\Desktop\long tai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557335"/>
            <a:ext cx="4572000" cy="2377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3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Lidstone’s</a:t>
            </a:r>
            <a:r>
              <a:rPr lang="en-US" dirty="0" smtClean="0"/>
              <a:t> Law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probability mass assigned to unseen events is too high with Laplace smoothing</a:t>
                </a:r>
              </a:p>
              <a:p>
                <a:r>
                  <a:rPr lang="en-US" dirty="0" smtClean="0"/>
                  <a:t>Solution : assign smaller addition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𝑳𝒊𝒅</m:t>
                        </m:r>
                      </m:sub>
                    </m:sSub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𝑪</m:t>
                        </m:r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𝒘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…</m:t>
                            </m:r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𝒘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𝝀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𝝀</m:t>
                        </m:r>
                      </m:den>
                    </m:f>
                  </m:oMath>
                </a14:m>
                <a:endParaRPr lang="en-US" b="1" dirty="0" smtClean="0"/>
              </a:p>
              <a:p>
                <a:r>
                  <a:rPr lang="en-US" dirty="0" err="1" smtClean="0"/>
                  <a:t>Jeffereys</a:t>
                </a:r>
                <a:r>
                  <a:rPr lang="en-US" dirty="0" smtClean="0"/>
                  <a:t>-Perks law</a:t>
                </a:r>
              </a:p>
              <a:p>
                <a:pPr lvl="1"/>
                <a:r>
                  <a:rPr lang="en-US" dirty="0" smtClean="0"/>
                  <a:t>Set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dirty="0" smtClean="0"/>
                  <a:t> as ½</a:t>
                </a:r>
              </a:p>
              <a:p>
                <a:pPr lvl="1"/>
                <a:r>
                  <a:rPr lang="en-US" dirty="0" smtClean="0"/>
                  <a:t>Expectation of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𝝀</m:t>
                    </m:r>
                  </m:oMath>
                </a14:m>
                <a:r>
                  <a:rPr lang="en-US" dirty="0" smtClean="0"/>
                  <a:t> that maximizes above equation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3663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Held Out Estimation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Why do we think that the mass assigned to unseen words is too high?</a:t>
                </a:r>
              </a:p>
              <a:p>
                <a:r>
                  <a:rPr lang="en-US" dirty="0" smtClean="0"/>
                  <a:t>Can we somehow test it empirically?</a:t>
                </a:r>
              </a:p>
              <a:p>
                <a:pPr lvl="1"/>
                <a:r>
                  <a:rPr lang="en-US" dirty="0" smtClean="0"/>
                  <a:t>Yes</a:t>
                </a:r>
              </a:p>
              <a:p>
                <a:r>
                  <a:rPr lang="en-US" dirty="0" smtClean="0"/>
                  <a:t>Train (get counts) from one large text and check against another “Held – Out” data</a:t>
                </a:r>
              </a:p>
              <a:p>
                <a:pPr lvl="1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𝑯𝒐</m:t>
                        </m:r>
                      </m:sub>
                    </m:sSub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den>
                    </m:f>
                  </m:oMath>
                </a14:m>
                <a:endParaRPr lang="en-US" b="1" dirty="0" smtClean="0">
                  <a:ea typeface="Cambria Math" panose="02040503050406030204" pitchFamily="18" charset="0"/>
                </a:endParaRPr>
              </a:p>
              <a:p>
                <a:pPr algn="just"/>
                <a:r>
                  <a:rPr lang="en-US" dirty="0" smtClean="0"/>
                  <a:t>Where, </a:t>
                </a:r>
                <a:r>
                  <a:rPr lang="en-US" dirty="0" err="1" smtClean="0"/>
                  <a:t>Tr</a:t>
                </a:r>
                <a:r>
                  <a:rPr lang="en-US" dirty="0" smtClean="0"/>
                  <a:t> is the sum of number of </a:t>
                </a:r>
                <a:r>
                  <a:rPr lang="en-US" smtClean="0"/>
                  <a:t>times </a:t>
                </a:r>
                <a:r>
                  <a:rPr lang="en-US" smtClean="0"/>
                  <a:t>n-gram </a:t>
                </a:r>
                <a:r>
                  <a:rPr lang="en-US" dirty="0" smtClean="0"/>
                  <a:t>with frequency r appeared in held-out data, and Nr is the number of n-grams with frequency r in training data. </a:t>
                </a:r>
              </a:p>
              <a:p>
                <a:pPr lvl="1"/>
                <a:r>
                  <a:rPr lang="en-US" dirty="0" smtClean="0"/>
                  <a:t>In effect, assigning the average probability of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𝑯𝒐</m:t>
                        </m:r>
                      </m:sub>
                    </m:sSub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to the n-gram with frequency r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1570" r="-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7080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Held-out Estimation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Probability is calculated keeping both training and held-out data in mind.</a:t>
                </a:r>
              </a:p>
              <a:p>
                <a:pPr lvl="1"/>
                <a:r>
                  <a:rPr lang="en-US" dirty="0" smtClean="0"/>
                  <a:t>Is it the best estimate?</a:t>
                </a:r>
              </a:p>
              <a:p>
                <a:pPr lvl="1"/>
                <a:r>
                  <a:rPr lang="en-US" dirty="0" smtClean="0"/>
                  <a:t>In this scenario?</a:t>
                </a:r>
              </a:p>
              <a:p>
                <a:pPr lvl="1"/>
                <a:r>
                  <a:rPr lang="en-US" dirty="0" smtClean="0"/>
                  <a:t>If the role of training and held-out data is reversed ?</a:t>
                </a:r>
              </a:p>
              <a:p>
                <a:pPr lvl="2"/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𝑯𝒐</m:t>
                        </m:r>
                      </m:sub>
                    </m:sSub>
                    <m:d>
                      <m:d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lang="en-US" sz="18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  <m:sup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𝟎𝟏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  <m:sup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bSup>
                        <m: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𝑯𝒐</m:t>
                        </m:r>
                      </m:sub>
                    </m:sSub>
                    <m:d>
                      <m:d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lang="en-US" sz="18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  <m:sup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𝟎𝟏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1800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  <m:sup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bSup>
                        <m:r>
                          <a:rPr lang="en-US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den>
                    </m:f>
                  </m:oMath>
                </a14:m>
                <a:endParaRPr lang="en-US" sz="1800" dirty="0"/>
              </a:p>
              <a:p>
                <a:pPr lvl="2"/>
                <a:endParaRPr lang="en-US" sz="1800" dirty="0"/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317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Deleted Estimation (Cross-Estimation)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Jelinek and Mercer 1985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𝑫𝒆𝒍</m:t>
                        </m:r>
                      </m:sub>
                    </m:sSub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lang="en-US" sz="20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  <m:sup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𝟎𝟏</m:t>
                            </m:r>
                          </m:sup>
                        </m:sSub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  <m:sup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bSup>
                        <m:sSubSup>
                          <m:sSubSup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b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den>
                    </m:f>
                  </m:oMath>
                </a14:m>
                <a:endParaRPr lang="en-US" dirty="0"/>
              </a:p>
              <a:p>
                <a:pPr lvl="2"/>
                <a:endParaRPr lang="en-US" dirty="0" smtClean="0"/>
              </a:p>
              <a:p>
                <a:pPr lvl="1"/>
                <a:r>
                  <a:rPr lang="en-US" dirty="0" smtClean="0"/>
                  <a:t>Performs really well</a:t>
                </a:r>
              </a:p>
              <a:p>
                <a:pPr lvl="1"/>
                <a:r>
                  <a:rPr lang="en-US" dirty="0" smtClean="0"/>
                  <a:t>Still a way off for low frequency events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9145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Good-Turing Smoothing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Use Number of times n-grams of frequency r have occurred </a:t>
                </a:r>
              </a:p>
              <a:p>
                <a:pPr lvl="1"/>
                <a:r>
                  <a:rPr lang="en-US" dirty="0" smtClean="0"/>
                  <a:t>To fit for both high frequency and low frequency terms, use a curve fitting function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𝑮𝑻</m:t>
                        </m:r>
                      </m:sub>
                    </m:sSub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2"/>
                <a:r>
                  <a:rPr lang="en-US" sz="1600" dirty="0" smtClean="0"/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For unseen events,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𝑮𝑻</m:t>
                        </m:r>
                      </m:sub>
                    </m:sSub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Simple Good Turing</a:t>
                </a:r>
              </a:p>
              <a:p>
                <a:pPr lvl="1"/>
                <a:r>
                  <a:rPr lang="en-US" dirty="0" smtClean="0"/>
                  <a:t>S() = Power Curve for high frequency terms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 r="-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558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Idea: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Examine short sequences of words</a:t>
            </a:r>
          </a:p>
          <a:p>
            <a:r>
              <a:rPr lang="en-US" b="1" dirty="0"/>
              <a:t>How likely is each sequence?</a:t>
            </a:r>
          </a:p>
          <a:p>
            <a:r>
              <a:rPr lang="en-US" b="1" dirty="0"/>
              <a:t>“Markov Assumption” – word is affected only by its “prior local context” (last few words)</a:t>
            </a:r>
          </a:p>
        </p:txBody>
      </p:sp>
    </p:spTree>
    <p:extLst>
      <p:ext uri="{BB962C8B-B14F-4D97-AF65-F5344CB8AC3E}">
        <p14:creationId xmlns:p14="http://schemas.microsoft.com/office/powerpoint/2010/main" val="254691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all we have done is get estimates for various n-grams</a:t>
            </a:r>
          </a:p>
          <a:p>
            <a:r>
              <a:rPr lang="en-US" dirty="0" smtClean="0"/>
              <a:t>Problems (Same old),</a:t>
            </a:r>
          </a:p>
          <a:p>
            <a:pPr lvl="1"/>
            <a:r>
              <a:rPr lang="en-US" dirty="0" smtClean="0"/>
              <a:t>For n-grams with low frequency, estimates are not really good</a:t>
            </a:r>
          </a:p>
          <a:p>
            <a:r>
              <a:rPr lang="en-US" dirty="0" smtClean="0"/>
              <a:t>Solution,</a:t>
            </a:r>
          </a:p>
          <a:p>
            <a:pPr lvl="1"/>
            <a:r>
              <a:rPr lang="en-US" dirty="0" smtClean="0"/>
              <a:t>If n-gram does not work, fall back to (n-1)-gram</a:t>
            </a:r>
          </a:p>
          <a:p>
            <a:pPr lvl="1"/>
            <a:r>
              <a:rPr lang="en-US" dirty="0" smtClean="0"/>
              <a:t> Better still, combine estimators for n-gram, (n-1)-gram, (n-2)-gram … unigram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56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Interpolation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𝑙𝑖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𝑙𝑖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Works really well</a:t>
                </a:r>
              </a:p>
              <a:p>
                <a:r>
                  <a:rPr lang="en-US" dirty="0" smtClean="0"/>
                  <a:t>Reserve Probability mass for unseen items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s need to be learned separately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966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Katz Back-off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𝑙𝑖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 if Counts are greater than a certain k</a:t>
                </a:r>
              </a:p>
              <a:p>
                <a:r>
                  <a:rPr lang="en-US" dirty="0" smtClean="0"/>
                  <a:t>Else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𝑙𝑖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𝑙𝑖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911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Linear Interpolation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i="1" dirty="0" smtClean="0">
                    <a:latin typeface="Cambria Math" panose="02040503050406030204" pitchFamily="18" charset="0"/>
                  </a:rPr>
                  <a:t>Why just back off to immediate lower order?</a:t>
                </a:r>
              </a:p>
              <a:p>
                <a:r>
                  <a:rPr lang="en-US" b="1" dirty="0" smtClean="0">
                    <a:latin typeface="Cambria Math" panose="02040503050406030204" pitchFamily="18" charset="0"/>
                  </a:rPr>
                  <a:t>This method allows random back off schemes moderated by the weights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1" dirty="0" smtClean="0">
                    <a:latin typeface="Cambria Math" panose="02040503050406030204" pitchFamily="18" charset="0"/>
                  </a:rPr>
                  <a:t>s</a:t>
                </a:r>
              </a:p>
              <a:p>
                <a:r>
                  <a:rPr lang="en-US" b="1" dirty="0" smtClean="0">
                    <a:latin typeface="Cambria Math" panose="02040503050406030204" pitchFamily="18" charset="0"/>
                  </a:rPr>
                  <a:t>One might back off to any of the lower orders or to any other estimator as chosen by the designer</a:t>
                </a:r>
              </a:p>
              <a:p>
                <a:endParaRPr lang="en-US" b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𝑙𝑖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</m:nary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 r="-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61077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66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Possible Applications: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OCR / Voice recognition – resolve ambiguity</a:t>
            </a:r>
          </a:p>
          <a:p>
            <a:r>
              <a:rPr lang="en-US" b="1" dirty="0"/>
              <a:t>Spelling correction</a:t>
            </a:r>
          </a:p>
          <a:p>
            <a:r>
              <a:rPr lang="en-US" b="1" dirty="0"/>
              <a:t>Machine translation</a:t>
            </a:r>
          </a:p>
          <a:p>
            <a:r>
              <a:rPr lang="en-US" b="1" dirty="0"/>
              <a:t>Confirming the author of a newly discovered work</a:t>
            </a:r>
          </a:p>
          <a:p>
            <a:r>
              <a:rPr lang="en-US" b="1" dirty="0"/>
              <a:t>“Shannon game”</a:t>
            </a:r>
          </a:p>
        </p:txBody>
      </p:sp>
    </p:spTree>
    <p:extLst>
      <p:ext uri="{BB962C8B-B14F-4D97-AF65-F5344CB8AC3E}">
        <p14:creationId xmlns:p14="http://schemas.microsoft.com/office/powerpoint/2010/main" val="2012677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“Shannon Game”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Claude E. Shannon. “Prediction and Entropy of Printed English”, </a:t>
            </a:r>
            <a:r>
              <a:rPr lang="en-US" sz="2400" b="1" i="1" dirty="0"/>
              <a:t>Bell System Technical Journal</a:t>
            </a:r>
            <a:r>
              <a:rPr lang="en-US" sz="2400" b="1" dirty="0"/>
              <a:t> 30:50-64. 1951.</a:t>
            </a:r>
          </a:p>
          <a:p>
            <a:r>
              <a:rPr lang="en-US" b="1" dirty="0"/>
              <a:t>Predict the next word, given (</a:t>
            </a:r>
            <a:r>
              <a:rPr lang="en-US" b="1" i="1" dirty="0"/>
              <a:t>n-1)</a:t>
            </a:r>
            <a:r>
              <a:rPr lang="en-US" b="1" dirty="0"/>
              <a:t> previous words</a:t>
            </a:r>
          </a:p>
          <a:p>
            <a:r>
              <a:rPr lang="en-US" b="1" dirty="0"/>
              <a:t>Determine probability of different sequences by examining training corpus</a:t>
            </a:r>
          </a:p>
        </p:txBody>
      </p:sp>
    </p:spTree>
    <p:extLst>
      <p:ext uri="{BB962C8B-B14F-4D97-AF65-F5344CB8AC3E}">
        <p14:creationId xmlns:p14="http://schemas.microsoft.com/office/powerpoint/2010/main" val="112788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Forming Equivalence Classes (Bins)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</a:t>
            </a:r>
            <a:r>
              <a:rPr lang="en-US" b="1" i="1" dirty="0"/>
              <a:t>n-gram</a:t>
            </a:r>
            <a:r>
              <a:rPr lang="en-US" b="1" dirty="0"/>
              <a:t>” = sequence of n words</a:t>
            </a:r>
          </a:p>
          <a:p>
            <a:pPr lvl="1"/>
            <a:r>
              <a:rPr lang="en-US" b="1" dirty="0"/>
              <a:t>bigram</a:t>
            </a:r>
          </a:p>
          <a:p>
            <a:pPr lvl="1"/>
            <a:r>
              <a:rPr lang="en-US" b="1" dirty="0"/>
              <a:t>trigram</a:t>
            </a:r>
          </a:p>
          <a:p>
            <a:pPr lvl="1"/>
            <a:r>
              <a:rPr lang="en-US" b="1" dirty="0" smtClean="0"/>
              <a:t>four-gram or </a:t>
            </a:r>
            <a:r>
              <a:rPr lang="en-US" b="1" dirty="0" err="1" smtClean="0"/>
              <a:t>quadrigram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8922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Reliability vs. Discrimination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/>
              <a:t>“large green ___________”</a:t>
            </a:r>
          </a:p>
          <a:p>
            <a:pPr>
              <a:buFontTx/>
              <a:buNone/>
            </a:pPr>
            <a:r>
              <a:rPr lang="en-US" b="1" dirty="0"/>
              <a:t>		</a:t>
            </a:r>
            <a:r>
              <a:rPr lang="en-US" sz="2800" b="1" i="1" dirty="0"/>
              <a:t>tree? mountain? frog? car?</a:t>
            </a:r>
          </a:p>
          <a:p>
            <a:pPr>
              <a:buFontTx/>
              <a:buNone/>
            </a:pPr>
            <a:endParaRPr lang="en-US" sz="2800" b="1" i="1" dirty="0"/>
          </a:p>
          <a:p>
            <a:pPr>
              <a:buFontTx/>
              <a:buNone/>
            </a:pPr>
            <a:r>
              <a:rPr lang="en-US" b="1" dirty="0"/>
              <a:t>“swallowed the large green ________”</a:t>
            </a:r>
          </a:p>
          <a:p>
            <a:pPr>
              <a:buFontTx/>
              <a:buNone/>
            </a:pPr>
            <a:r>
              <a:rPr lang="en-US" sz="2800" b="1" i="1" dirty="0"/>
              <a:t>		pill? </a:t>
            </a:r>
            <a:r>
              <a:rPr lang="en-US" sz="2800" b="1" i="1" dirty="0" smtClean="0"/>
              <a:t>candy? 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6729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Reliability vs. Discrimination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larger n:  more information about the context of the specific instance (greater discrimination)</a:t>
            </a:r>
          </a:p>
          <a:p>
            <a:endParaRPr lang="en-US" b="1" dirty="0"/>
          </a:p>
          <a:p>
            <a:r>
              <a:rPr lang="en-US" b="1" dirty="0"/>
              <a:t>smaller n:  more instances in training data, better statistical estimates (more reliability)</a:t>
            </a:r>
          </a:p>
        </p:txBody>
      </p:sp>
    </p:spTree>
    <p:extLst>
      <p:ext uri="{BB962C8B-B14F-4D97-AF65-F5344CB8AC3E}">
        <p14:creationId xmlns:p14="http://schemas.microsoft.com/office/powerpoint/2010/main" val="153057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676400"/>
          </a:xfrm>
        </p:spPr>
        <p:txBody>
          <a:bodyPr>
            <a:normAutofit/>
          </a:bodyPr>
          <a:lstStyle/>
          <a:p>
            <a:r>
              <a:rPr lang="en-US" b="1" dirty="0"/>
              <a:t>Selecting an </a:t>
            </a:r>
            <a:r>
              <a:rPr lang="en-US" b="1" i="1" dirty="0"/>
              <a:t>n</a:t>
            </a:r>
            <a:br>
              <a:rPr lang="en-US" b="1" i="1" dirty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sz="3200" b="1" dirty="0"/>
              <a:t>Vocabulary (V) = 20,000 words</a:t>
            </a:r>
          </a:p>
        </p:txBody>
      </p:sp>
      <p:graphicFrame>
        <p:nvGraphicFramePr>
          <p:cNvPr id="8224" name="Group 32"/>
          <p:cNvGraphicFramePr>
            <a:graphicFrameLocks noGrp="1"/>
          </p:cNvGraphicFramePr>
          <p:nvPr/>
        </p:nvGraphicFramePr>
        <p:xfrm>
          <a:off x="2286000" y="2971800"/>
          <a:ext cx="7696200" cy="3327400"/>
        </p:xfrm>
        <a:graphic>
          <a:graphicData uri="http://schemas.openxmlformats.org/drawingml/2006/table">
            <a:tbl>
              <a:tblPr/>
              <a:tblGrid>
                <a:gridCol w="2324100"/>
                <a:gridCol w="5372100"/>
              </a:tblGrid>
              <a:tr h="831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bins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(bigrams)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(trigrams)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8,000,000,000,000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(4-grams)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1.6 x 10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816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Statistical Estimators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Given the observed training data …</a:t>
            </a:r>
          </a:p>
          <a:p>
            <a:r>
              <a:rPr lang="en-US" b="1" dirty="0"/>
              <a:t>How do you develop a model (probability distribution) to predict future events?</a:t>
            </a:r>
          </a:p>
        </p:txBody>
      </p:sp>
    </p:spTree>
    <p:extLst>
      <p:ext uri="{BB962C8B-B14F-4D97-AF65-F5344CB8AC3E}">
        <p14:creationId xmlns:p14="http://schemas.microsoft.com/office/powerpoint/2010/main" val="257389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552</Words>
  <Application>Microsoft Office PowerPoint</Application>
  <PresentationFormat>Widescreen</PresentationFormat>
  <Paragraphs>154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Times New Roman</vt:lpstr>
      <vt:lpstr>Trebuchet MS</vt:lpstr>
      <vt:lpstr>Wingdings 3</vt:lpstr>
      <vt:lpstr>Facet</vt:lpstr>
      <vt:lpstr>N-Grams and Smoothing</vt:lpstr>
      <vt:lpstr>Basic Idea:</vt:lpstr>
      <vt:lpstr>Possible Applications:</vt:lpstr>
      <vt:lpstr>“Shannon Game”</vt:lpstr>
      <vt:lpstr>Forming Equivalence Classes (Bins)</vt:lpstr>
      <vt:lpstr>Reliability vs. Discrimination</vt:lpstr>
      <vt:lpstr>Reliability vs. Discrimination</vt:lpstr>
      <vt:lpstr>Selecting an n  Vocabulary (V) = 20,000 words</vt:lpstr>
      <vt:lpstr>Statistical Estimators</vt:lpstr>
      <vt:lpstr>Maximum Likelihood Estimation</vt:lpstr>
      <vt:lpstr>Smoothing</vt:lpstr>
      <vt:lpstr>Smoothing</vt:lpstr>
      <vt:lpstr>Laplace Smoothing</vt:lpstr>
      <vt:lpstr>Zipf’s Law</vt:lpstr>
      <vt:lpstr>Lidstone’s Law </vt:lpstr>
      <vt:lpstr>Held Out Estimation</vt:lpstr>
      <vt:lpstr>Held-out Estimation</vt:lpstr>
      <vt:lpstr>Deleted Estimation (Cross-Estimation)</vt:lpstr>
      <vt:lpstr>Good-Turing Smoothing</vt:lpstr>
      <vt:lpstr>Back off</vt:lpstr>
      <vt:lpstr>Linear Interpolation</vt:lpstr>
      <vt:lpstr>Katz Back-off</vt:lpstr>
      <vt:lpstr>General Linear Interpolation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N-Grams and Smoothing</dc:title>
  <dc:creator>Manish Shrivastava</dc:creator>
  <cp:lastModifiedBy>Manish Shrivastava</cp:lastModifiedBy>
  <cp:revision>24</cp:revision>
  <dcterms:created xsi:type="dcterms:W3CDTF">2014-07-02T23:43:45Z</dcterms:created>
  <dcterms:modified xsi:type="dcterms:W3CDTF">2014-07-04T02:56:54Z</dcterms:modified>
</cp:coreProperties>
</file>