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324" r:id="rId4"/>
    <p:sldId id="325" r:id="rId5"/>
    <p:sldId id="326" r:id="rId6"/>
    <p:sldId id="327" r:id="rId7"/>
    <p:sldId id="329" r:id="rId8"/>
    <p:sldId id="330" r:id="rId9"/>
    <p:sldId id="359" r:id="rId10"/>
    <p:sldId id="360" r:id="rId11"/>
    <p:sldId id="361" r:id="rId12"/>
    <p:sldId id="339" r:id="rId13"/>
    <p:sldId id="340" r:id="rId14"/>
    <p:sldId id="34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39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E6FAAEF-9C8C-43C8-A21D-8860642F625C}" type="datetimeFigureOut">
              <a:rPr lang="en-US"/>
              <a:pPr>
                <a:defRPr/>
              </a:pPr>
              <a:t>7/8/2012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A2262D3-1FFE-4293-93F3-A3A5371C4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829D2BC-8199-4C0C-B9CF-0051595AB34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5E5986-BDED-4C69-90AE-670FE6E5160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2FB5F7-C0B3-4FE1-859B-7C3036478C3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F6BD42-6287-4DE8-8CB0-A2970F91C3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F6BD42-6287-4DE8-8CB0-A2970F91C3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F6BD42-6287-4DE8-8CB0-A2970F91C3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F6BD42-6287-4DE8-8CB0-A2970F91C3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F6BD42-6287-4DE8-8CB0-A2970F91C3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F6BD42-6287-4DE8-8CB0-A2970F91C3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F6BD42-6287-4DE8-8CB0-A2970F91C3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F6BD42-6287-4DE8-8CB0-A2970F91C3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F6BD42-6287-4DE8-8CB0-A2970F91C3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F6BD42-6287-4DE8-8CB0-A2970F91C3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647AB8-2305-4695-B3AD-6E18904A44F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67A5-CC0D-48AF-BCBE-2218A1FE31DC}" type="datetime1">
              <a:rPr lang="en-US" smtClean="0"/>
              <a:t>7/8/2012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POS Tagging and Chunking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B5CAC-548D-4045-95DA-E828325E1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41928-D6BC-488A-8780-B3574C2DABF3}" type="datetime1">
              <a:rPr lang="en-US" smtClean="0"/>
              <a:t>7/8/2012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POS Tagging and Chunking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2CE6C-69DC-4DFD-A22E-39AC9E582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4F5F3-E5CC-43F9-8363-242571F2E705}" type="datetime1">
              <a:rPr lang="en-US" smtClean="0"/>
              <a:t>7/8/2012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POS Tagging and Chunking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9C7ED-D136-453E-865C-6BB177DB6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AF6BE-8B7B-41B3-B92E-6D1E9AC2EF29}" type="datetime1">
              <a:rPr lang="en-US" smtClean="0"/>
              <a:t>7/8/2012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POS Tagging and Chunking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1AFD0-AEDD-4854-88A6-4C7773DFD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4C8EC-0F7A-4448-BBCD-D142D935D1A3}" type="datetime1">
              <a:rPr lang="en-US" smtClean="0"/>
              <a:t>7/8/2012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POS Tagging and Chunking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6D5A0-A150-4DA4-8803-32F03F9B4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9B4FC-DF59-4FAF-8DA9-44A979867BC7}" type="datetime1">
              <a:rPr lang="en-US" smtClean="0"/>
              <a:t>7/8/2012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POS Tagging and Chunking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FB3DE-BA15-44A8-845D-37B672175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24B4D-6696-490F-A21F-114D50EE4A36}" type="datetime1">
              <a:rPr lang="en-US" smtClean="0"/>
              <a:t>7/8/2012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POS Tagging and Chunking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8FAC0-CB4C-4658-971F-EEC872404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AD46C-1586-4DD4-B142-F89A761B2BCB}" type="datetime1">
              <a:rPr lang="en-US" smtClean="0"/>
              <a:t>7/8/2012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POS Tagging and Chunking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2AEFF-BE3A-40F1-9E3F-357F83CC9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45227-BA58-4A44-9270-814D806363BB}" type="datetime1">
              <a:rPr lang="en-US" smtClean="0"/>
              <a:t>7/8/2012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POS Tagging and Chunking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F24EC-0C6C-49DA-A196-25E914B3E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A2518-7B12-47C5-95E5-B7996EBAB3D6}" type="datetime1">
              <a:rPr lang="en-US" smtClean="0"/>
              <a:t>7/8/2012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POS Tagging and Chunking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50F2F-23DE-4D25-B735-5AE964A9D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2681-6597-46F0-A23D-7F101B318763}" type="datetime1">
              <a:rPr lang="en-US" smtClean="0"/>
              <a:t>7/8/2012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POS Tagging and Chunking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696CE-A582-4CA5-AE90-25E9B1C9B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C55114-0BEC-4555-BC32-EEB87898CDB4}" type="datetime1">
              <a:rPr lang="en-US" smtClean="0"/>
              <a:t>7/8/2012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POS Tagging and Chunking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51E7EF-8F94-45EE-958B-FC436409B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i.uni-saarland.de/~thorsten/tnt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crfpp.googlecode.com/svn/trunk/doc/index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rfpp.googlecode.com/svn/trunk/doc/index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 Tagging &amp; Chunking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5052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Sambhav</a:t>
            </a:r>
            <a:r>
              <a:rPr lang="en-US" dirty="0" smtClean="0"/>
              <a:t> </a:t>
            </a:r>
            <a:r>
              <a:rPr lang="en-US" dirty="0" smtClean="0"/>
              <a:t>Jain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LTRC, IIIT Hyderabad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172" name="Picture 4" descr="F:\LTRC\IASNLP-2012\Website\SlideTemplat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4572000"/>
            <a:ext cx="5857875" cy="1952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2"/>
          <p:cNvGrpSpPr>
            <a:grpSpLocks/>
          </p:cNvGrpSpPr>
          <p:nvPr/>
        </p:nvGrpSpPr>
        <p:grpSpPr bwMode="auto">
          <a:xfrm>
            <a:off x="152400" y="457200"/>
            <a:ext cx="8039100" cy="2905125"/>
            <a:chOff x="96" y="288"/>
            <a:chExt cx="5064" cy="1830"/>
          </a:xfrm>
        </p:grpSpPr>
        <p:sp>
          <p:nvSpPr>
            <p:cNvPr id="55358" name="Oval 5"/>
            <p:cNvSpPr>
              <a:spLocks noChangeArrowheads="1"/>
            </p:cNvSpPr>
            <p:nvPr/>
          </p:nvSpPr>
          <p:spPr bwMode="auto">
            <a:xfrm>
              <a:off x="696" y="62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t</a:t>
              </a:r>
              <a:r>
                <a:rPr lang="en-US" sz="2800" baseline="30000">
                  <a:latin typeface="Calibri" pitchFamily="34" charset="0"/>
                </a:rPr>
                <a:t>1</a:t>
              </a:r>
            </a:p>
          </p:txBody>
        </p:sp>
        <p:sp>
          <p:nvSpPr>
            <p:cNvPr id="55359" name="Oval 6"/>
            <p:cNvSpPr>
              <a:spLocks noChangeArrowheads="1"/>
            </p:cNvSpPr>
            <p:nvPr/>
          </p:nvSpPr>
          <p:spPr bwMode="auto">
            <a:xfrm>
              <a:off x="696" y="1251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t</a:t>
              </a:r>
              <a:r>
                <a:rPr lang="en-US" sz="2800" baseline="30000">
                  <a:latin typeface="Calibri" pitchFamily="34" charset="0"/>
                </a:rPr>
                <a:t>2</a:t>
              </a:r>
            </a:p>
          </p:txBody>
        </p:sp>
        <p:sp>
          <p:nvSpPr>
            <p:cNvPr id="55360" name="Oval 9"/>
            <p:cNvSpPr>
              <a:spLocks noChangeArrowheads="1"/>
            </p:cNvSpPr>
            <p:nvPr/>
          </p:nvSpPr>
          <p:spPr bwMode="auto">
            <a:xfrm>
              <a:off x="696" y="187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t</a:t>
              </a:r>
              <a:r>
                <a:rPr lang="en-US" sz="2800" baseline="30000">
                  <a:latin typeface="Calibri" pitchFamily="34" charset="0"/>
                </a:rPr>
                <a:t>3</a:t>
              </a:r>
            </a:p>
          </p:txBody>
        </p:sp>
        <p:sp>
          <p:nvSpPr>
            <p:cNvPr id="55361" name="Rectangle 10"/>
            <p:cNvSpPr>
              <a:spLocks noChangeArrowheads="1"/>
            </p:cNvSpPr>
            <p:nvPr/>
          </p:nvSpPr>
          <p:spPr bwMode="auto">
            <a:xfrm>
              <a:off x="648" y="288"/>
              <a:ext cx="336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w</a:t>
              </a:r>
              <a:r>
                <a:rPr lang="en-US" sz="2800" baseline="-25000">
                  <a:latin typeface="Calibri" pitchFamily="34" charset="0"/>
                </a:rPr>
                <a:t>1</a:t>
              </a:r>
            </a:p>
          </p:txBody>
        </p:sp>
        <p:sp>
          <p:nvSpPr>
            <p:cNvPr id="55362" name="Oval 13"/>
            <p:cNvSpPr>
              <a:spLocks noChangeArrowheads="1"/>
            </p:cNvSpPr>
            <p:nvPr/>
          </p:nvSpPr>
          <p:spPr bwMode="auto">
            <a:xfrm>
              <a:off x="2784" y="62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t</a:t>
              </a:r>
              <a:r>
                <a:rPr lang="en-US" sz="2800" baseline="30000">
                  <a:latin typeface="Calibri" pitchFamily="34" charset="0"/>
                </a:rPr>
                <a:t>1</a:t>
              </a:r>
            </a:p>
          </p:txBody>
        </p:sp>
        <p:sp>
          <p:nvSpPr>
            <p:cNvPr id="55363" name="Oval 14"/>
            <p:cNvSpPr>
              <a:spLocks noChangeArrowheads="1"/>
            </p:cNvSpPr>
            <p:nvPr/>
          </p:nvSpPr>
          <p:spPr bwMode="auto">
            <a:xfrm>
              <a:off x="2784" y="1251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t</a:t>
              </a:r>
              <a:r>
                <a:rPr lang="en-US" sz="2800" baseline="30000">
                  <a:latin typeface="Calibri" pitchFamily="34" charset="0"/>
                </a:rPr>
                <a:t>2</a:t>
              </a:r>
            </a:p>
          </p:txBody>
        </p:sp>
        <p:sp>
          <p:nvSpPr>
            <p:cNvPr id="55364" name="Oval 17"/>
            <p:cNvSpPr>
              <a:spLocks noChangeArrowheads="1"/>
            </p:cNvSpPr>
            <p:nvPr/>
          </p:nvSpPr>
          <p:spPr bwMode="auto">
            <a:xfrm>
              <a:off x="2784" y="187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t</a:t>
              </a:r>
              <a:r>
                <a:rPr lang="en-US" sz="2800" baseline="30000">
                  <a:latin typeface="Calibri" pitchFamily="34" charset="0"/>
                </a:rPr>
                <a:t>3</a:t>
              </a:r>
            </a:p>
          </p:txBody>
        </p:sp>
        <p:sp>
          <p:nvSpPr>
            <p:cNvPr id="55365" name="Rectangle 18"/>
            <p:cNvSpPr>
              <a:spLocks noChangeArrowheads="1"/>
            </p:cNvSpPr>
            <p:nvPr/>
          </p:nvSpPr>
          <p:spPr bwMode="auto">
            <a:xfrm>
              <a:off x="2736" y="288"/>
              <a:ext cx="336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w</a:t>
              </a:r>
              <a:r>
                <a:rPr lang="en-US" sz="2800" baseline="-25000">
                  <a:latin typeface="Calibri" pitchFamily="34" charset="0"/>
                </a:rPr>
                <a:t>2</a:t>
              </a:r>
            </a:p>
          </p:txBody>
        </p:sp>
        <p:sp>
          <p:nvSpPr>
            <p:cNvPr id="55366" name="Oval 21"/>
            <p:cNvSpPr>
              <a:spLocks noChangeArrowheads="1"/>
            </p:cNvSpPr>
            <p:nvPr/>
          </p:nvSpPr>
          <p:spPr bwMode="auto">
            <a:xfrm>
              <a:off x="4872" y="62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t</a:t>
              </a:r>
              <a:r>
                <a:rPr lang="en-US" sz="2800" baseline="30000">
                  <a:latin typeface="Calibri" pitchFamily="34" charset="0"/>
                </a:rPr>
                <a:t>1</a:t>
              </a:r>
            </a:p>
          </p:txBody>
        </p:sp>
        <p:sp>
          <p:nvSpPr>
            <p:cNvPr id="55367" name="Oval 22"/>
            <p:cNvSpPr>
              <a:spLocks noChangeArrowheads="1"/>
            </p:cNvSpPr>
            <p:nvPr/>
          </p:nvSpPr>
          <p:spPr bwMode="auto">
            <a:xfrm>
              <a:off x="4872" y="1251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t</a:t>
              </a:r>
              <a:r>
                <a:rPr lang="en-US" sz="2800" baseline="30000">
                  <a:latin typeface="Calibri" pitchFamily="34" charset="0"/>
                </a:rPr>
                <a:t>2</a:t>
              </a:r>
            </a:p>
          </p:txBody>
        </p:sp>
        <p:sp>
          <p:nvSpPr>
            <p:cNvPr id="55368" name="Oval 25"/>
            <p:cNvSpPr>
              <a:spLocks noChangeArrowheads="1"/>
            </p:cNvSpPr>
            <p:nvPr/>
          </p:nvSpPr>
          <p:spPr bwMode="auto">
            <a:xfrm>
              <a:off x="4872" y="187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t</a:t>
              </a:r>
              <a:r>
                <a:rPr lang="en-US" sz="2800" baseline="30000">
                  <a:latin typeface="Calibri" pitchFamily="34" charset="0"/>
                </a:rPr>
                <a:t>3</a:t>
              </a:r>
            </a:p>
          </p:txBody>
        </p:sp>
        <p:sp>
          <p:nvSpPr>
            <p:cNvPr id="55369" name="Rectangle 26"/>
            <p:cNvSpPr>
              <a:spLocks noChangeArrowheads="1"/>
            </p:cNvSpPr>
            <p:nvPr/>
          </p:nvSpPr>
          <p:spPr bwMode="auto">
            <a:xfrm>
              <a:off x="4824" y="288"/>
              <a:ext cx="336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w</a:t>
              </a:r>
              <a:r>
                <a:rPr lang="en-US" sz="2800" baseline="-25000">
                  <a:latin typeface="Calibri" pitchFamily="34" charset="0"/>
                </a:rPr>
                <a:t>3</a:t>
              </a:r>
            </a:p>
          </p:txBody>
        </p:sp>
        <p:sp>
          <p:nvSpPr>
            <p:cNvPr id="55370" name="Oval 161"/>
            <p:cNvSpPr>
              <a:spLocks noChangeArrowheads="1"/>
            </p:cNvSpPr>
            <p:nvPr/>
          </p:nvSpPr>
          <p:spPr bwMode="auto">
            <a:xfrm>
              <a:off x="96" y="124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t</a:t>
              </a:r>
              <a:r>
                <a:rPr lang="en-US" sz="2800" baseline="30000">
                  <a:latin typeface="Calibri" pitchFamily="34" charset="0"/>
                </a:rPr>
                <a:t>0</a:t>
              </a:r>
            </a:p>
          </p:txBody>
        </p:sp>
      </p:grpSp>
      <p:graphicFrame>
        <p:nvGraphicFramePr>
          <p:cNvPr id="18" name="Group 160"/>
          <p:cNvGraphicFramePr>
            <a:graphicFrameLocks noGrp="1"/>
          </p:cNvGraphicFramePr>
          <p:nvPr/>
        </p:nvGraphicFramePr>
        <p:xfrm>
          <a:off x="609600" y="3810000"/>
          <a:ext cx="3657600" cy="3016250"/>
        </p:xfrm>
        <a:graphic>
          <a:graphicData uri="http://schemas.openxmlformats.org/drawingml/2006/table">
            <a:tbl>
              <a:tblPr/>
              <a:tblGrid>
                <a:gridCol w="990600"/>
                <a:gridCol w="838200"/>
                <a:gridCol w="914400"/>
                <a:gridCol w="914400"/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A(,)</a:t>
                      </a:r>
                      <a:endParaRPr kumimoji="0" lang="en-US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0.005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0.005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0.0005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0.0005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0.005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Group 125"/>
          <p:cNvGraphicFramePr>
            <a:graphicFrameLocks noGrp="1"/>
          </p:cNvGraphicFramePr>
          <p:nvPr/>
        </p:nvGraphicFramePr>
        <p:xfrm>
          <a:off x="4724400" y="3810000"/>
          <a:ext cx="3657600" cy="2413000"/>
        </p:xfrm>
        <a:graphic>
          <a:graphicData uri="http://schemas.openxmlformats.org/drawingml/2006/table">
            <a:tbl>
              <a:tblPr/>
              <a:tblGrid>
                <a:gridCol w="990600"/>
                <a:gridCol w="838200"/>
                <a:gridCol w="914400"/>
                <a:gridCol w="914400"/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B(,)</a:t>
                      </a:r>
                      <a:endParaRPr kumimoji="0" lang="en-US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0.005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0.005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sym typeface="Wingdings" pitchFamily="2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0.0005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sym typeface="Wingdings" pitchFamily="2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81AFD0-AEDD-4854-88A6-4C7773DFD70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POS Tagging and Chunking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504" name="Group 160"/>
          <p:cNvGraphicFramePr>
            <a:graphicFrameLocks noGrp="1"/>
          </p:cNvGraphicFramePr>
          <p:nvPr/>
        </p:nvGraphicFramePr>
        <p:xfrm>
          <a:off x="609600" y="3810000"/>
          <a:ext cx="3657600" cy="3016250"/>
        </p:xfrm>
        <a:graphic>
          <a:graphicData uri="http://schemas.openxmlformats.org/drawingml/2006/table">
            <a:tbl>
              <a:tblPr/>
              <a:tblGrid>
                <a:gridCol w="990600"/>
                <a:gridCol w="838200"/>
                <a:gridCol w="914400"/>
                <a:gridCol w="914400"/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-log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469" name="Group 125"/>
          <p:cNvGraphicFramePr>
            <a:graphicFrameLocks noGrp="1"/>
          </p:cNvGraphicFramePr>
          <p:nvPr/>
        </p:nvGraphicFramePr>
        <p:xfrm>
          <a:off x="4724400" y="3810000"/>
          <a:ext cx="3657600" cy="2413000"/>
        </p:xfrm>
        <a:graphic>
          <a:graphicData uri="http://schemas.openxmlformats.org/drawingml/2006/table">
            <a:tbl>
              <a:tblPr/>
              <a:tblGrid>
                <a:gridCol w="990600"/>
                <a:gridCol w="838200"/>
                <a:gridCol w="914400"/>
                <a:gridCol w="914400"/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-log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sym typeface="Wingdings" pitchFamily="2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sym typeface="Wingdings" pitchFamily="2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62"/>
          <p:cNvGrpSpPr>
            <a:grpSpLocks/>
          </p:cNvGrpSpPr>
          <p:nvPr/>
        </p:nvGrpSpPr>
        <p:grpSpPr bwMode="auto">
          <a:xfrm>
            <a:off x="152400" y="457200"/>
            <a:ext cx="8039100" cy="2905125"/>
            <a:chOff x="96" y="288"/>
            <a:chExt cx="5064" cy="1830"/>
          </a:xfrm>
        </p:grpSpPr>
        <p:sp>
          <p:nvSpPr>
            <p:cNvPr id="56422" name="Oval 5"/>
            <p:cNvSpPr>
              <a:spLocks noChangeArrowheads="1"/>
            </p:cNvSpPr>
            <p:nvPr/>
          </p:nvSpPr>
          <p:spPr bwMode="auto">
            <a:xfrm>
              <a:off x="696" y="62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t</a:t>
              </a:r>
              <a:r>
                <a:rPr lang="en-US" sz="2800" baseline="30000">
                  <a:latin typeface="Calibri" pitchFamily="34" charset="0"/>
                </a:rPr>
                <a:t>1</a:t>
              </a:r>
            </a:p>
          </p:txBody>
        </p:sp>
        <p:sp>
          <p:nvSpPr>
            <p:cNvPr id="56423" name="Oval 6"/>
            <p:cNvSpPr>
              <a:spLocks noChangeArrowheads="1"/>
            </p:cNvSpPr>
            <p:nvPr/>
          </p:nvSpPr>
          <p:spPr bwMode="auto">
            <a:xfrm>
              <a:off x="696" y="1251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t</a:t>
              </a:r>
              <a:r>
                <a:rPr lang="en-US" sz="2800" baseline="30000">
                  <a:latin typeface="Calibri" pitchFamily="34" charset="0"/>
                </a:rPr>
                <a:t>2</a:t>
              </a:r>
            </a:p>
          </p:txBody>
        </p:sp>
        <p:sp>
          <p:nvSpPr>
            <p:cNvPr id="56424" name="Oval 9"/>
            <p:cNvSpPr>
              <a:spLocks noChangeArrowheads="1"/>
            </p:cNvSpPr>
            <p:nvPr/>
          </p:nvSpPr>
          <p:spPr bwMode="auto">
            <a:xfrm>
              <a:off x="696" y="187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t</a:t>
              </a:r>
              <a:r>
                <a:rPr lang="en-US" sz="2800" baseline="30000">
                  <a:latin typeface="Calibri" pitchFamily="34" charset="0"/>
                </a:rPr>
                <a:t>3</a:t>
              </a:r>
            </a:p>
          </p:txBody>
        </p:sp>
        <p:sp>
          <p:nvSpPr>
            <p:cNvPr id="56425" name="Rectangle 10"/>
            <p:cNvSpPr>
              <a:spLocks noChangeArrowheads="1"/>
            </p:cNvSpPr>
            <p:nvPr/>
          </p:nvSpPr>
          <p:spPr bwMode="auto">
            <a:xfrm>
              <a:off x="648" y="288"/>
              <a:ext cx="336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w</a:t>
              </a:r>
              <a:r>
                <a:rPr lang="en-US" sz="2800" baseline="-25000">
                  <a:latin typeface="Calibri" pitchFamily="34" charset="0"/>
                </a:rPr>
                <a:t>1</a:t>
              </a:r>
            </a:p>
          </p:txBody>
        </p:sp>
        <p:sp>
          <p:nvSpPr>
            <p:cNvPr id="56426" name="Oval 13"/>
            <p:cNvSpPr>
              <a:spLocks noChangeArrowheads="1"/>
            </p:cNvSpPr>
            <p:nvPr/>
          </p:nvSpPr>
          <p:spPr bwMode="auto">
            <a:xfrm>
              <a:off x="2784" y="62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t</a:t>
              </a:r>
              <a:r>
                <a:rPr lang="en-US" sz="2800" baseline="30000">
                  <a:latin typeface="Calibri" pitchFamily="34" charset="0"/>
                </a:rPr>
                <a:t>1</a:t>
              </a:r>
            </a:p>
          </p:txBody>
        </p:sp>
        <p:sp>
          <p:nvSpPr>
            <p:cNvPr id="56427" name="Oval 14"/>
            <p:cNvSpPr>
              <a:spLocks noChangeArrowheads="1"/>
            </p:cNvSpPr>
            <p:nvPr/>
          </p:nvSpPr>
          <p:spPr bwMode="auto">
            <a:xfrm>
              <a:off x="2784" y="1251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t</a:t>
              </a:r>
              <a:r>
                <a:rPr lang="en-US" sz="2800" baseline="30000">
                  <a:latin typeface="Calibri" pitchFamily="34" charset="0"/>
                </a:rPr>
                <a:t>2</a:t>
              </a:r>
            </a:p>
          </p:txBody>
        </p:sp>
        <p:sp>
          <p:nvSpPr>
            <p:cNvPr id="56428" name="Oval 17"/>
            <p:cNvSpPr>
              <a:spLocks noChangeArrowheads="1"/>
            </p:cNvSpPr>
            <p:nvPr/>
          </p:nvSpPr>
          <p:spPr bwMode="auto">
            <a:xfrm>
              <a:off x="2784" y="187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t</a:t>
              </a:r>
              <a:r>
                <a:rPr lang="en-US" sz="2800" baseline="30000">
                  <a:latin typeface="Calibri" pitchFamily="34" charset="0"/>
                </a:rPr>
                <a:t>3</a:t>
              </a:r>
            </a:p>
          </p:txBody>
        </p:sp>
        <p:sp>
          <p:nvSpPr>
            <p:cNvPr id="56429" name="Rectangle 18"/>
            <p:cNvSpPr>
              <a:spLocks noChangeArrowheads="1"/>
            </p:cNvSpPr>
            <p:nvPr/>
          </p:nvSpPr>
          <p:spPr bwMode="auto">
            <a:xfrm>
              <a:off x="2736" y="288"/>
              <a:ext cx="336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w</a:t>
              </a:r>
              <a:r>
                <a:rPr lang="en-US" sz="2800" baseline="-25000">
                  <a:latin typeface="Calibri" pitchFamily="34" charset="0"/>
                </a:rPr>
                <a:t>2</a:t>
              </a:r>
            </a:p>
          </p:txBody>
        </p:sp>
        <p:sp>
          <p:nvSpPr>
            <p:cNvPr id="56430" name="Oval 21"/>
            <p:cNvSpPr>
              <a:spLocks noChangeArrowheads="1"/>
            </p:cNvSpPr>
            <p:nvPr/>
          </p:nvSpPr>
          <p:spPr bwMode="auto">
            <a:xfrm>
              <a:off x="4872" y="62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t</a:t>
              </a:r>
              <a:r>
                <a:rPr lang="en-US" sz="2800" baseline="30000">
                  <a:latin typeface="Calibri" pitchFamily="34" charset="0"/>
                </a:rPr>
                <a:t>1</a:t>
              </a:r>
            </a:p>
          </p:txBody>
        </p:sp>
        <p:sp>
          <p:nvSpPr>
            <p:cNvPr id="56431" name="Oval 22"/>
            <p:cNvSpPr>
              <a:spLocks noChangeArrowheads="1"/>
            </p:cNvSpPr>
            <p:nvPr/>
          </p:nvSpPr>
          <p:spPr bwMode="auto">
            <a:xfrm>
              <a:off x="4872" y="1251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t</a:t>
              </a:r>
              <a:r>
                <a:rPr lang="en-US" sz="2800" baseline="30000">
                  <a:latin typeface="Calibri" pitchFamily="34" charset="0"/>
                </a:rPr>
                <a:t>2</a:t>
              </a:r>
            </a:p>
          </p:txBody>
        </p:sp>
        <p:sp>
          <p:nvSpPr>
            <p:cNvPr id="56432" name="Oval 25"/>
            <p:cNvSpPr>
              <a:spLocks noChangeArrowheads="1"/>
            </p:cNvSpPr>
            <p:nvPr/>
          </p:nvSpPr>
          <p:spPr bwMode="auto">
            <a:xfrm>
              <a:off x="4872" y="187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t</a:t>
              </a:r>
              <a:r>
                <a:rPr lang="en-US" sz="2800" baseline="30000">
                  <a:latin typeface="Calibri" pitchFamily="34" charset="0"/>
                </a:rPr>
                <a:t>3</a:t>
              </a:r>
            </a:p>
          </p:txBody>
        </p:sp>
        <p:sp>
          <p:nvSpPr>
            <p:cNvPr id="56433" name="Rectangle 26"/>
            <p:cNvSpPr>
              <a:spLocks noChangeArrowheads="1"/>
            </p:cNvSpPr>
            <p:nvPr/>
          </p:nvSpPr>
          <p:spPr bwMode="auto">
            <a:xfrm>
              <a:off x="4824" y="288"/>
              <a:ext cx="336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w</a:t>
              </a:r>
              <a:r>
                <a:rPr lang="en-US" sz="2800" baseline="-25000">
                  <a:latin typeface="Calibri" pitchFamily="34" charset="0"/>
                </a:rPr>
                <a:t>3</a:t>
              </a:r>
            </a:p>
          </p:txBody>
        </p:sp>
        <p:sp>
          <p:nvSpPr>
            <p:cNvPr id="56434" name="Oval 161"/>
            <p:cNvSpPr>
              <a:spLocks noChangeArrowheads="1"/>
            </p:cNvSpPr>
            <p:nvPr/>
          </p:nvSpPr>
          <p:spPr bwMode="auto">
            <a:xfrm>
              <a:off x="96" y="124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t</a:t>
              </a:r>
              <a:r>
                <a:rPr lang="en-US" sz="2800" baseline="30000">
                  <a:latin typeface="Calibri" pitchFamily="34" charset="0"/>
                </a:rPr>
                <a:t>0</a:t>
              </a:r>
            </a:p>
          </p:txBody>
        </p:sp>
      </p:grpSp>
      <p:grpSp>
        <p:nvGrpSpPr>
          <p:cNvPr id="3" name="Group 177"/>
          <p:cNvGrpSpPr>
            <a:grpSpLocks/>
          </p:cNvGrpSpPr>
          <p:nvPr/>
        </p:nvGrpSpPr>
        <p:grpSpPr bwMode="auto">
          <a:xfrm>
            <a:off x="1447800" y="727075"/>
            <a:ext cx="3048000" cy="2473325"/>
            <a:chOff x="912" y="458"/>
            <a:chExt cx="1920" cy="1558"/>
          </a:xfrm>
        </p:grpSpPr>
        <p:sp>
          <p:nvSpPr>
            <p:cNvPr id="56416" name="Line 168"/>
            <p:cNvSpPr>
              <a:spLocks noChangeShapeType="1"/>
            </p:cNvSpPr>
            <p:nvPr/>
          </p:nvSpPr>
          <p:spPr bwMode="auto">
            <a:xfrm>
              <a:off x="912" y="720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417" name="Line 171"/>
            <p:cNvSpPr>
              <a:spLocks noChangeShapeType="1"/>
            </p:cNvSpPr>
            <p:nvPr/>
          </p:nvSpPr>
          <p:spPr bwMode="auto">
            <a:xfrm flipV="1">
              <a:off x="960" y="768"/>
              <a:ext cx="182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418" name="Line 172"/>
            <p:cNvSpPr>
              <a:spLocks noChangeShapeType="1"/>
            </p:cNvSpPr>
            <p:nvPr/>
          </p:nvSpPr>
          <p:spPr bwMode="auto">
            <a:xfrm flipV="1">
              <a:off x="912" y="816"/>
              <a:ext cx="192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 useBgFill="1">
          <p:nvSpPr>
            <p:cNvPr id="56419" name="Text Box 173"/>
            <p:cNvSpPr txBox="1">
              <a:spLocks noChangeArrowheads="1"/>
            </p:cNvSpPr>
            <p:nvPr/>
          </p:nvSpPr>
          <p:spPr bwMode="auto">
            <a:xfrm>
              <a:off x="1459" y="458"/>
              <a:ext cx="420" cy="28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-1.7</a:t>
              </a:r>
            </a:p>
          </p:txBody>
        </p:sp>
        <p:sp useBgFill="1">
          <p:nvSpPr>
            <p:cNvPr id="56420" name="Text Box 174"/>
            <p:cNvSpPr txBox="1">
              <a:spLocks noChangeArrowheads="1"/>
            </p:cNvSpPr>
            <p:nvPr/>
          </p:nvSpPr>
          <p:spPr bwMode="auto">
            <a:xfrm>
              <a:off x="1459" y="960"/>
              <a:ext cx="420" cy="28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-0.3</a:t>
              </a:r>
            </a:p>
          </p:txBody>
        </p:sp>
        <p:sp useBgFill="1">
          <p:nvSpPr>
            <p:cNvPr id="56421" name="Text Box 175"/>
            <p:cNvSpPr txBox="1">
              <a:spLocks noChangeArrowheads="1"/>
            </p:cNvSpPr>
            <p:nvPr/>
          </p:nvSpPr>
          <p:spPr bwMode="auto">
            <a:xfrm>
              <a:off x="1459" y="1466"/>
              <a:ext cx="420" cy="28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-1.3</a:t>
              </a:r>
            </a:p>
          </p:txBody>
        </p:sp>
      </p:grpSp>
      <p:grpSp>
        <p:nvGrpSpPr>
          <p:cNvPr id="4" name="Group 184"/>
          <p:cNvGrpSpPr>
            <a:grpSpLocks/>
          </p:cNvGrpSpPr>
          <p:nvPr/>
        </p:nvGrpSpPr>
        <p:grpSpPr bwMode="auto">
          <a:xfrm>
            <a:off x="1317625" y="1108075"/>
            <a:ext cx="781050" cy="2438400"/>
            <a:chOff x="830" y="698"/>
            <a:chExt cx="492" cy="1536"/>
          </a:xfrm>
        </p:grpSpPr>
        <p:sp>
          <p:nvSpPr>
            <p:cNvPr id="56413" name="Text Box 178"/>
            <p:cNvSpPr txBox="1">
              <a:spLocks noChangeArrowheads="1"/>
            </p:cNvSpPr>
            <p:nvPr/>
          </p:nvSpPr>
          <p:spPr bwMode="auto">
            <a:xfrm>
              <a:off x="974" y="698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i="1">
                  <a:latin typeface="Calibri" pitchFamily="34" charset="0"/>
                </a:rPr>
                <a:t>-3</a:t>
              </a:r>
            </a:p>
          </p:txBody>
        </p:sp>
        <p:sp>
          <p:nvSpPr>
            <p:cNvPr id="56414" name="Text Box 179"/>
            <p:cNvSpPr txBox="1">
              <a:spLocks noChangeArrowheads="1"/>
            </p:cNvSpPr>
            <p:nvPr/>
          </p:nvSpPr>
          <p:spPr bwMode="auto">
            <a:xfrm>
              <a:off x="830" y="1274"/>
              <a:ext cx="4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i="1">
                  <a:latin typeface="Calibri" pitchFamily="34" charset="0"/>
                </a:rPr>
                <a:t>-3.4</a:t>
              </a:r>
            </a:p>
          </p:txBody>
        </p:sp>
        <p:sp>
          <p:nvSpPr>
            <p:cNvPr id="56415" name="Text Box 180"/>
            <p:cNvSpPr txBox="1">
              <a:spLocks noChangeArrowheads="1"/>
            </p:cNvSpPr>
            <p:nvPr/>
          </p:nvSpPr>
          <p:spPr bwMode="auto">
            <a:xfrm>
              <a:off x="902" y="1946"/>
              <a:ext cx="4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i="1">
                  <a:latin typeface="Calibri" pitchFamily="34" charset="0"/>
                </a:rPr>
                <a:t>-2.7</a:t>
              </a:r>
            </a:p>
          </p:txBody>
        </p:sp>
      </p:grpSp>
      <p:grpSp>
        <p:nvGrpSpPr>
          <p:cNvPr id="5" name="Group 194"/>
          <p:cNvGrpSpPr>
            <a:grpSpLocks/>
          </p:cNvGrpSpPr>
          <p:nvPr/>
        </p:nvGrpSpPr>
        <p:grpSpPr bwMode="auto">
          <a:xfrm>
            <a:off x="533400" y="1295400"/>
            <a:ext cx="685800" cy="1752600"/>
            <a:chOff x="336" y="816"/>
            <a:chExt cx="432" cy="1104"/>
          </a:xfrm>
        </p:grpSpPr>
        <p:grpSp>
          <p:nvGrpSpPr>
            <p:cNvPr id="6" name="Group 167"/>
            <p:cNvGrpSpPr>
              <a:grpSpLocks/>
            </p:cNvGrpSpPr>
            <p:nvPr/>
          </p:nvGrpSpPr>
          <p:grpSpPr bwMode="auto">
            <a:xfrm>
              <a:off x="336" y="816"/>
              <a:ext cx="432" cy="1104"/>
              <a:chOff x="336" y="816"/>
              <a:chExt cx="432" cy="1104"/>
            </a:xfrm>
          </p:grpSpPr>
          <p:sp>
            <p:nvSpPr>
              <p:cNvPr id="56410" name="Line 163"/>
              <p:cNvSpPr>
                <a:spLocks noChangeShapeType="1"/>
              </p:cNvSpPr>
              <p:nvPr/>
            </p:nvSpPr>
            <p:spPr bwMode="auto">
              <a:xfrm flipV="1">
                <a:off x="336" y="816"/>
                <a:ext cx="432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411" name="Line 164"/>
              <p:cNvSpPr>
                <a:spLocks noChangeShapeType="1"/>
              </p:cNvSpPr>
              <p:nvPr/>
            </p:nvSpPr>
            <p:spPr bwMode="auto">
              <a:xfrm>
                <a:off x="336" y="1344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412" name="Line 165"/>
              <p:cNvSpPr>
                <a:spLocks noChangeShapeType="1"/>
              </p:cNvSpPr>
              <p:nvPr/>
            </p:nvSpPr>
            <p:spPr bwMode="auto">
              <a:xfrm>
                <a:off x="336" y="1344"/>
                <a:ext cx="384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6407" name="Text Box 189"/>
            <p:cNvSpPr txBox="1">
              <a:spLocks noChangeArrowheads="1"/>
            </p:cNvSpPr>
            <p:nvPr/>
          </p:nvSpPr>
          <p:spPr bwMode="auto">
            <a:xfrm>
              <a:off x="336" y="864"/>
              <a:ext cx="3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-2.3</a:t>
              </a:r>
            </a:p>
          </p:txBody>
        </p:sp>
        <p:sp>
          <p:nvSpPr>
            <p:cNvPr id="56408" name="Text Box 190"/>
            <p:cNvSpPr txBox="1">
              <a:spLocks noChangeArrowheads="1"/>
            </p:cNvSpPr>
            <p:nvPr/>
          </p:nvSpPr>
          <p:spPr bwMode="auto">
            <a:xfrm>
              <a:off x="384" y="1152"/>
              <a:ext cx="3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-1.7</a:t>
              </a:r>
            </a:p>
          </p:txBody>
        </p:sp>
        <p:sp>
          <p:nvSpPr>
            <p:cNvPr id="56409" name="Text Box 191"/>
            <p:cNvSpPr txBox="1">
              <a:spLocks noChangeArrowheads="1"/>
            </p:cNvSpPr>
            <p:nvPr/>
          </p:nvSpPr>
          <p:spPr bwMode="auto">
            <a:xfrm>
              <a:off x="336" y="1536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-1</a:t>
              </a:r>
            </a:p>
          </p:txBody>
        </p:sp>
      </p:grpSp>
      <p:sp>
        <p:nvSpPr>
          <p:cNvPr id="57539" name="Line 195"/>
          <p:cNvSpPr>
            <a:spLocks noChangeShapeType="1"/>
          </p:cNvSpPr>
          <p:nvPr/>
        </p:nvSpPr>
        <p:spPr bwMode="auto">
          <a:xfrm flipV="1">
            <a:off x="1524000" y="1219200"/>
            <a:ext cx="2895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7541" name="Line 197"/>
          <p:cNvSpPr>
            <a:spLocks noChangeShapeType="1"/>
          </p:cNvSpPr>
          <p:nvPr/>
        </p:nvSpPr>
        <p:spPr bwMode="auto">
          <a:xfrm>
            <a:off x="1447800" y="1143000"/>
            <a:ext cx="29718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7543" name="Line 199"/>
          <p:cNvSpPr>
            <a:spLocks noChangeShapeType="1"/>
          </p:cNvSpPr>
          <p:nvPr/>
        </p:nvSpPr>
        <p:spPr bwMode="auto">
          <a:xfrm>
            <a:off x="1447800" y="31242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7526" name="Text Box 182"/>
          <p:cNvSpPr txBox="1">
            <a:spLocks noChangeArrowheads="1"/>
          </p:cNvSpPr>
          <p:nvPr/>
        </p:nvSpPr>
        <p:spPr bwMode="auto">
          <a:xfrm>
            <a:off x="4784725" y="103187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Calibri" pitchFamily="34" charset="0"/>
              </a:rPr>
              <a:t>-6</a:t>
            </a:r>
          </a:p>
        </p:txBody>
      </p:sp>
      <p:sp>
        <p:nvSpPr>
          <p:cNvPr id="57542" name="Text Box 198"/>
          <p:cNvSpPr txBox="1">
            <a:spLocks noChangeArrowheads="1"/>
          </p:cNvSpPr>
          <p:nvPr/>
        </p:nvSpPr>
        <p:spPr bwMode="auto">
          <a:xfrm>
            <a:off x="4784725" y="2022475"/>
            <a:ext cx="66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Calibri" pitchFamily="34" charset="0"/>
              </a:rPr>
              <a:t>-4.7</a:t>
            </a:r>
          </a:p>
        </p:txBody>
      </p:sp>
      <p:sp>
        <p:nvSpPr>
          <p:cNvPr id="57544" name="Text Box 200"/>
          <p:cNvSpPr txBox="1">
            <a:spLocks noChangeArrowheads="1"/>
          </p:cNvSpPr>
          <p:nvPr/>
        </p:nvSpPr>
        <p:spPr bwMode="auto">
          <a:xfrm>
            <a:off x="4860925" y="3013075"/>
            <a:ext cx="66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Calibri" pitchFamily="34" charset="0"/>
              </a:rPr>
              <a:t>-6.7</a:t>
            </a:r>
          </a:p>
        </p:txBody>
      </p:sp>
      <p:grpSp>
        <p:nvGrpSpPr>
          <p:cNvPr id="7" name="Group 202"/>
          <p:cNvGrpSpPr>
            <a:grpSpLocks/>
          </p:cNvGrpSpPr>
          <p:nvPr/>
        </p:nvGrpSpPr>
        <p:grpSpPr bwMode="auto">
          <a:xfrm>
            <a:off x="4800600" y="762000"/>
            <a:ext cx="3048000" cy="2473325"/>
            <a:chOff x="912" y="458"/>
            <a:chExt cx="1920" cy="1558"/>
          </a:xfrm>
        </p:grpSpPr>
        <p:sp>
          <p:nvSpPr>
            <p:cNvPr id="56400" name="Line 203"/>
            <p:cNvSpPr>
              <a:spLocks noChangeShapeType="1"/>
            </p:cNvSpPr>
            <p:nvPr/>
          </p:nvSpPr>
          <p:spPr bwMode="auto">
            <a:xfrm>
              <a:off x="912" y="720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401" name="Line 204"/>
            <p:cNvSpPr>
              <a:spLocks noChangeShapeType="1"/>
            </p:cNvSpPr>
            <p:nvPr/>
          </p:nvSpPr>
          <p:spPr bwMode="auto">
            <a:xfrm flipV="1">
              <a:off x="960" y="768"/>
              <a:ext cx="182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402" name="Line 205"/>
            <p:cNvSpPr>
              <a:spLocks noChangeShapeType="1"/>
            </p:cNvSpPr>
            <p:nvPr/>
          </p:nvSpPr>
          <p:spPr bwMode="auto">
            <a:xfrm flipV="1">
              <a:off x="912" y="816"/>
              <a:ext cx="192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 useBgFill="1">
          <p:nvSpPr>
            <p:cNvPr id="56403" name="Text Box 206"/>
            <p:cNvSpPr txBox="1">
              <a:spLocks noChangeArrowheads="1"/>
            </p:cNvSpPr>
            <p:nvPr/>
          </p:nvSpPr>
          <p:spPr bwMode="auto">
            <a:xfrm>
              <a:off x="1459" y="458"/>
              <a:ext cx="420" cy="28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-1.7</a:t>
              </a:r>
            </a:p>
          </p:txBody>
        </p:sp>
        <p:sp useBgFill="1">
          <p:nvSpPr>
            <p:cNvPr id="56404" name="Text Box 207"/>
            <p:cNvSpPr txBox="1">
              <a:spLocks noChangeArrowheads="1"/>
            </p:cNvSpPr>
            <p:nvPr/>
          </p:nvSpPr>
          <p:spPr bwMode="auto">
            <a:xfrm>
              <a:off x="1459" y="960"/>
              <a:ext cx="420" cy="28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-0.3</a:t>
              </a:r>
            </a:p>
          </p:txBody>
        </p:sp>
        <p:sp useBgFill="1">
          <p:nvSpPr>
            <p:cNvPr id="56405" name="Text Box 208"/>
            <p:cNvSpPr txBox="1">
              <a:spLocks noChangeArrowheads="1"/>
            </p:cNvSpPr>
            <p:nvPr/>
          </p:nvSpPr>
          <p:spPr bwMode="auto">
            <a:xfrm>
              <a:off x="1459" y="1466"/>
              <a:ext cx="420" cy="28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-1.3</a:t>
              </a:r>
            </a:p>
          </p:txBody>
        </p:sp>
      </p:grpSp>
      <p:sp>
        <p:nvSpPr>
          <p:cNvPr id="57553" name="Line 209"/>
          <p:cNvSpPr>
            <a:spLocks noChangeShapeType="1"/>
          </p:cNvSpPr>
          <p:nvPr/>
        </p:nvSpPr>
        <p:spPr bwMode="auto">
          <a:xfrm flipV="1">
            <a:off x="4724400" y="1295400"/>
            <a:ext cx="29718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7556" name="Line 212"/>
          <p:cNvSpPr>
            <a:spLocks noChangeShapeType="1"/>
          </p:cNvSpPr>
          <p:nvPr/>
        </p:nvSpPr>
        <p:spPr bwMode="auto">
          <a:xfrm>
            <a:off x="4800600" y="2209800"/>
            <a:ext cx="2895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7558" name="Line 214"/>
          <p:cNvSpPr>
            <a:spLocks noChangeShapeType="1"/>
          </p:cNvSpPr>
          <p:nvPr/>
        </p:nvSpPr>
        <p:spPr bwMode="auto">
          <a:xfrm>
            <a:off x="4724400" y="1295400"/>
            <a:ext cx="3048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7554" name="Text Box 210"/>
          <p:cNvSpPr txBox="1">
            <a:spLocks noChangeArrowheads="1"/>
          </p:cNvSpPr>
          <p:nvPr/>
        </p:nvSpPr>
        <p:spPr bwMode="auto">
          <a:xfrm>
            <a:off x="8137525" y="955675"/>
            <a:ext cx="66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Calibri" pitchFamily="34" charset="0"/>
              </a:rPr>
              <a:t>-7.3</a:t>
            </a:r>
          </a:p>
        </p:txBody>
      </p:sp>
      <p:sp>
        <p:nvSpPr>
          <p:cNvPr id="57557" name="Text Box 213"/>
          <p:cNvSpPr txBox="1">
            <a:spLocks noChangeArrowheads="1"/>
          </p:cNvSpPr>
          <p:nvPr/>
        </p:nvSpPr>
        <p:spPr bwMode="auto">
          <a:xfrm>
            <a:off x="8137525" y="3013075"/>
            <a:ext cx="66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Calibri" pitchFamily="34" charset="0"/>
              </a:rPr>
              <a:t>-9.3</a:t>
            </a:r>
          </a:p>
        </p:txBody>
      </p:sp>
      <p:sp>
        <p:nvSpPr>
          <p:cNvPr id="57559" name="Text Box 215"/>
          <p:cNvSpPr txBox="1">
            <a:spLocks noChangeArrowheads="1"/>
          </p:cNvSpPr>
          <p:nvPr/>
        </p:nvSpPr>
        <p:spPr bwMode="auto">
          <a:xfrm>
            <a:off x="8153400" y="1981200"/>
            <a:ext cx="81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Calibri" pitchFamily="34" charset="0"/>
              </a:rPr>
              <a:t>-10.3</a:t>
            </a:r>
          </a:p>
        </p:txBody>
      </p:sp>
      <p:sp>
        <p:nvSpPr>
          <p:cNvPr id="57561" name="Oval 217"/>
          <p:cNvSpPr>
            <a:spLocks noChangeArrowheads="1"/>
          </p:cNvSpPr>
          <p:nvPr/>
        </p:nvSpPr>
        <p:spPr bwMode="auto">
          <a:xfrm rot="-1021003">
            <a:off x="4191000" y="1295400"/>
            <a:ext cx="4267200" cy="762000"/>
          </a:xfrm>
          <a:prstGeom prst="ellipse">
            <a:avLst/>
          </a:prstGeom>
          <a:solidFill>
            <a:srgbClr val="FF0000">
              <a:alpha val="50195"/>
            </a:srgbClr>
          </a:solidFill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7562" name="Oval 218"/>
          <p:cNvSpPr>
            <a:spLocks noChangeArrowheads="1"/>
          </p:cNvSpPr>
          <p:nvPr/>
        </p:nvSpPr>
        <p:spPr bwMode="auto">
          <a:xfrm rot="1014524">
            <a:off x="838200" y="1295400"/>
            <a:ext cx="4267200" cy="762000"/>
          </a:xfrm>
          <a:prstGeom prst="ellipse">
            <a:avLst/>
          </a:prstGeom>
          <a:solidFill>
            <a:srgbClr val="FF0000">
              <a:alpha val="50195"/>
            </a:srgbClr>
          </a:solidFill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81AFD0-AEDD-4854-88A6-4C7773DFD70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9" name="Footer Placeholder 5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POS Tagging and Chunking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39" grpId="0" animBg="1"/>
      <p:bldP spid="57541" grpId="0" animBg="1"/>
      <p:bldP spid="57543" grpId="0" animBg="1"/>
      <p:bldP spid="57526" grpId="0" autoUpdateAnimBg="0"/>
      <p:bldP spid="57542" grpId="0" autoUpdateAnimBg="0"/>
      <p:bldP spid="57544" grpId="0" autoUpdateAnimBg="0"/>
      <p:bldP spid="57553" grpId="0" animBg="1"/>
      <p:bldP spid="57556" grpId="0" animBg="1"/>
      <p:bldP spid="57558" grpId="0" animBg="1"/>
      <p:bldP spid="57554" grpId="0" autoUpdateAnimBg="0"/>
      <p:bldP spid="57557" grpId="0" autoUpdateAnimBg="0"/>
      <p:bldP spid="57559" grpId="0" autoUpdateAnimBg="0"/>
      <p:bldP spid="57561" grpId="0" animBg="1"/>
      <p:bldP spid="5756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for POS Tagging</a:t>
            </a:r>
            <a:endParaRPr lang="en-US" dirty="0" smtClean="0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111119"/>
                </a:solidFill>
              </a:rPr>
              <a:t>It is a Sequence Labeling Task </a:t>
            </a:r>
            <a:endParaRPr lang="en-US" sz="2800" dirty="0" smtClean="0">
              <a:solidFill>
                <a:srgbClr val="111119"/>
              </a:solidFill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rgbClr val="11111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111119"/>
                </a:solidFill>
              </a:rPr>
              <a:t>Tools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111119"/>
                </a:solidFill>
              </a:rPr>
              <a:t>HMM based –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TNT  Tagger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2000" dirty="0" smtClean="0">
                <a:solidFill>
                  <a:srgbClr val="111119"/>
                </a:solidFill>
              </a:rPr>
              <a:t>(</a:t>
            </a:r>
            <a:r>
              <a:rPr lang="en-US" sz="2000" dirty="0" smtClean="0">
                <a:solidFill>
                  <a:srgbClr val="111119"/>
                </a:solidFill>
                <a:hlinkClick r:id="rId3"/>
              </a:rPr>
              <a:t>http://www.coli.uni-saarland.de/~thorsten/tnt/</a:t>
            </a:r>
            <a:r>
              <a:rPr lang="en-US" sz="2000" dirty="0" smtClean="0">
                <a:solidFill>
                  <a:srgbClr val="111119"/>
                </a:solidFill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111119"/>
                </a:solidFill>
              </a:rPr>
              <a:t>CRF based –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CRF++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solidFill>
                  <a:srgbClr val="111119"/>
                </a:solidFill>
              </a:rPr>
              <a:t>(</a:t>
            </a:r>
            <a:r>
              <a:rPr lang="en-US" sz="2000" dirty="0" smtClean="0">
                <a:solidFill>
                  <a:srgbClr val="111119"/>
                </a:solidFill>
                <a:hlinkClick r:id="rId4"/>
              </a:rPr>
              <a:t>http://crfpp.googlecode.com/svn/trunk/doc/index.html</a:t>
            </a:r>
            <a:r>
              <a:rPr lang="en-US" sz="2000" dirty="0" smtClean="0">
                <a:solidFill>
                  <a:srgbClr val="111119"/>
                </a:solidFill>
              </a:rPr>
              <a:t>)</a:t>
            </a:r>
            <a:endParaRPr lang="en-US" sz="2000" dirty="0" smtClean="0">
              <a:solidFill>
                <a:srgbClr val="111119"/>
              </a:solidFill>
            </a:endParaRPr>
          </a:p>
        </p:txBody>
      </p:sp>
      <p:pic>
        <p:nvPicPr>
          <p:cNvPr id="8196" name="Picture 4" descr="F:\LTRC\IASNLP-2012\Website\SlideTemplat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6096000"/>
            <a:ext cx="1828800" cy="6096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81AFD0-AEDD-4854-88A6-4C7773DFD70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POS Tagging and Chunking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CRF for Chunking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111119"/>
                </a:solidFill>
              </a:rPr>
              <a:t>(On Board</a:t>
            </a:r>
            <a:r>
              <a:rPr lang="en-US" sz="2800" dirty="0" smtClean="0">
                <a:solidFill>
                  <a:srgbClr val="111119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rgbClr val="111119"/>
              </a:solidFill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rgbClr val="111119"/>
              </a:solidFill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rgbClr val="11111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111119"/>
                </a:solidFill>
              </a:rPr>
              <a:t>Tools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111119"/>
                </a:solidFill>
              </a:rPr>
              <a:t>CRF++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solidFill>
                  <a:srgbClr val="111119"/>
                </a:solidFill>
              </a:rPr>
              <a:t>(</a:t>
            </a:r>
            <a:r>
              <a:rPr lang="en-US" sz="2000" dirty="0" smtClean="0">
                <a:solidFill>
                  <a:srgbClr val="111119"/>
                </a:solidFill>
                <a:hlinkClick r:id="rId3"/>
              </a:rPr>
              <a:t>http://crfpp.googlecode.com/svn/trunk/doc/index.html</a:t>
            </a:r>
            <a:r>
              <a:rPr lang="en-US" sz="2000" dirty="0" smtClean="0">
                <a:solidFill>
                  <a:srgbClr val="111119"/>
                </a:solidFill>
              </a:rPr>
              <a:t>)</a:t>
            </a:r>
            <a:endParaRPr lang="en-US" sz="2000" dirty="0" smtClean="0">
              <a:solidFill>
                <a:srgbClr val="111119"/>
              </a:solidFill>
            </a:endParaRPr>
          </a:p>
        </p:txBody>
      </p:sp>
      <p:pic>
        <p:nvPicPr>
          <p:cNvPr id="8196" name="Picture 4" descr="F:\LTRC\IASNLP-2012\Website\SlideTemplat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6096000"/>
            <a:ext cx="1828800" cy="6096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81AFD0-AEDD-4854-88A6-4C7773DFD70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POS Tagging and Chunking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CRF Template</a:t>
            </a:r>
            <a:endParaRPr lang="en-US" dirty="0" smtClean="0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pl-PL" sz="1100" dirty="0" smtClean="0">
                <a:solidFill>
                  <a:srgbClr val="111119"/>
                </a:solidFill>
              </a:rPr>
              <a:t># Unigram</a:t>
            </a:r>
          </a:p>
          <a:p>
            <a:pPr>
              <a:lnSpc>
                <a:spcPct val="90000"/>
              </a:lnSpc>
              <a:buNone/>
            </a:pPr>
            <a:r>
              <a:rPr lang="pl-PL" sz="1100" dirty="0" smtClean="0">
                <a:solidFill>
                  <a:srgbClr val="111119"/>
                </a:solidFill>
              </a:rPr>
              <a:t>U00:%x[-2,0]</a:t>
            </a:r>
          </a:p>
          <a:p>
            <a:pPr>
              <a:lnSpc>
                <a:spcPct val="90000"/>
              </a:lnSpc>
              <a:buNone/>
            </a:pPr>
            <a:r>
              <a:rPr lang="pl-PL" sz="1100" dirty="0" smtClean="0">
                <a:solidFill>
                  <a:srgbClr val="111119"/>
                </a:solidFill>
              </a:rPr>
              <a:t>U01:%x[-1,0]</a:t>
            </a:r>
          </a:p>
          <a:p>
            <a:pPr>
              <a:lnSpc>
                <a:spcPct val="90000"/>
              </a:lnSpc>
              <a:buNone/>
            </a:pPr>
            <a:r>
              <a:rPr lang="pl-PL" sz="1100" dirty="0" smtClean="0">
                <a:solidFill>
                  <a:srgbClr val="111119"/>
                </a:solidFill>
              </a:rPr>
              <a:t>U02:%x[0,0]</a:t>
            </a:r>
          </a:p>
          <a:p>
            <a:pPr>
              <a:lnSpc>
                <a:spcPct val="90000"/>
              </a:lnSpc>
              <a:buNone/>
            </a:pPr>
            <a:r>
              <a:rPr lang="pl-PL" sz="1100" dirty="0" smtClean="0">
                <a:solidFill>
                  <a:srgbClr val="111119"/>
                </a:solidFill>
              </a:rPr>
              <a:t>U03:%x[1,0]</a:t>
            </a:r>
          </a:p>
          <a:p>
            <a:pPr>
              <a:lnSpc>
                <a:spcPct val="90000"/>
              </a:lnSpc>
              <a:buNone/>
            </a:pPr>
            <a:r>
              <a:rPr lang="pl-PL" sz="1100" dirty="0" smtClean="0">
                <a:solidFill>
                  <a:srgbClr val="111119"/>
                </a:solidFill>
              </a:rPr>
              <a:t>U04:%x[2,0]</a:t>
            </a:r>
          </a:p>
          <a:p>
            <a:pPr>
              <a:lnSpc>
                <a:spcPct val="90000"/>
              </a:lnSpc>
              <a:buNone/>
            </a:pPr>
            <a:r>
              <a:rPr lang="pl-PL" sz="1100" dirty="0" smtClean="0">
                <a:solidFill>
                  <a:srgbClr val="111119"/>
                </a:solidFill>
              </a:rPr>
              <a:t>U05:%x[-1,0]/%x[0,0]</a:t>
            </a:r>
          </a:p>
          <a:p>
            <a:pPr>
              <a:lnSpc>
                <a:spcPct val="90000"/>
              </a:lnSpc>
              <a:buNone/>
            </a:pPr>
            <a:r>
              <a:rPr lang="pl-PL" sz="1100" dirty="0" smtClean="0">
                <a:solidFill>
                  <a:srgbClr val="111119"/>
                </a:solidFill>
              </a:rPr>
              <a:t>U06:%x[0,0]/%x[1,0]</a:t>
            </a:r>
          </a:p>
          <a:p>
            <a:pPr>
              <a:lnSpc>
                <a:spcPct val="90000"/>
              </a:lnSpc>
              <a:buNone/>
            </a:pPr>
            <a:endParaRPr lang="pl-PL" sz="1100" dirty="0" smtClean="0">
              <a:solidFill>
                <a:srgbClr val="111119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pl-PL" sz="1100" dirty="0" smtClean="0">
                <a:solidFill>
                  <a:srgbClr val="111119"/>
                </a:solidFill>
              </a:rPr>
              <a:t>U10:%x[-2,1]</a:t>
            </a:r>
          </a:p>
          <a:p>
            <a:pPr>
              <a:lnSpc>
                <a:spcPct val="90000"/>
              </a:lnSpc>
              <a:buNone/>
            </a:pPr>
            <a:r>
              <a:rPr lang="pl-PL" sz="1100" dirty="0" smtClean="0">
                <a:solidFill>
                  <a:srgbClr val="111119"/>
                </a:solidFill>
              </a:rPr>
              <a:t>U11:%x[-1,1]</a:t>
            </a:r>
          </a:p>
          <a:p>
            <a:pPr>
              <a:lnSpc>
                <a:spcPct val="90000"/>
              </a:lnSpc>
              <a:buNone/>
            </a:pPr>
            <a:r>
              <a:rPr lang="pl-PL" sz="1100" dirty="0" smtClean="0">
                <a:solidFill>
                  <a:srgbClr val="111119"/>
                </a:solidFill>
              </a:rPr>
              <a:t>U12:%x[0,1]</a:t>
            </a:r>
          </a:p>
          <a:p>
            <a:pPr>
              <a:lnSpc>
                <a:spcPct val="90000"/>
              </a:lnSpc>
              <a:buNone/>
            </a:pPr>
            <a:r>
              <a:rPr lang="pl-PL" sz="1100" dirty="0" smtClean="0">
                <a:solidFill>
                  <a:srgbClr val="111119"/>
                </a:solidFill>
              </a:rPr>
              <a:t>U13:%x[1,1]</a:t>
            </a:r>
          </a:p>
          <a:p>
            <a:pPr>
              <a:lnSpc>
                <a:spcPct val="90000"/>
              </a:lnSpc>
              <a:buNone/>
            </a:pPr>
            <a:r>
              <a:rPr lang="pl-PL" sz="1100" dirty="0" smtClean="0">
                <a:solidFill>
                  <a:srgbClr val="111119"/>
                </a:solidFill>
              </a:rPr>
              <a:t>U14:%x[2,1]</a:t>
            </a:r>
          </a:p>
          <a:p>
            <a:pPr>
              <a:lnSpc>
                <a:spcPct val="90000"/>
              </a:lnSpc>
              <a:buNone/>
            </a:pPr>
            <a:r>
              <a:rPr lang="pl-PL" sz="1100" dirty="0" smtClean="0">
                <a:solidFill>
                  <a:srgbClr val="111119"/>
                </a:solidFill>
              </a:rPr>
              <a:t>U15:%x[-2,1]/%x[-1,1]</a:t>
            </a:r>
          </a:p>
          <a:p>
            <a:pPr>
              <a:lnSpc>
                <a:spcPct val="90000"/>
              </a:lnSpc>
              <a:buNone/>
            </a:pPr>
            <a:r>
              <a:rPr lang="pl-PL" sz="1100" dirty="0" smtClean="0">
                <a:solidFill>
                  <a:srgbClr val="111119"/>
                </a:solidFill>
              </a:rPr>
              <a:t>U16:%x[-1,1]/%x[0,1]</a:t>
            </a:r>
          </a:p>
          <a:p>
            <a:pPr>
              <a:lnSpc>
                <a:spcPct val="90000"/>
              </a:lnSpc>
              <a:buNone/>
            </a:pPr>
            <a:r>
              <a:rPr lang="pl-PL" sz="1100" dirty="0" smtClean="0">
                <a:solidFill>
                  <a:srgbClr val="111119"/>
                </a:solidFill>
              </a:rPr>
              <a:t>U17:%x[0,1]/%x[1,1]</a:t>
            </a:r>
          </a:p>
          <a:p>
            <a:pPr>
              <a:lnSpc>
                <a:spcPct val="90000"/>
              </a:lnSpc>
              <a:buNone/>
            </a:pPr>
            <a:r>
              <a:rPr lang="pl-PL" sz="1100" dirty="0" smtClean="0">
                <a:solidFill>
                  <a:srgbClr val="111119"/>
                </a:solidFill>
              </a:rPr>
              <a:t>U18:%x[1,1]/%x[2,1]</a:t>
            </a:r>
          </a:p>
          <a:p>
            <a:pPr>
              <a:lnSpc>
                <a:spcPct val="90000"/>
              </a:lnSpc>
              <a:buNone/>
            </a:pPr>
            <a:endParaRPr lang="pl-PL" sz="1100" dirty="0" smtClean="0">
              <a:solidFill>
                <a:srgbClr val="111119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pl-PL" sz="1100" dirty="0" smtClean="0">
                <a:solidFill>
                  <a:srgbClr val="111119"/>
                </a:solidFill>
              </a:rPr>
              <a:t>U20:%x[-2,1]/%x[-1,1]/%x[0,1]</a:t>
            </a:r>
          </a:p>
          <a:p>
            <a:pPr>
              <a:lnSpc>
                <a:spcPct val="90000"/>
              </a:lnSpc>
              <a:buNone/>
            </a:pPr>
            <a:r>
              <a:rPr lang="pl-PL" sz="1100" dirty="0" smtClean="0">
                <a:solidFill>
                  <a:srgbClr val="111119"/>
                </a:solidFill>
              </a:rPr>
              <a:t>U21:%x[-1,1]/%x[0,1]/%x[1,1]</a:t>
            </a:r>
          </a:p>
          <a:p>
            <a:pPr>
              <a:lnSpc>
                <a:spcPct val="90000"/>
              </a:lnSpc>
              <a:buNone/>
            </a:pPr>
            <a:r>
              <a:rPr lang="pl-PL" sz="1100" dirty="0" smtClean="0">
                <a:solidFill>
                  <a:srgbClr val="111119"/>
                </a:solidFill>
              </a:rPr>
              <a:t>U22:%x[0,1]/%x[1,1]/%x[2,1]</a:t>
            </a:r>
          </a:p>
          <a:p>
            <a:pPr>
              <a:lnSpc>
                <a:spcPct val="90000"/>
              </a:lnSpc>
              <a:buNone/>
            </a:pPr>
            <a:endParaRPr lang="pl-PL" sz="1100" dirty="0" smtClean="0">
              <a:solidFill>
                <a:srgbClr val="111119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pl-PL" sz="1100" dirty="0" smtClean="0">
                <a:solidFill>
                  <a:srgbClr val="111119"/>
                </a:solidFill>
              </a:rPr>
              <a:t># Bigram</a:t>
            </a:r>
          </a:p>
          <a:p>
            <a:pPr>
              <a:lnSpc>
                <a:spcPct val="90000"/>
              </a:lnSpc>
              <a:buNone/>
            </a:pPr>
            <a:r>
              <a:rPr lang="pl-PL" sz="1100" dirty="0" smtClean="0">
                <a:solidFill>
                  <a:srgbClr val="111119"/>
                </a:solidFill>
              </a:rPr>
              <a:t>B</a:t>
            </a:r>
            <a:endParaRPr lang="en-US" sz="1100" dirty="0" smtClean="0">
              <a:solidFill>
                <a:srgbClr val="111119"/>
              </a:solidFill>
            </a:endParaRPr>
          </a:p>
        </p:txBody>
      </p:sp>
      <p:pic>
        <p:nvPicPr>
          <p:cNvPr id="8196" name="Picture 4" descr="F:\LTRC\IASNLP-2012\Website\SlideTempla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096000"/>
            <a:ext cx="1828800" cy="6096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81AFD0-AEDD-4854-88A6-4C7773DFD70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POS Tagging and Chunking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 Tagging - Introduction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111119"/>
                </a:solidFill>
              </a:rPr>
              <a:t>Need for POS Tag 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111119"/>
                </a:solidFill>
              </a:rPr>
              <a:t>Assigning category  which are &lt; </a:t>
            </a:r>
            <a:r>
              <a:rPr lang="en-US" sz="2400" dirty="0" err="1" smtClean="0">
                <a:solidFill>
                  <a:srgbClr val="111119"/>
                </a:solidFill>
              </a:rPr>
              <a:t>Vocab</a:t>
            </a:r>
            <a:endParaRPr lang="en-US" sz="2400" dirty="0" smtClean="0">
              <a:solidFill>
                <a:srgbClr val="111119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111119"/>
                </a:solidFill>
              </a:rPr>
              <a:t>Essential for systems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111119"/>
                </a:solidFill>
              </a:rPr>
              <a:t>Has grammatical information</a:t>
            </a:r>
          </a:p>
          <a:p>
            <a:pPr lvl="1">
              <a:lnSpc>
                <a:spcPct val="90000"/>
              </a:lnSpc>
            </a:pPr>
            <a:endParaRPr lang="en-US" sz="2400" dirty="0" smtClean="0">
              <a:solidFill>
                <a:srgbClr val="111119"/>
              </a:solidFill>
            </a:endParaRP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111119"/>
              </a:solidFill>
            </a:endParaRPr>
          </a:p>
        </p:txBody>
      </p:sp>
      <p:pic>
        <p:nvPicPr>
          <p:cNvPr id="8196" name="Picture 4" descr="F:\LTRC\IASNLP-2012\Website\SlideTempla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096000"/>
            <a:ext cx="1828800" cy="6096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81AFD0-AEDD-4854-88A6-4C7773DFD70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POS Tagging and Chunking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POS Tagger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111119"/>
                </a:solidFill>
              </a:rPr>
              <a:t>Rule Based Approaches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111119"/>
                </a:solidFill>
              </a:rPr>
              <a:t>Come up with rules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>
                <a:solidFill>
                  <a:srgbClr val="111119"/>
                </a:solidFill>
              </a:rPr>
              <a:t>Eg</a:t>
            </a:r>
            <a:r>
              <a:rPr lang="en-US" sz="2400" dirty="0" smtClean="0">
                <a:solidFill>
                  <a:srgbClr val="111119"/>
                </a:solidFill>
              </a:rPr>
              <a:t>. Substitution: The {</a:t>
            </a:r>
            <a:r>
              <a:rPr lang="en-US" sz="2400" dirty="0" err="1" smtClean="0">
                <a:solidFill>
                  <a:schemeClr val="accent2"/>
                </a:solidFill>
              </a:rPr>
              <a:t>sad,green,fat,old</a:t>
            </a:r>
            <a:r>
              <a:rPr lang="en-US" sz="2400" dirty="0" smtClean="0">
                <a:solidFill>
                  <a:srgbClr val="111119"/>
                </a:solidFill>
              </a:rPr>
              <a:t>} one in the garden.</a:t>
            </a:r>
          </a:p>
          <a:p>
            <a:pPr lvl="1">
              <a:lnSpc>
                <a:spcPct val="90000"/>
              </a:lnSpc>
            </a:pPr>
            <a:endParaRPr lang="en-US" sz="2400" dirty="0" smtClean="0">
              <a:solidFill>
                <a:srgbClr val="11111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111119"/>
                </a:solidFill>
              </a:rPr>
              <a:t>Statistical Learning / Machine Learning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111119"/>
                </a:solidFill>
              </a:rPr>
              <a:t>Make machine learn automatically from annotated instances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111119"/>
                </a:solidFill>
              </a:rPr>
              <a:t>Unsupervised - Baum Welch</a:t>
            </a:r>
          </a:p>
          <a:p>
            <a:pPr lvl="1">
              <a:lnSpc>
                <a:spcPct val="90000"/>
              </a:lnSpc>
            </a:pPr>
            <a:endParaRPr lang="en-US" sz="2400" dirty="0" smtClean="0">
              <a:solidFill>
                <a:srgbClr val="111119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111119"/>
                </a:solidFill>
              </a:rPr>
              <a:t>Pros/Cons of each approach</a:t>
            </a:r>
          </a:p>
        </p:txBody>
      </p:sp>
      <p:pic>
        <p:nvPicPr>
          <p:cNvPr id="8196" name="Picture 4" descr="F:\LTRC\IASNLP-2012\Website\SlideTempla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096000"/>
            <a:ext cx="1828800" cy="6096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81AFD0-AEDD-4854-88A6-4C7773DFD70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POS Tagging and Chunking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111119"/>
                </a:solidFill>
              </a:rPr>
              <a:t>Machine Learning ---- ???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>
              <a:solidFill>
                <a:srgbClr val="111119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111119"/>
                </a:solidFill>
              </a:rPr>
              <a:t>How can machine learn from examples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>
              <a:solidFill>
                <a:srgbClr val="111119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sz="2800" i="1" dirty="0" smtClean="0">
                <a:solidFill>
                  <a:srgbClr val="111119"/>
                </a:solidFill>
              </a:rPr>
              <a:t>(on Board)</a:t>
            </a:r>
          </a:p>
        </p:txBody>
      </p:sp>
      <p:pic>
        <p:nvPicPr>
          <p:cNvPr id="8196" name="Picture 4" descr="F:\LTRC\IASNLP-2012\Website\SlideTempla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096000"/>
            <a:ext cx="1828800" cy="6096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81AFD0-AEDD-4854-88A6-4C7773DFD70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POS Tagging and Chunking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111119"/>
                </a:solidFill>
              </a:rPr>
              <a:t>Given W = w0 w1 w2 w3 w4 w5 w6 w7 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111119"/>
                </a:solidFill>
              </a:rPr>
              <a:t>Find    T = t1 t2 t3 t4 t5 t6 t7 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>
              <a:solidFill>
                <a:srgbClr val="111119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111119"/>
                </a:solidFill>
              </a:rPr>
              <a:t>				OR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111119"/>
                </a:solidFill>
              </a:rPr>
              <a:t>That T for which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111119"/>
                </a:solidFill>
              </a:rPr>
              <a:t>P(T/W) should be maximum</a:t>
            </a:r>
          </a:p>
        </p:txBody>
      </p:sp>
      <p:pic>
        <p:nvPicPr>
          <p:cNvPr id="8196" name="Picture 4" descr="F:\LTRC\IASNLP-2012\Website\SlideTempla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096000"/>
            <a:ext cx="1828800" cy="6096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81AFD0-AEDD-4854-88A6-4C7773DFD70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POS Tagging and Chunking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Markov Models</a:t>
            </a:r>
            <a:endParaRPr lang="en-US" dirty="0" smtClean="0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111119"/>
                </a:solidFill>
              </a:rPr>
              <a:t>P(T/W) = P(W/T)*P(T)/P(W)</a:t>
            </a: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rgbClr val="11111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111119"/>
                </a:solidFill>
              </a:rPr>
              <a:t>T= </a:t>
            </a:r>
            <a:r>
              <a:rPr lang="en-US" sz="2800" dirty="0" err="1" smtClean="0">
                <a:solidFill>
                  <a:srgbClr val="111119"/>
                </a:solidFill>
              </a:rPr>
              <a:t>Argmax</a:t>
            </a:r>
            <a:r>
              <a:rPr lang="en-US" sz="2800" baseline="-25000" dirty="0" err="1" smtClean="0">
                <a:solidFill>
                  <a:srgbClr val="111119"/>
                </a:solidFill>
              </a:rPr>
              <a:t>T</a:t>
            </a:r>
            <a:r>
              <a:rPr lang="en-US" sz="2800" dirty="0" smtClean="0">
                <a:solidFill>
                  <a:srgbClr val="111119"/>
                </a:solidFill>
              </a:rPr>
              <a:t> P(W/T)*P(T)/P(W)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111119"/>
                </a:solidFill>
              </a:rPr>
              <a:t>       = </a:t>
            </a:r>
            <a:r>
              <a:rPr lang="en-US" sz="2800" dirty="0" err="1" smtClean="0">
                <a:solidFill>
                  <a:srgbClr val="111119"/>
                </a:solidFill>
              </a:rPr>
              <a:t>Argmax</a:t>
            </a:r>
            <a:r>
              <a:rPr lang="en-US" sz="2800" baseline="-25000" dirty="0" err="1" smtClean="0">
                <a:solidFill>
                  <a:srgbClr val="111119"/>
                </a:solidFill>
              </a:rPr>
              <a:t>T</a:t>
            </a:r>
            <a:r>
              <a:rPr lang="en-US" sz="2800" dirty="0" smtClean="0">
                <a:solidFill>
                  <a:srgbClr val="111119"/>
                </a:solidFill>
              </a:rPr>
              <a:t> P(W/T)*P(T)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rgbClr val="111119"/>
                </a:solidFill>
              </a:rPr>
              <a:t>P(W/T)  </a:t>
            </a:r>
            <a:r>
              <a:rPr lang="en-US" sz="2800" dirty="0" smtClean="0">
                <a:solidFill>
                  <a:srgbClr val="111119"/>
                </a:solidFill>
              </a:rPr>
              <a:t>= </a:t>
            </a:r>
            <a:r>
              <a:rPr lang="en-US" sz="2000" dirty="0" smtClean="0">
                <a:solidFill>
                  <a:srgbClr val="111119"/>
                </a:solidFill>
              </a:rPr>
              <a:t> P(w0 w1 w2 w3 w4 w5 w6 w7 / t1 t2 t3 t4 t5 t6 t7 )</a:t>
            </a:r>
            <a:endParaRPr lang="en-US" sz="2800" dirty="0" smtClean="0">
              <a:solidFill>
                <a:srgbClr val="111119"/>
              </a:solidFill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rgbClr val="11111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111119"/>
                </a:solidFill>
              </a:rPr>
              <a:t>(On Board) – 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111119"/>
                </a:solidFill>
              </a:rPr>
              <a:t>Chain Rule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111119"/>
                </a:solidFill>
              </a:rPr>
              <a:t>Markov Assumption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>
              <a:solidFill>
                <a:srgbClr val="111119"/>
              </a:solidFill>
            </a:endParaRPr>
          </a:p>
        </p:txBody>
      </p:sp>
      <p:pic>
        <p:nvPicPr>
          <p:cNvPr id="8196" name="Picture 4" descr="F:\LTRC\IASNLP-2012\Website\SlideTempla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096000"/>
            <a:ext cx="1828800" cy="6096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81AFD0-AEDD-4854-88A6-4C7773DFD70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POS Tagging and Chunking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Markov Models</a:t>
            </a:r>
            <a:endParaRPr lang="en-US" dirty="0" smtClean="0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111119"/>
                </a:solidFill>
              </a:rPr>
              <a:t>How can we learn these values form annotated corpus.</a:t>
            </a: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rgbClr val="11111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111119"/>
                </a:solidFill>
              </a:rPr>
              <a:t>Emission Matrix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111119"/>
                </a:solidFill>
              </a:rPr>
              <a:t>Transition Matrix</a:t>
            </a: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rgbClr val="11111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111119"/>
                </a:solidFill>
              </a:rPr>
              <a:t>Example (on Board)</a:t>
            </a:r>
          </a:p>
        </p:txBody>
      </p:sp>
      <p:pic>
        <p:nvPicPr>
          <p:cNvPr id="8196" name="Picture 4" descr="F:\LTRC\IASNLP-2012\Website\SlideTempla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096000"/>
            <a:ext cx="1828800" cy="6096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81AFD0-AEDD-4854-88A6-4C7773DFD70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POS Tagging and Chunking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Markov Models</a:t>
            </a:r>
            <a:endParaRPr lang="en-US" dirty="0" smtClean="0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111119"/>
                </a:solidFill>
              </a:rPr>
              <a:t>Given Emission/Transition Matrix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111119"/>
                </a:solidFill>
              </a:rPr>
              <a:t>Tag a new sequence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111119"/>
                </a:solidFill>
              </a:rPr>
              <a:t>Complexity </a:t>
            </a:r>
          </a:p>
          <a:p>
            <a:pPr lvl="1">
              <a:lnSpc>
                <a:spcPct val="90000"/>
              </a:lnSpc>
            </a:pPr>
            <a:endParaRPr lang="en-US" sz="2400" dirty="0" smtClean="0">
              <a:solidFill>
                <a:srgbClr val="111119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111119"/>
                </a:solidFill>
              </a:rPr>
              <a:t>Viterbi Algorithm - Decoding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111119"/>
                </a:solidFill>
              </a:rPr>
              <a:t>Example 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111119"/>
                </a:solidFill>
              </a:rPr>
              <a:t> (On Board)</a:t>
            </a:r>
          </a:p>
          <a:p>
            <a:pPr lvl="1">
              <a:lnSpc>
                <a:spcPct val="90000"/>
              </a:lnSpc>
              <a:buNone/>
            </a:pPr>
            <a:endParaRPr lang="en-US" sz="2400" dirty="0" smtClean="0">
              <a:solidFill>
                <a:srgbClr val="111119"/>
              </a:solidFill>
            </a:endParaRPr>
          </a:p>
          <a:p>
            <a:pPr lvl="1">
              <a:lnSpc>
                <a:spcPct val="90000"/>
              </a:lnSpc>
              <a:buNone/>
            </a:pPr>
            <a:endParaRPr lang="en-US" sz="2400" dirty="0" smtClean="0">
              <a:solidFill>
                <a:srgbClr val="111119"/>
              </a:solidFill>
            </a:endParaRPr>
          </a:p>
        </p:txBody>
      </p:sp>
      <p:pic>
        <p:nvPicPr>
          <p:cNvPr id="8196" name="Picture 4" descr="F:\LTRC\IASNLP-2012\Website\SlideTempla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096000"/>
            <a:ext cx="1828800" cy="6096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81AFD0-AEDD-4854-88A6-4C7773DFD70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POS Tagging and Chunking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066800"/>
          </a:xfrm>
        </p:spPr>
        <p:txBody>
          <a:bodyPr/>
          <a:lstStyle/>
          <a:p>
            <a:r>
              <a:rPr lang="en-US" smtClean="0"/>
              <a:t>Viterbi Algorithm (Decoding)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305800" cy="5257800"/>
          </a:xfrm>
        </p:spPr>
        <p:txBody>
          <a:bodyPr/>
          <a:lstStyle/>
          <a:p>
            <a:r>
              <a:rPr lang="en-US" smtClean="0"/>
              <a:t>Most probable tag sequence given text:</a:t>
            </a:r>
          </a:p>
          <a:p>
            <a:pPr>
              <a:buFontTx/>
              <a:buNone/>
            </a:pPr>
            <a:r>
              <a:rPr lang="en-US" smtClean="0"/>
              <a:t>	T*	= arg max</a:t>
            </a:r>
            <a:r>
              <a:rPr lang="en-US" sz="2800" i="1" baseline="-25000" smtClean="0"/>
              <a:t>T</a:t>
            </a:r>
            <a:r>
              <a:rPr lang="en-US" smtClean="0"/>
              <a:t> P</a:t>
            </a:r>
            <a:r>
              <a:rPr lang="el-GR" baseline="-25000" smtClean="0">
                <a:cs typeface="Arial" charset="0"/>
              </a:rPr>
              <a:t>λ</a:t>
            </a:r>
            <a:r>
              <a:rPr lang="en-US" smtClean="0"/>
              <a:t>(</a:t>
            </a:r>
            <a:r>
              <a:rPr lang="en-US" i="1" smtClean="0"/>
              <a:t>T</a:t>
            </a:r>
            <a:r>
              <a:rPr lang="en-US" smtClean="0"/>
              <a:t> | </a:t>
            </a:r>
            <a:r>
              <a:rPr lang="en-US" i="1" smtClean="0"/>
              <a:t>W</a:t>
            </a:r>
            <a:r>
              <a:rPr lang="en-US" smtClean="0"/>
              <a:t>)</a:t>
            </a:r>
          </a:p>
          <a:p>
            <a:pPr>
              <a:buFontTx/>
              <a:buNone/>
            </a:pPr>
            <a:r>
              <a:rPr lang="en-US" smtClean="0"/>
              <a:t>		= arg max</a:t>
            </a:r>
            <a:r>
              <a:rPr lang="en-US" sz="2800" i="1" baseline="-25000" smtClean="0"/>
              <a:t>T</a:t>
            </a:r>
            <a:r>
              <a:rPr lang="en-US" smtClean="0"/>
              <a:t> P</a:t>
            </a:r>
            <a:r>
              <a:rPr lang="el-GR" baseline="-25000" smtClean="0">
                <a:cs typeface="Arial" charset="0"/>
              </a:rPr>
              <a:t>λ</a:t>
            </a:r>
            <a:r>
              <a:rPr lang="en-US" smtClean="0"/>
              <a:t>(</a:t>
            </a:r>
            <a:r>
              <a:rPr lang="en-US" i="1" smtClean="0"/>
              <a:t>W | T</a:t>
            </a:r>
            <a:r>
              <a:rPr lang="en-US" smtClean="0"/>
              <a:t>) P</a:t>
            </a:r>
            <a:r>
              <a:rPr lang="el-GR" baseline="-25000" smtClean="0">
                <a:cs typeface="Arial" charset="0"/>
              </a:rPr>
              <a:t>λ</a:t>
            </a:r>
            <a:r>
              <a:rPr lang="en-US" smtClean="0"/>
              <a:t>(</a:t>
            </a:r>
            <a:r>
              <a:rPr lang="en-US" i="1" smtClean="0"/>
              <a:t>T</a:t>
            </a:r>
            <a:r>
              <a:rPr lang="en-US" smtClean="0"/>
              <a:t>) / P</a:t>
            </a:r>
            <a:r>
              <a:rPr lang="el-GR" baseline="-25000" smtClean="0">
                <a:cs typeface="Arial" charset="0"/>
              </a:rPr>
              <a:t>λ</a:t>
            </a:r>
            <a:r>
              <a:rPr lang="en-US" smtClean="0"/>
              <a:t>(</a:t>
            </a:r>
            <a:r>
              <a:rPr lang="en-US" i="1" smtClean="0"/>
              <a:t>W</a:t>
            </a:r>
            <a:r>
              <a:rPr lang="en-US" smtClean="0"/>
              <a:t>)</a:t>
            </a:r>
          </a:p>
          <a:p>
            <a:pPr>
              <a:buFontTx/>
              <a:buNone/>
            </a:pPr>
            <a:r>
              <a:rPr lang="en-US" sz="2400" b="1" smtClean="0"/>
              <a:t>			(Bayes’ Theorem)</a:t>
            </a:r>
          </a:p>
          <a:p>
            <a:pPr>
              <a:buFontTx/>
              <a:buNone/>
            </a:pPr>
            <a:r>
              <a:rPr lang="en-US" smtClean="0"/>
              <a:t>		= arg max</a:t>
            </a:r>
            <a:r>
              <a:rPr lang="en-US" sz="2800" i="1" baseline="-25000" smtClean="0"/>
              <a:t>T</a:t>
            </a:r>
            <a:r>
              <a:rPr lang="en-US" smtClean="0"/>
              <a:t> P</a:t>
            </a:r>
            <a:r>
              <a:rPr lang="el-GR" baseline="-25000" smtClean="0">
                <a:cs typeface="Arial" charset="0"/>
              </a:rPr>
              <a:t>λ</a:t>
            </a:r>
            <a:r>
              <a:rPr lang="en-US" smtClean="0"/>
              <a:t>(</a:t>
            </a:r>
            <a:r>
              <a:rPr lang="en-US" i="1" smtClean="0"/>
              <a:t>W | T</a:t>
            </a:r>
            <a:r>
              <a:rPr lang="en-US" smtClean="0"/>
              <a:t>) P</a:t>
            </a:r>
            <a:r>
              <a:rPr lang="el-GR" baseline="-25000" smtClean="0">
                <a:cs typeface="Arial" charset="0"/>
              </a:rPr>
              <a:t>λ</a:t>
            </a:r>
            <a:r>
              <a:rPr lang="en-US" smtClean="0"/>
              <a:t>(</a:t>
            </a:r>
            <a:r>
              <a:rPr lang="en-US" i="1" smtClean="0"/>
              <a:t>T</a:t>
            </a:r>
            <a:r>
              <a:rPr lang="en-US" smtClean="0"/>
              <a:t>)</a:t>
            </a:r>
          </a:p>
          <a:p>
            <a:pPr>
              <a:buFontTx/>
              <a:buNone/>
            </a:pPr>
            <a:r>
              <a:rPr lang="en-US" sz="2400" b="1" smtClean="0"/>
              <a:t>			(</a:t>
            </a:r>
            <a:r>
              <a:rPr lang="en-US" sz="2400" b="1" i="1" smtClean="0"/>
              <a:t>W</a:t>
            </a:r>
            <a:r>
              <a:rPr lang="en-US" sz="2400" b="1" smtClean="0"/>
              <a:t> is constant for all </a:t>
            </a:r>
            <a:r>
              <a:rPr lang="en-US" sz="2400" b="1" i="1" smtClean="0"/>
              <a:t>T</a:t>
            </a:r>
            <a:r>
              <a:rPr lang="en-US" sz="2400" b="1" smtClean="0"/>
              <a:t>)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mtClean="0"/>
              <a:t>		= arg max</a:t>
            </a:r>
            <a:r>
              <a:rPr lang="en-US" sz="2800" i="1" baseline="-25000" smtClean="0"/>
              <a:t>T</a:t>
            </a:r>
            <a:r>
              <a:rPr lang="en-US" smtClean="0"/>
              <a:t> </a:t>
            </a:r>
            <a:r>
              <a:rPr lang="en-US" sz="4400" smtClean="0">
                <a:sym typeface="Symbol" pitchFamily="18" charset="2"/>
              </a:rPr>
              <a:t></a:t>
            </a:r>
            <a:r>
              <a:rPr lang="en-US" sz="2800" baseline="-25000" smtClean="0">
                <a:sym typeface="Symbol" pitchFamily="18" charset="2"/>
              </a:rPr>
              <a:t>i</a:t>
            </a:r>
            <a:r>
              <a:rPr lang="en-US" sz="4400" smtClean="0"/>
              <a:t>[</a:t>
            </a:r>
            <a:r>
              <a:rPr lang="en-US" i="1" smtClean="0"/>
              <a:t>a</a:t>
            </a:r>
            <a:r>
              <a:rPr lang="en-US" smtClean="0"/>
              <a:t>(t</a:t>
            </a:r>
            <a:r>
              <a:rPr lang="en-US" sz="2800" baseline="-25000" smtClean="0"/>
              <a:t>i-1</a:t>
            </a:r>
            <a:r>
              <a:rPr lang="en-US" smtClean="0">
                <a:sym typeface="Wingdings" pitchFamily="2" charset="2"/>
              </a:rPr>
              <a:t>t</a:t>
            </a:r>
            <a:r>
              <a:rPr lang="en-US" sz="2800" baseline="-25000" smtClean="0">
                <a:sym typeface="Wingdings" pitchFamily="2" charset="2"/>
              </a:rPr>
              <a:t>i</a:t>
            </a:r>
            <a:r>
              <a:rPr lang="en-US" smtClean="0">
                <a:sym typeface="Wingdings" pitchFamily="2" charset="2"/>
              </a:rPr>
              <a:t>) </a:t>
            </a:r>
            <a:r>
              <a:rPr lang="en-US" i="1" smtClean="0">
                <a:sym typeface="Wingdings" pitchFamily="2" charset="2"/>
              </a:rPr>
              <a:t>b</a:t>
            </a:r>
            <a:r>
              <a:rPr lang="en-US" smtClean="0">
                <a:sym typeface="Wingdings" pitchFamily="2" charset="2"/>
              </a:rPr>
              <a:t>(w</a:t>
            </a:r>
            <a:r>
              <a:rPr lang="en-US" sz="2800" baseline="-25000" smtClean="0">
                <a:sym typeface="Wingdings" pitchFamily="2" charset="2"/>
              </a:rPr>
              <a:t>i</a:t>
            </a:r>
            <a:r>
              <a:rPr lang="en-US" smtClean="0">
                <a:sym typeface="Wingdings" pitchFamily="2" charset="2"/>
              </a:rPr>
              <a:t> | t</a:t>
            </a:r>
            <a:r>
              <a:rPr lang="en-US" sz="2800" baseline="-25000" smtClean="0">
                <a:sym typeface="Wingdings" pitchFamily="2" charset="2"/>
              </a:rPr>
              <a:t>i</a:t>
            </a:r>
            <a:r>
              <a:rPr lang="en-US" smtClean="0">
                <a:sym typeface="Wingdings" pitchFamily="2" charset="2"/>
              </a:rPr>
              <a:t>) </a:t>
            </a:r>
            <a:r>
              <a:rPr lang="en-US" sz="4400" smtClean="0">
                <a:sym typeface="Wingdings" pitchFamily="2" charset="2"/>
              </a:rPr>
              <a:t>]</a:t>
            </a:r>
            <a:endParaRPr lang="en-US" sz="4400" smtClean="0"/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mtClean="0"/>
              <a:t>		= arg max</a:t>
            </a:r>
            <a:r>
              <a:rPr lang="en-US" sz="2800" i="1" baseline="-25000" smtClean="0"/>
              <a:t>T</a:t>
            </a:r>
            <a:r>
              <a:rPr lang="en-US" smtClean="0"/>
              <a:t> </a:t>
            </a:r>
            <a:r>
              <a:rPr lang="en-US" sz="4400" smtClean="0">
                <a:sym typeface="Symbol" pitchFamily="18" charset="2"/>
              </a:rPr>
              <a:t></a:t>
            </a:r>
            <a:r>
              <a:rPr lang="en-US" sz="2800" baseline="-25000" smtClean="0">
                <a:sym typeface="Symbol" pitchFamily="18" charset="2"/>
              </a:rPr>
              <a:t>i </a:t>
            </a:r>
            <a:r>
              <a:rPr lang="en-US" smtClean="0"/>
              <a:t>log</a:t>
            </a:r>
            <a:r>
              <a:rPr lang="en-US" sz="4400" smtClean="0"/>
              <a:t>[</a:t>
            </a:r>
            <a:r>
              <a:rPr lang="en-US" i="1" smtClean="0"/>
              <a:t>a</a:t>
            </a:r>
            <a:r>
              <a:rPr lang="en-US" smtClean="0"/>
              <a:t>(t</a:t>
            </a:r>
            <a:r>
              <a:rPr lang="en-US" sz="2800" baseline="-25000" smtClean="0"/>
              <a:t>i-1</a:t>
            </a:r>
            <a:r>
              <a:rPr lang="en-US" smtClean="0">
                <a:sym typeface="Wingdings" pitchFamily="2" charset="2"/>
              </a:rPr>
              <a:t>t</a:t>
            </a:r>
            <a:r>
              <a:rPr lang="en-US" sz="2800" baseline="-25000" smtClean="0">
                <a:sym typeface="Wingdings" pitchFamily="2" charset="2"/>
              </a:rPr>
              <a:t>i</a:t>
            </a:r>
            <a:r>
              <a:rPr lang="en-US" smtClean="0">
                <a:sym typeface="Wingdings" pitchFamily="2" charset="2"/>
              </a:rPr>
              <a:t>) </a:t>
            </a:r>
            <a:r>
              <a:rPr lang="en-US" i="1" smtClean="0">
                <a:sym typeface="Wingdings" pitchFamily="2" charset="2"/>
              </a:rPr>
              <a:t>b</a:t>
            </a:r>
            <a:r>
              <a:rPr lang="en-US" smtClean="0">
                <a:sym typeface="Wingdings" pitchFamily="2" charset="2"/>
              </a:rPr>
              <a:t>(w</a:t>
            </a:r>
            <a:r>
              <a:rPr lang="en-US" sz="2800" baseline="-25000" smtClean="0">
                <a:sym typeface="Wingdings" pitchFamily="2" charset="2"/>
              </a:rPr>
              <a:t>i</a:t>
            </a:r>
            <a:r>
              <a:rPr lang="en-US" smtClean="0">
                <a:sym typeface="Wingdings" pitchFamily="2" charset="2"/>
              </a:rPr>
              <a:t> | t</a:t>
            </a:r>
            <a:r>
              <a:rPr lang="en-US" sz="2800" baseline="-25000" smtClean="0">
                <a:sym typeface="Wingdings" pitchFamily="2" charset="2"/>
              </a:rPr>
              <a:t>i</a:t>
            </a:r>
            <a:r>
              <a:rPr lang="en-US" smtClean="0">
                <a:sym typeface="Wingdings" pitchFamily="2" charset="2"/>
              </a:rPr>
              <a:t>) </a:t>
            </a:r>
            <a:r>
              <a:rPr lang="en-US" sz="4400" smtClean="0">
                <a:sym typeface="Wingdings" pitchFamily="2" charset="2"/>
              </a:rPr>
              <a:t>]</a:t>
            </a:r>
            <a:endParaRPr lang="en-US" sz="2400" b="1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81AFD0-AEDD-4854-88A6-4C7773DFD70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POS Tagging and Chunking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629</Words>
  <Application>Microsoft Office PowerPoint</Application>
  <PresentationFormat>On-screen Show (4:3)</PresentationFormat>
  <Paragraphs>262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POS Tagging &amp; Chunking</vt:lpstr>
      <vt:lpstr>POS Tagging - Introduction</vt:lpstr>
      <vt:lpstr>Building a POS Tagger</vt:lpstr>
      <vt:lpstr>Slide 4</vt:lpstr>
      <vt:lpstr>Problem Statement</vt:lpstr>
      <vt:lpstr>Hidden Markov Models</vt:lpstr>
      <vt:lpstr>Hidden Markov Models</vt:lpstr>
      <vt:lpstr>Hidden Markov Models</vt:lpstr>
      <vt:lpstr>Viterbi Algorithm (Decoding)</vt:lpstr>
      <vt:lpstr>Slide 10</vt:lpstr>
      <vt:lpstr>Slide 11</vt:lpstr>
      <vt:lpstr>Tools for POS Tagging</vt:lpstr>
      <vt:lpstr>CRF for Chunking</vt:lpstr>
      <vt:lpstr>Understanding CRF Template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Markov Models &amp; Hidden Markov Models</dc:title>
  <dc:creator>Sambhav</dc:creator>
  <cp:lastModifiedBy>Sambhav</cp:lastModifiedBy>
  <cp:revision>145</cp:revision>
  <dcterms:created xsi:type="dcterms:W3CDTF">2006-08-16T00:00:00Z</dcterms:created>
  <dcterms:modified xsi:type="dcterms:W3CDTF">2012-07-08T13:23:44Z</dcterms:modified>
</cp:coreProperties>
</file>