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5" r:id="rId5"/>
    <p:sldId id="266" r:id="rId6"/>
    <p:sldId id="268" r:id="rId7"/>
    <p:sldId id="267" r:id="rId8"/>
    <p:sldId id="281" r:id="rId9"/>
    <p:sldId id="260" r:id="rId10"/>
    <p:sldId id="261" r:id="rId11"/>
    <p:sldId id="262" r:id="rId12"/>
    <p:sldId id="274" r:id="rId13"/>
    <p:sldId id="269" r:id="rId14"/>
    <p:sldId id="270" r:id="rId15"/>
    <p:sldId id="280" r:id="rId16"/>
    <p:sldId id="275" r:id="rId17"/>
    <p:sldId id="278" r:id="rId18"/>
    <p:sldId id="271" r:id="rId19"/>
    <p:sldId id="279" r:id="rId20"/>
    <p:sldId id="276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9A54-B5CD-4A70-93B6-2D6B04EC86D2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D46E-9BF4-4374-9415-522D3CA0F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/imgres?imgurl=http://www.axisbank.com/otherapps/cardsrewardscatalogue/productImages/G046-a.jpg&amp;imgrefurl=http://www.axisbank.com/otherapps/cardsrewardscatalogue/searchMain_Desc.asp?q=C003&amp;ilnk=494&amp;pg=0&amp;From=0&amp;To=0&amp;Cat=DI&amp;usg=__7zHwwDAtomNReKo1j09fuf9CaCo=&amp;h=200&amp;w=200&amp;sz=12&amp;hl=te&amp;start=84&amp;itbs=1&amp;tbnid=Cyo4UFbzyuCuaM:&amp;tbnh=104&amp;tbnw=104&amp;prev=/images?q=hungry+kya&amp;start=80&amp;hl=te&amp;safe=active&amp;sa=N&amp;gbv=2&amp;ndsp=20&amp;tbs=isch:1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Linguistics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Radhika </a:t>
            </a:r>
            <a:r>
              <a:rPr lang="en-US" dirty="0" err="1" smtClean="0"/>
              <a:t>Mamidi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Lecture 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733925" cy="613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ACADS\PSUdays\BACKUP LG\E Acads\ACAD\RESEARCH\Humor\billboards\yoga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021200" cy="5057775"/>
          </a:xfrm>
          <a:prstGeom prst="rect">
            <a:avLst/>
          </a:prstGeom>
          <a:noFill/>
        </p:spPr>
      </p:pic>
      <p:pic>
        <p:nvPicPr>
          <p:cNvPr id="19460" name="Picture 4" descr="D:\ACADS\PSUdays\BACKUP LG\E Acads\ACAD\RESEARCH\Humor\billboards\small_iwc_wat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267200" cy="284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Pictographic or ideographic –</a:t>
            </a:r>
            <a:r>
              <a:rPr lang="en-US" dirty="0"/>
              <a:t> </a:t>
            </a:r>
            <a:r>
              <a:rPr lang="en-US" dirty="0" smtClean="0"/>
              <a:t>each sign corresponds to an object or an idea</a:t>
            </a:r>
          </a:p>
          <a:p>
            <a:r>
              <a:rPr lang="en-US" dirty="0" smtClean="0"/>
              <a:t>Logographic – each sign corresponds to a word</a:t>
            </a:r>
          </a:p>
          <a:p>
            <a:r>
              <a:rPr lang="en-US" dirty="0" smtClean="0"/>
              <a:t>Syllabic - each sign corresponds to a syllabic</a:t>
            </a:r>
          </a:p>
          <a:p>
            <a:r>
              <a:rPr lang="en-US" dirty="0" smtClean="0"/>
              <a:t>Alphabetic - each sign corresponds to a sound unit that makes a difference in meaning</a:t>
            </a:r>
          </a:p>
          <a:p>
            <a:r>
              <a:rPr lang="en-US" dirty="0" smtClean="0"/>
              <a:t>Phonetic - each sign corresponds to a sound whether the sounds make a difference in meaning or not.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Varieties of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Dialects – regional, caste, prestige</a:t>
            </a:r>
          </a:p>
          <a:p>
            <a:r>
              <a:rPr lang="en-US" dirty="0" smtClean="0"/>
              <a:t>Standard dialect</a:t>
            </a:r>
          </a:p>
          <a:p>
            <a:r>
              <a:rPr lang="en-US" dirty="0" smtClean="0"/>
              <a:t>Idiolect</a:t>
            </a:r>
          </a:p>
          <a:p>
            <a:r>
              <a:rPr lang="en-US" dirty="0" smtClean="0"/>
              <a:t>Register, Styles</a:t>
            </a:r>
          </a:p>
          <a:p>
            <a:r>
              <a:rPr lang="en-US" dirty="0" smtClean="0"/>
              <a:t>Slang,  Jargon</a:t>
            </a:r>
          </a:p>
          <a:p>
            <a:r>
              <a:rPr lang="en-US" dirty="0" smtClean="0"/>
              <a:t>Cant, Argot</a:t>
            </a:r>
          </a:p>
          <a:p>
            <a:r>
              <a:rPr lang="en-US" dirty="0" smtClean="0"/>
              <a:t>Spoken, written varieties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families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I</a:t>
            </a:r>
            <a:r>
              <a:rPr lang="en-IN" dirty="0" smtClean="0"/>
              <a:t>t’s estimated there are 6,089 languages in the world grouped into language families.</a:t>
            </a:r>
          </a:p>
          <a:p>
            <a:r>
              <a:rPr lang="en-IN" dirty="0" smtClean="0"/>
              <a:t>Indo –European</a:t>
            </a:r>
          </a:p>
          <a:p>
            <a:r>
              <a:rPr lang="en-IN" dirty="0" smtClean="0"/>
              <a:t>Dravidian</a:t>
            </a:r>
          </a:p>
          <a:p>
            <a:r>
              <a:rPr lang="en-IN" dirty="0" smtClean="0"/>
              <a:t>Sino-Tibetan</a:t>
            </a:r>
          </a:p>
          <a:p>
            <a:r>
              <a:rPr lang="en-IN" dirty="0" err="1" smtClean="0"/>
              <a:t>Austric</a:t>
            </a:r>
            <a:r>
              <a:rPr lang="en-IN" dirty="0" smtClean="0"/>
              <a:t> or </a:t>
            </a:r>
            <a:r>
              <a:rPr lang="en-IN" dirty="0" err="1" smtClean="0"/>
              <a:t>Nishaada</a:t>
            </a:r>
            <a:endParaRPr lang="en-IN" dirty="0" smtClean="0"/>
          </a:p>
          <a:p>
            <a:r>
              <a:rPr lang="en-IN" dirty="0" smtClean="0"/>
              <a:t>Afro-Asiatic</a:t>
            </a:r>
          </a:p>
          <a:p>
            <a:r>
              <a:rPr lang="en-IN" dirty="0" smtClean="0"/>
              <a:t>Niger-Congo</a:t>
            </a:r>
          </a:p>
          <a:p>
            <a:r>
              <a:rPr lang="en-IN" dirty="0" smtClean="0"/>
              <a:t>Malaya- Polynesian</a:t>
            </a:r>
          </a:p>
          <a:p>
            <a:r>
              <a:rPr lang="en-IN" dirty="0" err="1" smtClean="0"/>
              <a:t>Khosian</a:t>
            </a:r>
            <a:r>
              <a:rPr lang="en-IN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35052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Based on </a:t>
            </a:r>
          </a:p>
          <a:p>
            <a:r>
              <a:rPr lang="en-US" sz="2800" dirty="0" smtClean="0"/>
              <a:t>Similarities and Difference</a:t>
            </a:r>
            <a:endParaRPr lang="en-GB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typologies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IN" dirty="0" smtClean="0"/>
              <a:t>Typology Classification of languages based on order of verb, subject, and object in sentences.</a:t>
            </a:r>
          </a:p>
          <a:p>
            <a:r>
              <a:rPr lang="en-IN" dirty="0" smtClean="0"/>
              <a:t>Does not follow same groupings as families</a:t>
            </a:r>
          </a:p>
          <a:p>
            <a:r>
              <a:rPr lang="en-IN" dirty="0" smtClean="0"/>
              <a:t>SOV – Turkish, Japanese, Indian</a:t>
            </a:r>
          </a:p>
          <a:p>
            <a:r>
              <a:rPr lang="en-IN" dirty="0" smtClean="0"/>
              <a:t>SVO – English, Spanish, Russian</a:t>
            </a:r>
          </a:p>
          <a:p>
            <a:r>
              <a:rPr lang="en-IN" dirty="0" smtClean="0"/>
              <a:t>VSO – Irish, Scottish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in 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Monolingualism</a:t>
            </a:r>
            <a:endParaRPr lang="en-US" dirty="0" smtClean="0"/>
          </a:p>
          <a:p>
            <a:r>
              <a:rPr lang="en-US" dirty="0" smtClean="0"/>
              <a:t>Bilingualism</a:t>
            </a:r>
          </a:p>
          <a:p>
            <a:r>
              <a:rPr lang="en-US" dirty="0" smtClean="0"/>
              <a:t>Pidgin</a:t>
            </a:r>
          </a:p>
          <a:p>
            <a:r>
              <a:rPr lang="en-US" dirty="0" smtClean="0"/>
              <a:t>Creole</a:t>
            </a:r>
          </a:p>
          <a:p>
            <a:r>
              <a:rPr lang="en-US" dirty="0" err="1" smtClean="0"/>
              <a:t>Diglossia</a:t>
            </a:r>
            <a:endParaRPr lang="en-US" dirty="0" smtClean="0"/>
          </a:p>
          <a:p>
            <a:r>
              <a:rPr lang="en-US" dirty="0" smtClean="0"/>
              <a:t>Code switching</a:t>
            </a:r>
          </a:p>
          <a:p>
            <a:r>
              <a:rPr lang="en-US" dirty="0" smtClean="0"/>
              <a:t>Code mixing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English-Hindi blended naturally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446563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268413"/>
            <a:ext cx="34544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peps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76700"/>
            <a:ext cx="35988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G046-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143000"/>
            <a:ext cx="2667000" cy="28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Boredom – telephone, phone, ring up, call</a:t>
            </a:r>
          </a:p>
          <a:p>
            <a:r>
              <a:rPr lang="en-US" dirty="0" smtClean="0"/>
              <a:t>New realities – brunch, motel</a:t>
            </a:r>
          </a:p>
          <a:p>
            <a:r>
              <a:rPr lang="en-US" dirty="0" smtClean="0"/>
              <a:t>Tendency to abridge – mike, </a:t>
            </a:r>
            <a:r>
              <a:rPr lang="en-US" dirty="0" err="1" smtClean="0"/>
              <a:t>telly</a:t>
            </a:r>
            <a:r>
              <a:rPr lang="en-US" dirty="0" smtClean="0"/>
              <a:t>, doc</a:t>
            </a:r>
          </a:p>
          <a:p>
            <a:r>
              <a:rPr lang="en-US" dirty="0" smtClean="0"/>
              <a:t>Change in meaning --- villain</a:t>
            </a:r>
          </a:p>
          <a:p>
            <a:r>
              <a:rPr lang="en-US" dirty="0" smtClean="0"/>
              <a:t>New meanings added – file, mouse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Language change – how?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about the history of your mother tongue. [1-2 pages]</a:t>
            </a:r>
          </a:p>
          <a:p>
            <a:r>
              <a:rPr lang="en-US" dirty="0" smtClean="0"/>
              <a:t>Write about your knowledge of the language/s you know. [1 page]</a:t>
            </a:r>
          </a:p>
          <a:p>
            <a:r>
              <a:rPr lang="en-US" dirty="0" smtClean="0"/>
              <a:t>Give 5 words to illustrate the type of changes that are taking place in your mother tongue.</a:t>
            </a:r>
            <a:r>
              <a:rPr lang="en-GB" dirty="0" smtClean="0"/>
              <a:t> Comment.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Human language</a:t>
            </a:r>
          </a:p>
          <a:p>
            <a:r>
              <a:rPr lang="en-IN" dirty="0" smtClean="0"/>
              <a:t>Human language features </a:t>
            </a:r>
            <a:endParaRPr lang="en-IN" dirty="0"/>
          </a:p>
          <a:p>
            <a:r>
              <a:rPr lang="en-IN" dirty="0" smtClean="0"/>
              <a:t>Writing systems</a:t>
            </a:r>
          </a:p>
          <a:p>
            <a:r>
              <a:rPr lang="en-IN" dirty="0" smtClean="0"/>
              <a:t>Languages in contact</a:t>
            </a:r>
            <a:endParaRPr lang="en-IN" dirty="0"/>
          </a:p>
          <a:p>
            <a:r>
              <a:rPr lang="en-IN" dirty="0" smtClean="0"/>
              <a:t> Language change</a:t>
            </a:r>
            <a:endParaRPr lang="en-IN" dirty="0"/>
          </a:p>
          <a:p>
            <a:r>
              <a:rPr lang="en-IN" dirty="0" smtClean="0"/>
              <a:t>Language families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lecture: What is Linguistics?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scientific study of  human language.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2" descr="http://t3.gstatic.com/images?q=tbn:ANd9GcQETfUG8YaQVdpFdjgRYirILnmCxmAbWP8iPJwt1ydLnk9uQdA2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62200"/>
            <a:ext cx="4343400" cy="318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t-kat-kangaroo-p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8382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language?</a:t>
            </a:r>
            <a:endParaRPr lang="en-GB" dirty="0"/>
          </a:p>
        </p:txBody>
      </p:sp>
      <p:pic>
        <p:nvPicPr>
          <p:cNvPr id="12290" name="Picture 2" descr="http://www.princeton.edu/wilsoncollege/our-clubs-and-initiatives/language-tables/langua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248400" cy="520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305800" cy="495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a system of arbitrary signals, such as sounds, gestures or written symbols used for communicating thoughts,  feelings, information etc.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language?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72440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Is the definition complete?</a:t>
            </a:r>
            <a:endParaRPr lang="en-GB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4.bp.blogspot.com/_eIARuH0-x4Y/TAvPd0ePXhI/AAAAAAAABiI/LdXuklplqRA/s1600/langu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2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signals </a:t>
            </a:r>
            <a:r>
              <a:rPr lang="en-US" dirty="0" smtClean="0">
                <a:sym typeface="Wingdings" pitchFamily="2" charset="2"/>
              </a:rPr>
              <a:t> vocal signals [when dark]</a:t>
            </a:r>
          </a:p>
          <a:p>
            <a:r>
              <a:rPr lang="en-US" dirty="0" smtClean="0">
                <a:sym typeface="Wingdings" pitchFamily="2" charset="2"/>
              </a:rPr>
              <a:t>God</a:t>
            </a:r>
          </a:p>
          <a:p>
            <a:r>
              <a:rPr lang="en-US" dirty="0" smtClean="0">
                <a:sym typeface="Wingdings" pitchFamily="2" charset="2"/>
              </a:rPr>
              <a:t>Imitating birds and animals</a:t>
            </a:r>
          </a:p>
          <a:p>
            <a:r>
              <a:rPr lang="en-US" dirty="0" smtClean="0">
                <a:sym typeface="Wingdings" pitchFamily="2" charset="2"/>
              </a:rPr>
              <a:t>Spontaneous singing while working</a:t>
            </a:r>
          </a:p>
          <a:p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language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LcPeriod"/>
            </a:pPr>
            <a:r>
              <a:rPr lang="en-US" dirty="0" smtClean="0"/>
              <a:t>Duality of patterning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Creativity</a:t>
            </a:r>
          </a:p>
          <a:p>
            <a:pPr marL="514350" indent="-514350">
              <a:buAutoNum type="alphaLcPeriod"/>
            </a:pPr>
            <a:r>
              <a:rPr lang="en-US" dirty="0" smtClean="0"/>
              <a:t>Arbitrariness</a:t>
            </a:r>
          </a:p>
          <a:p>
            <a:pPr marL="514350" indent="-514350">
              <a:buAutoNum type="alphaLcPeriod"/>
            </a:pPr>
            <a:r>
              <a:rPr lang="en-US" dirty="0" smtClean="0"/>
              <a:t>Displacement</a:t>
            </a:r>
          </a:p>
          <a:p>
            <a:pPr marL="514350" indent="-514350">
              <a:buAutoNum type="alphaLcPeriod"/>
            </a:pPr>
            <a:r>
              <a:rPr lang="en-US" dirty="0" smtClean="0"/>
              <a:t>Redundancy</a:t>
            </a:r>
          </a:p>
          <a:p>
            <a:pPr marL="514350" indent="-514350">
              <a:buAutoNum type="alphaLcPeriod"/>
            </a:pPr>
            <a:r>
              <a:rPr lang="en-US" dirty="0" smtClean="0"/>
              <a:t>Culture preserving and culture transmitting</a:t>
            </a:r>
          </a:p>
          <a:p>
            <a:pPr marL="514350" indent="-514350">
              <a:buAutoNum type="alphaLcPeriod"/>
            </a:pPr>
            <a:r>
              <a:rPr lang="en-US" dirty="0" smtClean="0"/>
              <a:t>Dynamic</a:t>
            </a:r>
          </a:p>
          <a:p>
            <a:pPr marL="514350" indent="-514350">
              <a:buAutoNum type="alphaLcPeriod"/>
            </a:pPr>
            <a:r>
              <a:rPr lang="en-US" dirty="0" smtClean="0"/>
              <a:t>Interchangeability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(Charles F </a:t>
            </a:r>
            <a:r>
              <a:rPr lang="en-US" dirty="0" err="1" smtClean="0"/>
              <a:t>Hockett</a:t>
            </a:r>
            <a:r>
              <a:rPr lang="en-US" dirty="0" smtClean="0"/>
              <a:t>, 1958; </a:t>
            </a:r>
          </a:p>
          <a:p>
            <a:pPr marL="514350" indent="-514350">
              <a:buNone/>
            </a:pPr>
            <a:r>
              <a:rPr lang="en-US" dirty="0" err="1" smtClean="0"/>
              <a:t>Varma</a:t>
            </a:r>
            <a:r>
              <a:rPr lang="en-US" dirty="0" smtClean="0"/>
              <a:t> &amp; </a:t>
            </a:r>
            <a:r>
              <a:rPr lang="en-US" dirty="0" err="1" smtClean="0"/>
              <a:t>Krishnaswamy</a:t>
            </a:r>
            <a:r>
              <a:rPr lang="en-US" dirty="0" smtClean="0"/>
              <a:t>, 1989)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and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Examples from Advertisements – less use of language.</a:t>
            </a:r>
          </a:p>
          <a:p>
            <a:r>
              <a:rPr lang="en-US" dirty="0" smtClean="0"/>
              <a:t>Manipulate news </a:t>
            </a:r>
          </a:p>
          <a:p>
            <a:r>
              <a:rPr lang="en-US" dirty="0" smtClean="0"/>
              <a:t>Striking headlines - language used creatively.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402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Linguistics</vt:lpstr>
      <vt:lpstr>Outline</vt:lpstr>
      <vt:lpstr>What is language?</vt:lpstr>
      <vt:lpstr> It is a system of arbitrary signals, such as sounds, gestures or written symbols used for communicating thoughts,  feelings, information etc.   </vt:lpstr>
      <vt:lpstr>Slide 5</vt:lpstr>
      <vt:lpstr>Origin of language</vt:lpstr>
      <vt:lpstr>Human language features</vt:lpstr>
      <vt:lpstr>Language and Media</vt:lpstr>
      <vt:lpstr>Slide 9</vt:lpstr>
      <vt:lpstr>Slide 10</vt:lpstr>
      <vt:lpstr>Slide 11</vt:lpstr>
      <vt:lpstr>Writing systems</vt:lpstr>
      <vt:lpstr>Varieties of language</vt:lpstr>
      <vt:lpstr>Language families</vt:lpstr>
      <vt:lpstr>Language typologies</vt:lpstr>
      <vt:lpstr>Languages in contact</vt:lpstr>
      <vt:lpstr>English-Hindi blended naturally</vt:lpstr>
      <vt:lpstr>Slide 18</vt:lpstr>
      <vt:lpstr>Assignment</vt:lpstr>
      <vt:lpstr>Next lecture: What is Linguistics?</vt:lpstr>
      <vt:lpstr>Slide 21</vt:lpstr>
    </vt:vector>
  </TitlesOfParts>
  <Company>Prince Sultan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Linguistics</dc:title>
  <dc:creator>Radhika Mamidi</dc:creator>
  <cp:lastModifiedBy>Radhika Mamidi</cp:lastModifiedBy>
  <cp:revision>34</cp:revision>
  <dcterms:created xsi:type="dcterms:W3CDTF">2012-07-01T16:36:40Z</dcterms:created>
  <dcterms:modified xsi:type="dcterms:W3CDTF">2012-07-03T02:40:15Z</dcterms:modified>
</cp:coreProperties>
</file>