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8" r:id="rId2"/>
    <p:sldId id="350" r:id="rId3"/>
    <p:sldId id="353" r:id="rId4"/>
    <p:sldId id="358" r:id="rId5"/>
    <p:sldId id="351" r:id="rId6"/>
    <p:sldId id="352" r:id="rId7"/>
    <p:sldId id="354" r:id="rId8"/>
    <p:sldId id="355" r:id="rId9"/>
    <p:sldId id="357" r:id="rId10"/>
    <p:sldId id="356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366" r:id="rId23"/>
    <p:sldId id="367" r:id="rId24"/>
    <p:sldId id="372" r:id="rId25"/>
    <p:sldId id="398" r:id="rId26"/>
    <p:sldId id="373" r:id="rId27"/>
    <p:sldId id="374" r:id="rId28"/>
    <p:sldId id="375" r:id="rId29"/>
    <p:sldId id="371" r:id="rId30"/>
    <p:sldId id="432" r:id="rId31"/>
    <p:sldId id="433" r:id="rId32"/>
    <p:sldId id="434" r:id="rId33"/>
    <p:sldId id="368" r:id="rId34"/>
    <p:sldId id="369" r:id="rId35"/>
    <p:sldId id="370" r:id="rId36"/>
    <p:sldId id="376" r:id="rId37"/>
    <p:sldId id="377" r:id="rId38"/>
    <p:sldId id="378" r:id="rId39"/>
    <p:sldId id="381" r:id="rId40"/>
    <p:sldId id="380" r:id="rId41"/>
    <p:sldId id="382" r:id="rId42"/>
    <p:sldId id="383" r:id="rId43"/>
    <p:sldId id="435" r:id="rId44"/>
    <p:sldId id="436" r:id="rId45"/>
    <p:sldId id="385" r:id="rId46"/>
    <p:sldId id="386" r:id="rId47"/>
    <p:sldId id="394" r:id="rId48"/>
    <p:sldId id="325" r:id="rId49"/>
    <p:sldId id="326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427" r:id="rId61"/>
    <p:sldId id="428" r:id="rId62"/>
    <p:sldId id="429" r:id="rId63"/>
    <p:sldId id="430" r:id="rId64"/>
    <p:sldId id="431" r:id="rId65"/>
    <p:sldId id="423" r:id="rId66"/>
    <p:sldId id="424" r:id="rId67"/>
    <p:sldId id="425" r:id="rId68"/>
    <p:sldId id="409" r:id="rId69"/>
    <p:sldId id="410" r:id="rId70"/>
    <p:sldId id="334" r:id="rId71"/>
    <p:sldId id="335" r:id="rId72"/>
    <p:sldId id="336" r:id="rId73"/>
    <p:sldId id="337" r:id="rId74"/>
    <p:sldId id="338" r:id="rId75"/>
    <p:sldId id="412" r:id="rId76"/>
    <p:sldId id="347" r:id="rId77"/>
    <p:sldId id="34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postagging\joydeep\old\cluster_perplexity_10M-200fea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10856597470771"/>
          <c:y val="2.7122932307880147E-2"/>
          <c:w val="0.84545530766987564"/>
          <c:h val="0.85861026495775616"/>
        </c:manualLayout>
      </c:layout>
      <c:scatterChart>
        <c:scatterStyle val="lineMarker"/>
        <c:varyColors val="0"/>
        <c:ser>
          <c:idx val="0"/>
          <c:order val="0"/>
          <c:yVal>
            <c:numRef>
              <c:f>'cluster_perplexity_10M-200feat'!$A$2:$A$299</c:f>
              <c:numCache>
                <c:formatCode>General</c:formatCode>
                <c:ptCount val="298"/>
                <c:pt idx="0">
                  <c:v>1472</c:v>
                </c:pt>
                <c:pt idx="1">
                  <c:v>1313</c:v>
                </c:pt>
                <c:pt idx="2">
                  <c:v>376</c:v>
                </c:pt>
                <c:pt idx="3">
                  <c:v>209</c:v>
                </c:pt>
                <c:pt idx="4">
                  <c:v>117</c:v>
                </c:pt>
                <c:pt idx="5">
                  <c:v>68</c:v>
                </c:pt>
                <c:pt idx="6">
                  <c:v>62</c:v>
                </c:pt>
                <c:pt idx="7">
                  <c:v>55</c:v>
                </c:pt>
                <c:pt idx="8">
                  <c:v>55</c:v>
                </c:pt>
                <c:pt idx="9">
                  <c:v>52</c:v>
                </c:pt>
                <c:pt idx="10">
                  <c:v>47</c:v>
                </c:pt>
                <c:pt idx="11">
                  <c:v>43</c:v>
                </c:pt>
                <c:pt idx="12">
                  <c:v>29</c:v>
                </c:pt>
                <c:pt idx="13">
                  <c:v>27</c:v>
                </c:pt>
                <c:pt idx="14">
                  <c:v>24</c:v>
                </c:pt>
                <c:pt idx="15">
                  <c:v>22</c:v>
                </c:pt>
                <c:pt idx="16">
                  <c:v>20</c:v>
                </c:pt>
                <c:pt idx="17">
                  <c:v>18</c:v>
                </c:pt>
                <c:pt idx="18">
                  <c:v>18</c:v>
                </c:pt>
                <c:pt idx="19">
                  <c:v>17</c:v>
                </c:pt>
                <c:pt idx="20">
                  <c:v>17</c:v>
                </c:pt>
                <c:pt idx="21">
                  <c:v>16</c:v>
                </c:pt>
                <c:pt idx="22">
                  <c:v>16</c:v>
                </c:pt>
                <c:pt idx="23">
                  <c:v>15</c:v>
                </c:pt>
                <c:pt idx="24">
                  <c:v>13</c:v>
                </c:pt>
                <c:pt idx="25">
                  <c:v>13</c:v>
                </c:pt>
                <c:pt idx="26">
                  <c:v>12</c:v>
                </c:pt>
                <c:pt idx="27">
                  <c:v>11</c:v>
                </c:pt>
                <c:pt idx="28">
                  <c:v>11</c:v>
                </c:pt>
                <c:pt idx="29">
                  <c:v>10</c:v>
                </c:pt>
                <c:pt idx="30">
                  <c:v>10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88160"/>
        <c:axId val="83789696"/>
      </c:scatterChart>
      <c:valAx>
        <c:axId val="83788160"/>
        <c:scaling>
          <c:logBase val="10"/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789696"/>
        <c:crosses val="autoZero"/>
        <c:crossBetween val="midCat"/>
      </c:valAx>
      <c:valAx>
        <c:axId val="837896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3788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EDF3-5089-4899-B942-5E8BA58CC809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E54C3-2F62-4DEB-88A2-454F6376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FCF28E-4DF8-4BBC-B6F9-FF0C355D1614}" type="slidenum">
              <a:rPr lang="en-IN" smtClean="0"/>
              <a:pPr eaLnBrk="1" hangingPunct="1"/>
              <a:t>20</a:t>
            </a:fld>
            <a:endParaRPr lang="en-I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nojitc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na.org/INSNA/soft_inf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mailto:monojitc@microsoft.co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2381250"/>
          </a:xfrm>
        </p:spPr>
        <p:txBody>
          <a:bodyPr>
            <a:normAutofit/>
          </a:bodyPr>
          <a:lstStyle/>
          <a:p>
            <a:r>
              <a:rPr lang="en-US" sz="4800" i="1" dirty="0"/>
              <a:t>Linguistic Networks</a:t>
            </a:r>
            <a:br>
              <a:rPr lang="en-US" sz="4800" i="1" dirty="0"/>
            </a:br>
            <a:r>
              <a:rPr lang="en-US" sz="4000" dirty="0" smtClean="0"/>
              <a:t>Applications in NLP and CL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647245" y="3267194"/>
            <a:ext cx="6705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US" sz="2800" dirty="0">
                <a:solidFill>
                  <a:schemeClr val="tx2"/>
                </a:solidFill>
              </a:rPr>
              <a:t>Monojit </a:t>
            </a:r>
            <a:r>
              <a:rPr lang="en-US" sz="2800" dirty="0" smtClean="0">
                <a:solidFill>
                  <a:schemeClr val="tx2"/>
                </a:solidFill>
              </a:rPr>
              <a:t>Choudhury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r"/>
            <a:r>
              <a:rPr lang="en-US" sz="2400" dirty="0" smtClean="0">
                <a:solidFill>
                  <a:schemeClr val="tx2"/>
                </a:solidFill>
              </a:rPr>
              <a:t>Microsoft Research India</a:t>
            </a:r>
          </a:p>
          <a:p>
            <a:pPr algn="r"/>
            <a:r>
              <a:rPr lang="en-US" sz="2400" dirty="0" smtClean="0">
                <a:solidFill>
                  <a:schemeClr val="tx2"/>
                </a:solidFill>
                <a:hlinkClick r:id="rId3"/>
              </a:rPr>
              <a:t>monojitc@microsoft.com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3463924"/>
            <a:ext cx="3733800" cy="2674330"/>
            <a:chOff x="914400" y="1752600"/>
            <a:chExt cx="7391400" cy="436420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953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057400" y="1752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990600" y="35814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400800" y="43434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400800" y="2133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886200" y="2286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124200" y="3276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962400" y="4876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sz="800"/>
            </a:p>
          </p:txBody>
        </p:sp>
        <p:cxnSp>
          <p:nvCxnSpPr>
            <p:cNvPr id="13" name="AutoShape 12"/>
            <p:cNvCxnSpPr>
              <a:cxnSpLocks noChangeShapeType="1"/>
              <a:stCxn id="7" idx="7"/>
              <a:endCxn id="10" idx="3"/>
            </p:cNvCxnSpPr>
            <p:nvPr/>
          </p:nvCxnSpPr>
          <p:spPr bwMode="auto">
            <a:xfrm flipV="1">
              <a:off x="1641475" y="2936875"/>
              <a:ext cx="2355850" cy="7556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3"/>
            <p:cNvCxnSpPr>
              <a:cxnSpLocks noChangeShapeType="1"/>
              <a:stCxn id="10" idx="2"/>
              <a:endCxn id="6" idx="6"/>
            </p:cNvCxnSpPr>
            <p:nvPr/>
          </p:nvCxnSpPr>
          <p:spPr bwMode="auto">
            <a:xfrm flipH="1" flipV="1">
              <a:off x="2819400" y="2133600"/>
              <a:ext cx="10668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/>
            <p:cNvCxnSpPr>
              <a:cxnSpLocks noChangeShapeType="1"/>
              <a:stCxn id="11" idx="6"/>
              <a:endCxn id="5" idx="2"/>
            </p:cNvCxnSpPr>
            <p:nvPr/>
          </p:nvCxnSpPr>
          <p:spPr bwMode="auto">
            <a:xfrm>
              <a:off x="3886200" y="3657600"/>
              <a:ext cx="10668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/>
            <p:cNvCxnSpPr>
              <a:cxnSpLocks noChangeShapeType="1"/>
              <a:stCxn id="9" idx="3"/>
              <a:endCxn id="10" idx="6"/>
            </p:cNvCxnSpPr>
            <p:nvPr/>
          </p:nvCxnSpPr>
          <p:spPr bwMode="auto">
            <a:xfrm flipH="1" flipV="1">
              <a:off x="4648200" y="2667000"/>
              <a:ext cx="1863725" cy="1174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5"/>
              <a:endCxn id="8" idx="2"/>
            </p:cNvCxnSpPr>
            <p:nvPr/>
          </p:nvCxnSpPr>
          <p:spPr bwMode="auto">
            <a:xfrm>
              <a:off x="5603875" y="4003675"/>
              <a:ext cx="796925" cy="7207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/>
            <p:cNvCxnSpPr>
              <a:cxnSpLocks noChangeShapeType="1"/>
              <a:stCxn id="5" idx="3"/>
              <a:endCxn id="12" idx="0"/>
            </p:cNvCxnSpPr>
            <p:nvPr/>
          </p:nvCxnSpPr>
          <p:spPr bwMode="auto">
            <a:xfrm flipH="1">
              <a:off x="4343400" y="4003675"/>
              <a:ext cx="720725" cy="8731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/>
            <p:cNvCxnSpPr>
              <a:cxnSpLocks noChangeShapeType="1"/>
              <a:stCxn id="10" idx="5"/>
              <a:endCxn id="5" idx="1"/>
            </p:cNvCxnSpPr>
            <p:nvPr/>
          </p:nvCxnSpPr>
          <p:spPr bwMode="auto">
            <a:xfrm>
              <a:off x="4537075" y="2936875"/>
              <a:ext cx="527050" cy="5270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0"/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>
              <a:off x="3775075" y="3927475"/>
              <a:ext cx="568325" cy="9493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/>
            <p:cNvCxnSpPr>
              <a:cxnSpLocks noChangeShapeType="1"/>
              <a:stCxn id="8" idx="3"/>
              <a:endCxn id="12" idx="6"/>
            </p:cNvCxnSpPr>
            <p:nvPr/>
          </p:nvCxnSpPr>
          <p:spPr bwMode="auto">
            <a:xfrm flipH="1">
              <a:off x="4724400" y="4994275"/>
              <a:ext cx="1787525" cy="2635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2"/>
            <p:cNvCxnSpPr>
              <a:cxnSpLocks noChangeShapeType="1"/>
              <a:stCxn id="7" idx="7"/>
              <a:endCxn id="6" idx="3"/>
            </p:cNvCxnSpPr>
            <p:nvPr/>
          </p:nvCxnSpPr>
          <p:spPr bwMode="auto">
            <a:xfrm flipV="1">
              <a:off x="1641475" y="2403475"/>
              <a:ext cx="527050" cy="12890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953001" y="2971800"/>
              <a:ext cx="838201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light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3810000" y="1752600"/>
              <a:ext cx="990600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color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038600" y="5715001"/>
              <a:ext cx="838201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red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838201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blue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914400" y="4495800"/>
              <a:ext cx="1143000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blood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295400" y="1981200"/>
              <a:ext cx="838201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sky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7162800" y="4876800"/>
              <a:ext cx="1066800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heavy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7239000" y="2133600"/>
              <a:ext cx="1066800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weight</a:t>
              </a:r>
            </a:p>
          </p:txBody>
        </p:sp>
        <p:cxnSp>
          <p:nvCxnSpPr>
            <p:cNvPr id="31" name="AutoShape 32"/>
            <p:cNvCxnSpPr>
              <a:cxnSpLocks noChangeShapeType="1"/>
              <a:stCxn id="11" idx="5"/>
              <a:endCxn id="8" idx="3"/>
            </p:cNvCxnSpPr>
            <p:nvPr/>
          </p:nvCxnSpPr>
          <p:spPr bwMode="auto">
            <a:xfrm>
              <a:off x="3775075" y="3927475"/>
              <a:ext cx="273685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505201" y="4343399"/>
              <a:ext cx="838201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5867400" y="3810001"/>
              <a:ext cx="609599" cy="65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20</a:t>
              </a:r>
            </a:p>
          </p:txBody>
        </p:sp>
        <p:cxnSp>
          <p:nvCxnSpPr>
            <p:cNvPr id="34" name="AutoShape 38"/>
            <p:cNvCxnSpPr>
              <a:cxnSpLocks noChangeShapeType="1"/>
              <a:stCxn id="9" idx="4"/>
              <a:endCxn id="8" idx="0"/>
            </p:cNvCxnSpPr>
            <p:nvPr/>
          </p:nvCxnSpPr>
          <p:spPr bwMode="auto">
            <a:xfrm>
              <a:off x="6781800" y="2895600"/>
              <a:ext cx="0" cy="1447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6781799" y="3352800"/>
              <a:ext cx="914399" cy="40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5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System View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Emerges through interactions of entities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Microscopic view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individual’s utterances</a:t>
            </a: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Mesoscopic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view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linguistic entities (words, phones)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Macroscopic view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language as a whole (grammar and vocabulary)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.clickz.com/img/socntw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561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Network Models</a:t>
            </a:r>
            <a:endParaRPr lang="en-IN" dirty="0" smtClean="0"/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Nodes</a:t>
            </a:r>
            <a:r>
              <a:rPr lang="en-US" sz="2800" dirty="0" smtClean="0"/>
              <a:t>: Social entities (people, organization etc.)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Edges</a:t>
            </a:r>
            <a:r>
              <a:rPr lang="en-US" sz="2800" dirty="0" smtClean="0"/>
              <a:t>: Interaction/relationship between entities (Friendship, collaboration)</a:t>
            </a:r>
            <a:endParaRPr lang="en-IN" sz="2800" dirty="0" smtClean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562600" y="64008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Courtesy: http://blogs.clickz.com</a:t>
            </a:r>
            <a:endParaRPr lang="en-IN" sz="1200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E22B7C-1F17-488C-BE6F-5EEA32FA759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11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Linguistic Networks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752600"/>
            <a:ext cx="7391400" cy="4419600"/>
            <a:chOff x="914400" y="1752600"/>
            <a:chExt cx="7391400" cy="4419600"/>
          </a:xfrm>
        </p:grpSpPr>
        <p:sp>
          <p:nvSpPr>
            <p:cNvPr id="30723" name="Oval 4"/>
            <p:cNvSpPr>
              <a:spLocks noChangeArrowheads="1"/>
            </p:cNvSpPr>
            <p:nvPr/>
          </p:nvSpPr>
          <p:spPr bwMode="auto">
            <a:xfrm>
              <a:off x="4953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4" name="Oval 5"/>
            <p:cNvSpPr>
              <a:spLocks noChangeArrowheads="1"/>
            </p:cNvSpPr>
            <p:nvPr/>
          </p:nvSpPr>
          <p:spPr bwMode="auto">
            <a:xfrm>
              <a:off x="2057400" y="1752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5" name="Oval 6"/>
            <p:cNvSpPr>
              <a:spLocks noChangeArrowheads="1"/>
            </p:cNvSpPr>
            <p:nvPr/>
          </p:nvSpPr>
          <p:spPr bwMode="auto">
            <a:xfrm>
              <a:off x="990600" y="35814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6" name="Oval 7"/>
            <p:cNvSpPr>
              <a:spLocks noChangeArrowheads="1"/>
            </p:cNvSpPr>
            <p:nvPr/>
          </p:nvSpPr>
          <p:spPr bwMode="auto">
            <a:xfrm>
              <a:off x="6400800" y="43434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7" name="Oval 8"/>
            <p:cNvSpPr>
              <a:spLocks noChangeArrowheads="1"/>
            </p:cNvSpPr>
            <p:nvPr/>
          </p:nvSpPr>
          <p:spPr bwMode="auto">
            <a:xfrm>
              <a:off x="6400800" y="2133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8" name="Oval 9"/>
            <p:cNvSpPr>
              <a:spLocks noChangeArrowheads="1"/>
            </p:cNvSpPr>
            <p:nvPr/>
          </p:nvSpPr>
          <p:spPr bwMode="auto">
            <a:xfrm>
              <a:off x="3886200" y="2286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9" name="Oval 10"/>
            <p:cNvSpPr>
              <a:spLocks noChangeArrowheads="1"/>
            </p:cNvSpPr>
            <p:nvPr/>
          </p:nvSpPr>
          <p:spPr bwMode="auto">
            <a:xfrm>
              <a:off x="3124200" y="3276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30" name="Oval 11"/>
            <p:cNvSpPr>
              <a:spLocks noChangeArrowheads="1"/>
            </p:cNvSpPr>
            <p:nvPr/>
          </p:nvSpPr>
          <p:spPr bwMode="auto">
            <a:xfrm>
              <a:off x="3962400" y="4876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cxnSp>
          <p:nvCxnSpPr>
            <p:cNvPr id="30731" name="AutoShape 12"/>
            <p:cNvCxnSpPr>
              <a:cxnSpLocks noChangeShapeType="1"/>
              <a:stCxn id="30725" idx="7"/>
              <a:endCxn id="30728" idx="3"/>
            </p:cNvCxnSpPr>
            <p:nvPr/>
          </p:nvCxnSpPr>
          <p:spPr bwMode="auto">
            <a:xfrm flipV="1">
              <a:off x="1641475" y="2936875"/>
              <a:ext cx="2355850" cy="7556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2" name="AutoShape 13"/>
            <p:cNvCxnSpPr>
              <a:cxnSpLocks noChangeShapeType="1"/>
              <a:stCxn id="30728" idx="2"/>
              <a:endCxn id="30724" idx="6"/>
            </p:cNvCxnSpPr>
            <p:nvPr/>
          </p:nvCxnSpPr>
          <p:spPr bwMode="auto">
            <a:xfrm flipH="1" flipV="1">
              <a:off x="2819400" y="2133600"/>
              <a:ext cx="10668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3" name="AutoShape 15"/>
            <p:cNvCxnSpPr>
              <a:cxnSpLocks noChangeShapeType="1"/>
              <a:stCxn id="30729" idx="6"/>
              <a:endCxn id="30723" idx="2"/>
            </p:cNvCxnSpPr>
            <p:nvPr/>
          </p:nvCxnSpPr>
          <p:spPr bwMode="auto">
            <a:xfrm>
              <a:off x="3886200" y="3657600"/>
              <a:ext cx="10668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6"/>
            <p:cNvCxnSpPr>
              <a:cxnSpLocks noChangeShapeType="1"/>
              <a:stCxn id="30727" idx="3"/>
              <a:endCxn id="30728" idx="6"/>
            </p:cNvCxnSpPr>
            <p:nvPr/>
          </p:nvCxnSpPr>
          <p:spPr bwMode="auto">
            <a:xfrm flipH="1" flipV="1">
              <a:off x="4648200" y="2667000"/>
              <a:ext cx="1863725" cy="1174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7"/>
            <p:cNvCxnSpPr>
              <a:cxnSpLocks noChangeShapeType="1"/>
              <a:stCxn id="30723" idx="5"/>
              <a:endCxn id="30726" idx="2"/>
            </p:cNvCxnSpPr>
            <p:nvPr/>
          </p:nvCxnSpPr>
          <p:spPr bwMode="auto">
            <a:xfrm>
              <a:off x="5603875" y="4003675"/>
              <a:ext cx="796925" cy="7207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8"/>
            <p:cNvCxnSpPr>
              <a:cxnSpLocks noChangeShapeType="1"/>
              <a:stCxn id="30723" idx="3"/>
              <a:endCxn id="30730" idx="0"/>
            </p:cNvCxnSpPr>
            <p:nvPr/>
          </p:nvCxnSpPr>
          <p:spPr bwMode="auto">
            <a:xfrm flipH="1">
              <a:off x="4343400" y="4003675"/>
              <a:ext cx="720725" cy="8731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9"/>
            <p:cNvCxnSpPr>
              <a:cxnSpLocks noChangeShapeType="1"/>
              <a:stCxn id="30728" idx="5"/>
              <a:endCxn id="30723" idx="1"/>
            </p:cNvCxnSpPr>
            <p:nvPr/>
          </p:nvCxnSpPr>
          <p:spPr bwMode="auto">
            <a:xfrm>
              <a:off x="4537075" y="2936875"/>
              <a:ext cx="527050" cy="5270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20"/>
            <p:cNvCxnSpPr>
              <a:cxnSpLocks noChangeShapeType="1"/>
              <a:stCxn id="30729" idx="5"/>
              <a:endCxn id="30730" idx="0"/>
            </p:cNvCxnSpPr>
            <p:nvPr/>
          </p:nvCxnSpPr>
          <p:spPr bwMode="auto">
            <a:xfrm>
              <a:off x="3775075" y="3927475"/>
              <a:ext cx="568325" cy="9493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AutoShape 21"/>
            <p:cNvCxnSpPr>
              <a:cxnSpLocks noChangeShapeType="1"/>
              <a:stCxn id="30726" idx="3"/>
              <a:endCxn id="30730" idx="6"/>
            </p:cNvCxnSpPr>
            <p:nvPr/>
          </p:nvCxnSpPr>
          <p:spPr bwMode="auto">
            <a:xfrm flipH="1">
              <a:off x="4724400" y="4994275"/>
              <a:ext cx="1787525" cy="2635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22"/>
            <p:cNvCxnSpPr>
              <a:cxnSpLocks noChangeShapeType="1"/>
              <a:stCxn id="30725" idx="7"/>
              <a:endCxn id="30724" idx="3"/>
            </p:cNvCxnSpPr>
            <p:nvPr/>
          </p:nvCxnSpPr>
          <p:spPr bwMode="auto">
            <a:xfrm flipV="1">
              <a:off x="1641475" y="2403475"/>
              <a:ext cx="527050" cy="12890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1" name="Text Box 24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light</a:t>
              </a:r>
            </a:p>
          </p:txBody>
        </p:sp>
        <p:sp>
          <p:nvSpPr>
            <p:cNvPr id="30742" name="Text Box 25"/>
            <p:cNvSpPr txBox="1">
              <a:spLocks noChangeArrowheads="1"/>
            </p:cNvSpPr>
            <p:nvPr/>
          </p:nvSpPr>
          <p:spPr bwMode="auto">
            <a:xfrm>
              <a:off x="3810000" y="1752600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color</a:t>
              </a:r>
            </a:p>
          </p:txBody>
        </p:sp>
        <p:sp>
          <p:nvSpPr>
            <p:cNvPr id="30743" name="Text Box 26"/>
            <p:cNvSpPr txBox="1">
              <a:spLocks noChangeArrowheads="1"/>
            </p:cNvSpPr>
            <p:nvPr/>
          </p:nvSpPr>
          <p:spPr bwMode="auto">
            <a:xfrm>
              <a:off x="4038600" y="57150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red</a:t>
              </a:r>
            </a:p>
          </p:txBody>
        </p:sp>
        <p:sp>
          <p:nvSpPr>
            <p:cNvPr id="30744" name="Text Box 27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blue</a:t>
              </a:r>
            </a:p>
          </p:txBody>
        </p:sp>
        <p:sp>
          <p:nvSpPr>
            <p:cNvPr id="30745" name="Text Box 28"/>
            <p:cNvSpPr txBox="1">
              <a:spLocks noChangeArrowheads="1"/>
            </p:cNvSpPr>
            <p:nvPr/>
          </p:nvSpPr>
          <p:spPr bwMode="auto">
            <a:xfrm>
              <a:off x="914400" y="44958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blood</a:t>
              </a:r>
            </a:p>
          </p:txBody>
        </p:sp>
        <p:sp>
          <p:nvSpPr>
            <p:cNvPr id="30746" name="Text Box 29"/>
            <p:cNvSpPr txBox="1">
              <a:spLocks noChangeArrowheads="1"/>
            </p:cNvSpPr>
            <p:nvPr/>
          </p:nvSpPr>
          <p:spPr bwMode="auto">
            <a:xfrm>
              <a:off x="1295400" y="19812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sky</a:t>
              </a:r>
            </a:p>
          </p:txBody>
        </p:sp>
        <p:sp>
          <p:nvSpPr>
            <p:cNvPr id="30747" name="Text Box 30"/>
            <p:cNvSpPr txBox="1">
              <a:spLocks noChangeArrowheads="1"/>
            </p:cNvSpPr>
            <p:nvPr/>
          </p:nvSpPr>
          <p:spPr bwMode="auto">
            <a:xfrm>
              <a:off x="71628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heavy</a:t>
              </a:r>
            </a:p>
          </p:txBody>
        </p:sp>
        <p:sp>
          <p:nvSpPr>
            <p:cNvPr id="30748" name="Text Box 31"/>
            <p:cNvSpPr txBox="1">
              <a:spLocks noChangeArrowheads="1"/>
            </p:cNvSpPr>
            <p:nvPr/>
          </p:nvSpPr>
          <p:spPr bwMode="auto">
            <a:xfrm>
              <a:off x="7239000" y="21336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weight</a:t>
              </a:r>
            </a:p>
          </p:txBody>
        </p:sp>
        <p:cxnSp>
          <p:nvCxnSpPr>
            <p:cNvPr id="30749" name="AutoShape 32"/>
            <p:cNvCxnSpPr>
              <a:cxnSpLocks noChangeShapeType="1"/>
              <a:stCxn id="30729" idx="5"/>
              <a:endCxn id="30726" idx="3"/>
            </p:cNvCxnSpPr>
            <p:nvPr/>
          </p:nvCxnSpPr>
          <p:spPr bwMode="auto">
            <a:xfrm>
              <a:off x="3775075" y="3927475"/>
              <a:ext cx="273685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50" name="Text Box 33"/>
            <p:cNvSpPr txBox="1">
              <a:spLocks noChangeArrowheads="1"/>
            </p:cNvSpPr>
            <p:nvPr/>
          </p:nvSpPr>
          <p:spPr bwMode="auto">
            <a:xfrm>
              <a:off x="3505200" y="43434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30751" name="Text Box 36"/>
            <p:cNvSpPr txBox="1">
              <a:spLocks noChangeArrowheads="1"/>
            </p:cNvSpPr>
            <p:nvPr/>
          </p:nvSpPr>
          <p:spPr bwMode="auto">
            <a:xfrm>
              <a:off x="5867400" y="3810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20</a:t>
              </a:r>
            </a:p>
          </p:txBody>
        </p:sp>
        <p:cxnSp>
          <p:nvCxnSpPr>
            <p:cNvPr id="30752" name="AutoShape 38"/>
            <p:cNvCxnSpPr>
              <a:cxnSpLocks noChangeShapeType="1"/>
              <a:stCxn id="30727" idx="4"/>
              <a:endCxn id="30726" idx="0"/>
            </p:cNvCxnSpPr>
            <p:nvPr/>
          </p:nvCxnSpPr>
          <p:spPr bwMode="auto">
            <a:xfrm>
              <a:off x="6781800" y="2895600"/>
              <a:ext cx="0" cy="1447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53" name="Text Box 40"/>
            <p:cNvSpPr txBox="1">
              <a:spLocks noChangeArrowheads="1"/>
            </p:cNvSpPr>
            <p:nvPr/>
          </p:nvSpPr>
          <p:spPr bwMode="auto">
            <a:xfrm>
              <a:off x="6781800" y="33528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30754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C3C18E-E9CE-4529-9368-FEB68B7D141C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3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Network Theory</a:t>
            </a:r>
            <a:endParaRPr lang="en-IN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Handy toolbox for modeling complex systems</a:t>
            </a:r>
            <a:endParaRPr lang="en-US" smtClean="0">
              <a:solidFill>
                <a:srgbClr val="7030A0"/>
              </a:solidFill>
            </a:endParaRPr>
          </a:p>
          <a:p>
            <a:pPr eaLnBrk="1" hangingPunct="1"/>
            <a:r>
              <a:rPr lang="en-US" smtClean="0"/>
              <a:t>Marriage of </a:t>
            </a:r>
            <a:r>
              <a:rPr lang="en-US" smtClean="0">
                <a:solidFill>
                  <a:srgbClr val="7030A0"/>
                </a:solidFill>
              </a:rPr>
              <a:t>Graph theory </a:t>
            </a:r>
            <a:r>
              <a:rPr lang="en-US" smtClean="0"/>
              <a:t>and </a:t>
            </a:r>
            <a:r>
              <a:rPr lang="en-US" smtClean="0">
                <a:solidFill>
                  <a:srgbClr val="7030A0"/>
                </a:solidFill>
              </a:rPr>
              <a:t>Statistics</a:t>
            </a:r>
          </a:p>
          <a:p>
            <a:pPr eaLnBrk="1" hangingPunct="1"/>
            <a:r>
              <a:rPr lang="en-US" smtClean="0"/>
              <a:t>Complex because:</a:t>
            </a:r>
          </a:p>
          <a:p>
            <a:pPr lvl="1" eaLnBrk="1" hangingPunct="1"/>
            <a:r>
              <a:rPr lang="en-US" smtClean="0"/>
              <a:t>Non-trivial topology</a:t>
            </a:r>
          </a:p>
          <a:p>
            <a:pPr lvl="1" eaLnBrk="1" hangingPunct="1"/>
            <a:r>
              <a:rPr lang="en-US" smtClean="0"/>
              <a:t>Difficult to specify completely</a:t>
            </a:r>
          </a:p>
          <a:p>
            <a:pPr lvl="1" eaLnBrk="1" hangingPunct="1"/>
            <a:r>
              <a:rPr lang="en-US" smtClean="0"/>
              <a:t>Usually large (in terms of nodes and edges)</a:t>
            </a:r>
          </a:p>
          <a:p>
            <a:pPr eaLnBrk="1" hangingPunct="1"/>
            <a:r>
              <a:rPr lang="en-US" smtClean="0"/>
              <a:t>Provides insight into the nature and evolution of the system being modeled</a:t>
            </a:r>
          </a:p>
          <a:p>
            <a:pPr lvl="1" eaLnBrk="1" hangingPunct="1"/>
            <a:endParaRPr lang="en-I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59637-CFA4-4173-AE87-0D6306874BB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27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3763"/>
            <a:ext cx="58674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25"/>
            <a:ext cx="60198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2286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ts val="2500"/>
              </a:spcBef>
              <a:buClr>
                <a:srgbClr val="CC0000"/>
              </a:buClr>
              <a:buSzPct val="100000"/>
              <a:buFont typeface="Times New Roman" pitchFamily="18" charset="0"/>
              <a:buNone/>
            </a:pPr>
            <a:r>
              <a:rPr lang="en-GB" sz="4000" b="1">
                <a:latin typeface="Times New Roman" pitchFamily="18" charset="0"/>
              </a:rPr>
              <a:t>Internet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B80226-6497-41A4-A206-5D9653EF907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5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638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562600" y="1311275"/>
            <a:ext cx="3505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latin typeface="Times New Roman" pitchFamily="18" charset="0"/>
              </a:rPr>
              <a:t>9-11 Terrorist Network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>
              <a:latin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Social Network Analysis is a mathematical methodology for </a:t>
            </a:r>
            <a:r>
              <a:rPr lang="en-GB" sz="2000" i="1">
                <a:solidFill>
                  <a:srgbClr val="000000"/>
                </a:solidFill>
                <a:latin typeface="Times New Roman" pitchFamily="18" charset="0"/>
              </a:rPr>
              <a:t>connecting the dots</a:t>
            </a: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 -- using science to fight terrorism. Connecting multiple pairs of dots soon reveals an emergent </a:t>
            </a:r>
            <a:r>
              <a:rPr lang="en-GB" sz="2000" i="1">
                <a:solidFill>
                  <a:srgbClr val="000000"/>
                </a:solidFill>
                <a:latin typeface="Times New Roman" pitchFamily="18" charset="0"/>
              </a:rPr>
              <a:t>network</a:t>
            </a: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 of organization. 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3886200"/>
            <a:ext cx="381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742418-54FC-4051-8FA9-5B90BFCB3ED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07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79450"/>
          </a:xfrm>
          <a:noFill/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What Questions can be asked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97325"/>
          </a:xfrm>
          <a:noFill/>
        </p:spPr>
        <p:txBody>
          <a:bodyPr lIns="90000" tIns="46800" rIns="90000" bIns="46800">
            <a:spAutoFit/>
          </a:bodyPr>
          <a:lstStyle/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Do these networks display some symmetry?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smtClean="0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Are these networks creation of intelligent objects (</a:t>
            </a:r>
            <a:r>
              <a:rPr lang="en-GB" sz="2800" smtClean="0">
                <a:solidFill>
                  <a:srgbClr val="7030A0"/>
                </a:solidFill>
              </a:rPr>
              <a:t>by design</a:t>
            </a:r>
            <a:r>
              <a:rPr lang="en-GB" sz="2800" smtClean="0"/>
              <a:t>) or have emerged (</a:t>
            </a:r>
            <a:r>
              <a:rPr lang="en-GB" sz="2800" smtClean="0">
                <a:solidFill>
                  <a:srgbClr val="7030A0"/>
                </a:solidFill>
              </a:rPr>
              <a:t>self-organized</a:t>
            </a:r>
            <a:r>
              <a:rPr lang="en-GB" sz="2800" smtClean="0"/>
              <a:t>)?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smtClean="0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How have these networks emerged:</a:t>
            </a:r>
            <a:r>
              <a:rPr lang="en-GB" smtClean="0"/>
              <a:t> </a:t>
            </a:r>
          </a:p>
          <a:p>
            <a:pPr marL="341313" indent="-341313" defTabSz="457200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    What are the underlying </a:t>
            </a:r>
            <a:r>
              <a:rPr lang="en-GB" sz="2800" smtClean="0">
                <a:solidFill>
                  <a:srgbClr val="7030A0"/>
                </a:solidFill>
              </a:rPr>
              <a:t>simple rules </a:t>
            </a:r>
            <a:r>
              <a:rPr lang="en-GB" sz="2800" smtClean="0"/>
              <a:t>leading to their </a:t>
            </a:r>
            <a:r>
              <a:rPr lang="en-GB" sz="2800" smtClean="0">
                <a:solidFill>
                  <a:srgbClr val="7030A0"/>
                </a:solidFill>
              </a:rPr>
              <a:t>complex structure</a:t>
            </a:r>
            <a:r>
              <a:rPr lang="en-GB" sz="2800" smtClean="0"/>
              <a:t>?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202C6D-5B4F-492E-98D3-40BFA0E2631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97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Bi-directional Approach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Analysis of the real-world networks</a:t>
            </a:r>
          </a:p>
          <a:p>
            <a:pPr lvl="1" eaLnBrk="1" hangingPunct="1"/>
            <a:r>
              <a:rPr lang="en-US" sz="2800" smtClean="0"/>
              <a:t>Global topological properties</a:t>
            </a:r>
          </a:p>
          <a:p>
            <a:pPr lvl="1" eaLnBrk="1" hangingPunct="1"/>
            <a:r>
              <a:rPr lang="en-US" sz="2800" smtClean="0"/>
              <a:t>Community structure</a:t>
            </a:r>
          </a:p>
          <a:p>
            <a:pPr lvl="1" eaLnBrk="1" hangingPunct="1"/>
            <a:r>
              <a:rPr lang="en-US" sz="2800" smtClean="0"/>
              <a:t>Node-level properties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Synthesis of the network by means of some simple rules</a:t>
            </a:r>
          </a:p>
          <a:p>
            <a:pPr lvl="1" eaLnBrk="1" hangingPunct="1"/>
            <a:r>
              <a:rPr lang="en-US" sz="2800" smtClean="0"/>
              <a:t>Small-world models ……..</a:t>
            </a:r>
          </a:p>
          <a:p>
            <a:pPr lvl="1" eaLnBrk="1" hangingPunct="1"/>
            <a:r>
              <a:rPr lang="en-US" sz="2800" smtClean="0"/>
              <a:t>Preferential attachment models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56FA99-EFAC-406E-A190-7CB1F27958B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77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CNT in Linguistics - I</a:t>
            </a:r>
            <a:endParaRPr lang="en-IN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Quantitative &amp; Corpus </a:t>
            </a:r>
            <a:r>
              <a:rPr lang="en-US" sz="2800" dirty="0" smtClean="0">
                <a:solidFill>
                  <a:srgbClr val="7030A0"/>
                </a:solidFill>
              </a:rPr>
              <a:t>linguistics</a:t>
            </a:r>
          </a:p>
          <a:p>
            <a:pPr lvl="1" eaLnBrk="1" hangingPunct="1"/>
            <a:r>
              <a:rPr lang="en-US" sz="2400" dirty="0" smtClean="0"/>
              <a:t>Invariance and </a:t>
            </a:r>
            <a:r>
              <a:rPr lang="en-US" sz="2400" dirty="0" smtClean="0"/>
              <a:t>typology</a:t>
            </a:r>
          </a:p>
          <a:p>
            <a:pPr lvl="1" eaLnBrk="1" hangingPunct="1"/>
            <a:r>
              <a:rPr lang="en-US" sz="2400" dirty="0" smtClean="0"/>
              <a:t>Properties of NL Corpora</a:t>
            </a:r>
            <a:endParaRPr lang="en-US" sz="2400" dirty="0" smtClean="0"/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Natural Language Processing</a:t>
            </a:r>
          </a:p>
          <a:p>
            <a:pPr lvl="1" eaLnBrk="1" hangingPunct="1"/>
            <a:r>
              <a:rPr lang="en-US" sz="2400" dirty="0" smtClean="0"/>
              <a:t>Unsupervised methods for text labeling (POS tagging, NER, WSD, etc.)</a:t>
            </a:r>
          </a:p>
          <a:p>
            <a:pPr lvl="1" eaLnBrk="1" hangingPunct="1"/>
            <a:r>
              <a:rPr lang="en-US" sz="2400" dirty="0" smtClean="0"/>
              <a:t>Textual similarity (automatic evaluation, document clustering)</a:t>
            </a:r>
          </a:p>
          <a:p>
            <a:pPr lvl="1" eaLnBrk="1" hangingPunct="1"/>
            <a:r>
              <a:rPr lang="en-US" sz="2400" dirty="0" smtClean="0"/>
              <a:t>Evolutionary Models (NER, multi-document summarization)</a:t>
            </a:r>
            <a:endParaRPr lang="en-IN" sz="240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B086B1-4C50-436C-9FC9-CA3A72B74CF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75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CNT in Linguistics - II </a:t>
            </a:r>
            <a:endParaRPr lang="en-IN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7030A0"/>
                </a:solidFill>
              </a:rPr>
              <a:t>Language Evolution</a:t>
            </a:r>
          </a:p>
          <a:p>
            <a:pPr lvl="1" eaLnBrk="1" hangingPunct="1"/>
            <a:r>
              <a:rPr lang="en-US" sz="2400" smtClean="0"/>
              <a:t>How did sound systems evolve?</a:t>
            </a:r>
          </a:p>
          <a:p>
            <a:pPr lvl="1" eaLnBrk="1" hangingPunct="1"/>
            <a:r>
              <a:rPr lang="en-US" sz="2400" smtClean="0"/>
              <a:t>Development of syntax</a:t>
            </a:r>
          </a:p>
          <a:p>
            <a:pPr eaLnBrk="1" hangingPunct="1"/>
            <a:r>
              <a:rPr lang="en-US" sz="2800" smtClean="0">
                <a:solidFill>
                  <a:srgbClr val="7030A0"/>
                </a:solidFill>
              </a:rPr>
              <a:t>Language Change</a:t>
            </a:r>
          </a:p>
          <a:p>
            <a:pPr lvl="1" eaLnBrk="1" hangingPunct="1"/>
            <a:r>
              <a:rPr lang="en-US" sz="2400" smtClean="0"/>
              <a:t>Innovation diffusion over social networks</a:t>
            </a:r>
          </a:p>
          <a:p>
            <a:pPr lvl="1" eaLnBrk="1" hangingPunct="1"/>
            <a:r>
              <a:rPr lang="en-US" sz="2400" smtClean="0"/>
              <a:t>Language as an evolving network</a:t>
            </a:r>
          </a:p>
          <a:p>
            <a:pPr eaLnBrk="1" hangingPunct="1"/>
            <a:r>
              <a:rPr lang="en-US" sz="2800" smtClean="0">
                <a:solidFill>
                  <a:srgbClr val="7030A0"/>
                </a:solidFill>
              </a:rPr>
              <a:t>Language Acquisition</a:t>
            </a:r>
          </a:p>
          <a:p>
            <a:pPr lvl="1" eaLnBrk="1" hangingPunct="1"/>
            <a:r>
              <a:rPr lang="en-US" sz="2400" smtClean="0"/>
              <a:t>Phonological acquisition</a:t>
            </a:r>
          </a:p>
          <a:p>
            <a:pPr lvl="1" eaLnBrk="1" hangingPunct="1"/>
            <a:r>
              <a:rPr lang="en-US" sz="2400" smtClean="0"/>
              <a:t>Evolution of the mental lexicon of the child</a:t>
            </a:r>
            <a:endParaRPr lang="en-IN" sz="24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DF4C90-DE3F-4D4A-B9EF-2BD961BE922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0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vs. Computational 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Computational Linguistics is the study of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language using computers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language-using computers</a:t>
            </a:r>
          </a:p>
          <a:p>
            <a:pPr marL="5715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NLP is an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engineering discipline that seeks to improve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human-human, human-machine and machine-machine(?) communication by developing appropriate systems.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Linguistic Networks</a:t>
            </a:r>
            <a:endParaRPr lang="en-IN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371600"/>
          <a:ext cx="8153400" cy="506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066799"/>
                <a:gridCol w="2619271"/>
                <a:gridCol w="2867130"/>
              </a:tblGrid>
              <a:tr h="457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Name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Edges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Why?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6858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PhoNet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Phoneme</a:t>
                      </a:r>
                      <a:endParaRPr lang="en-IN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Co-occurrence  likelihood in languages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Evolution of</a:t>
                      </a:r>
                      <a:r>
                        <a:rPr lang="en-US" sz="1800" baseline="0" dirty="0" smtClean="0"/>
                        <a:t> sound systems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457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WordNet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Ontological relation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Host of NLP applications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6921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Syntactic Network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Similarity between syntactic contexts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POS Tagging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6921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Semantic Network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Words, Names 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Semantic relation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IR, Parsing, NER, WSD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6921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Mental Lexicon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Phonetic</a:t>
                      </a:r>
                      <a:r>
                        <a:rPr lang="en-US" sz="1800" baseline="0" dirty="0" smtClean="0"/>
                        <a:t> similarity and semantic relation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Cognitive modeling, </a:t>
                      </a:r>
                    </a:p>
                    <a:p>
                      <a:pPr algn="ctr"/>
                      <a:r>
                        <a:rPr lang="en-US" sz="1800" dirty="0" smtClean="0"/>
                        <a:t>Spell Checking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6921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Tree-banks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Syntactic Dependency links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Evolution of syntax</a:t>
                      </a:r>
                      <a:endParaRPr lang="en-IN" sz="1800" dirty="0"/>
                    </a:p>
                  </a:txBody>
                  <a:tcPr marT="45725" marB="45725"/>
                </a:tc>
              </a:tr>
              <a:tr h="6921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 Co-occurrence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Co-occurrence</a:t>
                      </a:r>
                      <a:endParaRPr lang="en-IN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IR, WSD, LSA, …</a:t>
                      </a:r>
                      <a:endParaRPr lang="en-IN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38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D658A1-0CA0-4D6D-862D-AC542E1A691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45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8229600" cy="22860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Case Study I</a:t>
            </a:r>
            <a:br>
              <a:rPr lang="en-US" sz="4800" dirty="0" smtClean="0"/>
            </a:br>
            <a:r>
              <a:rPr lang="en-US" sz="4800" dirty="0" smtClean="0"/>
              <a:t>Word co-occurrence Networks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F1122F-4008-49BA-945E-65E1EF15B2F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15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b="8929"/>
          <a:stretch>
            <a:fillRect/>
          </a:stretch>
        </p:blipFill>
        <p:spPr bwMode="auto">
          <a:xfrm>
            <a:off x="2971800" y="4191000"/>
            <a:ext cx="6048374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Co-occurrence Network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533400" y="1295400"/>
            <a:ext cx="4114800" cy="4419600"/>
            <a:chOff x="2560637" y="899319"/>
            <a:chExt cx="12039600" cy="12954000"/>
          </a:xfrm>
        </p:grpSpPr>
        <p:grpSp>
          <p:nvGrpSpPr>
            <p:cNvPr id="6" name="Group 106"/>
            <p:cNvGrpSpPr/>
            <p:nvPr/>
          </p:nvGrpSpPr>
          <p:grpSpPr>
            <a:xfrm>
              <a:off x="2941637" y="899319"/>
              <a:ext cx="11658600" cy="11506200"/>
              <a:chOff x="2941637" y="899319"/>
              <a:chExt cx="11658600" cy="1150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409237" y="8366919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language</a:t>
                </a:r>
                <a:endParaRPr lang="en-US" sz="14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17" name="Straight Connector 16"/>
              <p:cNvCxnSpPr>
                <a:stCxn id="14" idx="5"/>
                <a:endCxn id="16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5"/>
              </p:cNvCxnSpPr>
              <p:nvPr/>
            </p:nvCxnSpPr>
            <p:spPr>
              <a:xfrm rot="16200000" flipH="1">
                <a:off x="9516992" y="7627073"/>
                <a:ext cx="1126427" cy="126766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8351837" y="101957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human</a:t>
                </a:r>
                <a:endParaRPr lang="en-US" sz="10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0094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treat</a:t>
                </a:r>
                <a:endParaRPr lang="en-US" sz="10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866437" y="11110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as</a:t>
                </a:r>
                <a:endParaRPr lang="en-US" sz="10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847637" y="10348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is</a:t>
                </a:r>
                <a:endParaRPr lang="en-US" sz="10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381037" y="83669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can</a:t>
                </a:r>
                <a:endParaRPr lang="en-US" sz="10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22637" y="48617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evolving</a:t>
                </a:r>
                <a:endParaRPr lang="en-US" sz="10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285037" y="15851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neighboring</a:t>
                </a:r>
                <a:endParaRPr lang="en-US" sz="10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846637" y="899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distinct</a:t>
                </a:r>
                <a:endParaRPr lang="en-US" sz="10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41637" y="2423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interacting</a:t>
                </a:r>
                <a:endParaRPr lang="en-US" sz="10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086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sentences</a:t>
                </a:r>
                <a:endParaRPr lang="en-US" sz="1000" dirty="0"/>
              </a:p>
            </p:txBody>
          </p:sp>
          <p:cxnSp>
            <p:nvCxnSpPr>
              <p:cNvPr id="30" name="Straight Connector 29"/>
              <p:cNvCxnSpPr>
                <a:endCxn id="15" idx="3"/>
              </p:cNvCxnSpPr>
              <p:nvPr/>
            </p:nvCxnSpPr>
            <p:spPr>
              <a:xfrm flipV="1">
                <a:off x="10104437" y="10318142"/>
                <a:ext cx="639577" cy="4109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1" idx="0"/>
                <a:endCxn id="15" idx="4"/>
              </p:cNvCxnSpPr>
              <p:nvPr/>
            </p:nvCxnSpPr>
            <p:spPr>
              <a:xfrm rot="5400000" flipH="1" flipV="1">
                <a:off x="11285537" y="10843419"/>
                <a:ext cx="457200" cy="76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2" idx="1"/>
              </p:cNvCxnSpPr>
              <p:nvPr/>
            </p:nvCxnSpPr>
            <p:spPr>
              <a:xfrm rot="16200000" flipV="1">
                <a:off x="12575358" y="10086999"/>
                <a:ext cx="342107" cy="55954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3" idx="2"/>
              </p:cNvCxnSpPr>
              <p:nvPr/>
            </p:nvCxnSpPr>
            <p:spPr>
              <a:xfrm rot="10800000" flipV="1">
                <a:off x="12619037" y="9014619"/>
                <a:ext cx="762000" cy="2667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1933238" y="8062118"/>
                <a:ext cx="685800" cy="38100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6"/>
                <a:endCxn id="16" idx="2"/>
              </p:cNvCxnSpPr>
              <p:nvPr/>
            </p:nvCxnSpPr>
            <p:spPr>
              <a:xfrm>
                <a:off x="7285037" y="7185819"/>
                <a:ext cx="990600" cy="158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922837" y="5090319"/>
                <a:ext cx="381000" cy="3048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4" idx="6"/>
                <a:endCxn id="28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4" idx="7"/>
                <a:endCxn id="25" idx="3"/>
              </p:cNvCxnSpPr>
              <p:nvPr/>
            </p:nvCxnSpPr>
            <p:spPr>
              <a:xfrm rot="5400000" flipH="1" flipV="1">
                <a:off x="7118441" y="3325438"/>
                <a:ext cx="559876" cy="3312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6" idx="4"/>
              </p:cNvCxnSpPr>
              <p:nvPr/>
            </p:nvCxnSpPr>
            <p:spPr>
              <a:xfrm rot="16200000" flipH="1">
                <a:off x="5341937" y="2994819"/>
                <a:ext cx="914400" cy="2286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541837" y="3718719"/>
                <a:ext cx="762000" cy="457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42" name="Straight Connector 41"/>
              <p:cNvCxnSpPr>
                <a:endCxn id="16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44" name="Straight Connector 43"/>
              <p:cNvCxnSpPr>
                <a:endCxn id="28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37037" y="119483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network</a:t>
              </a:r>
              <a:endParaRPr lang="en-US" sz="1000" dirty="0"/>
            </a:p>
          </p:txBody>
        </p: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5265737" y="11529219"/>
              <a:ext cx="685800" cy="30480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10" idx="1"/>
            </p:cNvCxnSpPr>
            <p:nvPr/>
          </p:nvCxnSpPr>
          <p:spPr>
            <a:xfrm rot="16200000" flipH="1">
              <a:off x="3894137" y="11605418"/>
              <a:ext cx="736181" cy="507581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410200" y="35814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Proc of the Royal Society of London B,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268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2603-2606,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2001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1752600"/>
            <a:ext cx="3581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Words are nodes.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Two words are connected by an edge if they are adjacent in a sentence (directed, weighted)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81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characteristics of WCN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5240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R. Ferrer-i-Cancho and R. V. Sole. The small world of human language. </a:t>
            </a:r>
            <a:r>
              <a:rPr lang="en-IN" sz="2000" i="1" dirty="0" smtClean="0">
                <a:solidFill>
                  <a:schemeClr val="accent1">
                    <a:lumMod val="75000"/>
                  </a:schemeClr>
                </a:solidFill>
              </a:rPr>
              <a:t>Proceedings of The Royal Society of London. Series B, Biological Sciences, 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268(1482):2261 -2265, 2001</a:t>
            </a:r>
            <a:endParaRPr lang="en-I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667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R. Ferrer-i-Cancho and R. V. Sole. Two regimes in the frequency of words and the origin of complex lexicons: </a:t>
            </a:r>
            <a:r>
              <a:rPr lang="en-IN" sz="2000" dirty="0" err="1" smtClean="0">
                <a:solidFill>
                  <a:schemeClr val="accent1">
                    <a:lumMod val="75000"/>
                  </a:schemeClr>
                </a:solidFill>
              </a:rPr>
              <a:t>Zipf's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 law revisited. </a:t>
            </a:r>
            <a:r>
              <a:rPr lang="en-IN" sz="2000" i="1" dirty="0" smtClean="0">
                <a:solidFill>
                  <a:schemeClr val="accent1">
                    <a:lumMod val="75000"/>
                  </a:schemeClr>
                </a:solidFill>
              </a:rPr>
              <a:t>Journal of Quantitative Linguistics, 8:165 - 173, 2001</a:t>
            </a:r>
            <a:endParaRPr lang="en-I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70866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WCN for human languages are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small world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accessing mental lexicon is fast.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The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degree distribution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of WCN follows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two-regime power law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core and peripheral lexicon</a:t>
            </a:r>
          </a:p>
          <a:p>
            <a:endParaRPr lang="en-US" sz="900" i="1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 </a:t>
            </a:r>
            <a:endParaRPr lang="en-IN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mtClean="0"/>
              <a:t>Degree Distribution (DD)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924800" cy="4191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Let </a:t>
            </a:r>
            <a:r>
              <a:rPr lang="en-US" sz="2800" i="1" dirty="0" err="1" smtClean="0">
                <a:solidFill>
                  <a:srgbClr val="FF0000"/>
                </a:solidFill>
              </a:rPr>
              <a:t>p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 be the fraction of vertices in the network that has a degree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FF3300"/>
                </a:solidFill>
              </a:rPr>
              <a:t>k</a:t>
            </a:r>
            <a:r>
              <a:rPr lang="en-US" sz="2800" dirty="0" smtClean="0"/>
              <a:t> versus </a:t>
            </a:r>
            <a:r>
              <a:rPr lang="en-US" sz="2800" i="1" dirty="0" err="1" smtClean="0">
                <a:solidFill>
                  <a:srgbClr val="FF0000"/>
                </a:solidFill>
              </a:rPr>
              <a:t>p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plot is defined as the degree distribution of a network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For most of the real world networks these distributions are right skewed with a long right tail showing up values far above the mean –</a:t>
            </a:r>
            <a:r>
              <a:rPr lang="en-US" sz="2800" i="1" dirty="0" smtClean="0"/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p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varies as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-</a:t>
            </a:r>
            <a:r>
              <a:rPr lang="el-GR" sz="2800" i="1" baseline="30000" dirty="0" smtClean="0">
                <a:solidFill>
                  <a:srgbClr val="FF0000"/>
                </a:solidFill>
              </a:rPr>
              <a:t>α</a:t>
            </a:r>
            <a:endParaRPr lang="en-US" sz="2800" i="1" baseline="300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Cumulative degree distribution is plotted</a:t>
            </a:r>
          </a:p>
          <a:p>
            <a:pPr lvl="2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105400"/>
            <a:ext cx="2514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the degree distribution of the following network</a:t>
            </a:r>
            <a:endParaRPr lang="en-US" dirty="0"/>
          </a:p>
        </p:txBody>
      </p:sp>
      <p:grpSp>
        <p:nvGrpSpPr>
          <p:cNvPr id="4" name="Group 14"/>
          <p:cNvGrpSpPr/>
          <p:nvPr/>
        </p:nvGrpSpPr>
        <p:grpSpPr>
          <a:xfrm>
            <a:off x="1935287" y="2130152"/>
            <a:ext cx="4114800" cy="3925645"/>
            <a:chOff x="2560637" y="899319"/>
            <a:chExt cx="12039600" cy="11506200"/>
          </a:xfrm>
        </p:grpSpPr>
        <p:grpSp>
          <p:nvGrpSpPr>
            <p:cNvPr id="5" name="Group 106"/>
            <p:cNvGrpSpPr/>
            <p:nvPr/>
          </p:nvGrpSpPr>
          <p:grpSpPr>
            <a:xfrm>
              <a:off x="2941637" y="899319"/>
              <a:ext cx="11658600" cy="11506200"/>
              <a:chOff x="2941637" y="899319"/>
              <a:chExt cx="11658600" cy="11506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409237" y="8366919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language</a:t>
                </a:r>
                <a:endParaRPr lang="en-US" sz="14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14" name="Straight Connector 13"/>
              <p:cNvCxnSpPr>
                <a:stCxn id="11" idx="5"/>
                <a:endCxn id="13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5"/>
              </p:cNvCxnSpPr>
              <p:nvPr/>
            </p:nvCxnSpPr>
            <p:spPr>
              <a:xfrm rot="16200000" flipH="1">
                <a:off x="9516992" y="7627073"/>
                <a:ext cx="1126427" cy="126766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8351837" y="101957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human</a:t>
                </a:r>
                <a:endParaRPr lang="en-US" sz="100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0094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treat</a:t>
                </a:r>
                <a:endParaRPr lang="en-US" sz="10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866437" y="11110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as</a:t>
                </a:r>
                <a:endParaRPr lang="en-US" sz="1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2847637" y="10348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is</a:t>
                </a:r>
                <a:endParaRPr lang="en-US" sz="10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381037" y="83669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can</a:t>
                </a:r>
                <a:endParaRPr lang="en-US" sz="10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22637" y="48617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evolving</a:t>
                </a:r>
                <a:endParaRPr lang="en-US" sz="10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85037" y="15851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neighboring</a:t>
                </a:r>
                <a:endParaRPr lang="en-US" sz="10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46637" y="899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distinct</a:t>
                </a:r>
                <a:endParaRPr lang="en-US" sz="10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41637" y="2423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interacting</a:t>
                </a:r>
                <a:endParaRPr lang="en-US" sz="10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6086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sentences</a:t>
                </a:r>
                <a:endParaRPr lang="en-US" sz="1000" dirty="0"/>
              </a:p>
            </p:txBody>
          </p:sp>
          <p:cxnSp>
            <p:nvCxnSpPr>
              <p:cNvPr id="27" name="Straight Connector 26"/>
              <p:cNvCxnSpPr>
                <a:endCxn id="12" idx="3"/>
              </p:cNvCxnSpPr>
              <p:nvPr/>
            </p:nvCxnSpPr>
            <p:spPr>
              <a:xfrm flipV="1">
                <a:off x="10104437" y="10318142"/>
                <a:ext cx="639577" cy="4109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8" idx="0"/>
                <a:endCxn id="12" idx="4"/>
              </p:cNvCxnSpPr>
              <p:nvPr/>
            </p:nvCxnSpPr>
            <p:spPr>
              <a:xfrm rot="5400000" flipH="1" flipV="1">
                <a:off x="11285537" y="10843419"/>
                <a:ext cx="457200" cy="76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9" idx="1"/>
              </p:cNvCxnSpPr>
              <p:nvPr/>
            </p:nvCxnSpPr>
            <p:spPr>
              <a:xfrm rot="16200000" flipV="1">
                <a:off x="12575358" y="10086999"/>
                <a:ext cx="342107" cy="55954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0" idx="2"/>
              </p:cNvCxnSpPr>
              <p:nvPr/>
            </p:nvCxnSpPr>
            <p:spPr>
              <a:xfrm rot="10800000" flipV="1">
                <a:off x="12619037" y="9014619"/>
                <a:ext cx="762000" cy="2667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1933238" y="8062118"/>
                <a:ext cx="685800" cy="38100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6" idx="6"/>
                <a:endCxn id="13" idx="2"/>
              </p:cNvCxnSpPr>
              <p:nvPr/>
            </p:nvCxnSpPr>
            <p:spPr>
              <a:xfrm>
                <a:off x="7285037" y="7185819"/>
                <a:ext cx="990600" cy="158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922837" y="5090319"/>
                <a:ext cx="381000" cy="3048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1" idx="6"/>
                <a:endCxn id="25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1" idx="7"/>
                <a:endCxn id="22" idx="3"/>
              </p:cNvCxnSpPr>
              <p:nvPr/>
            </p:nvCxnSpPr>
            <p:spPr>
              <a:xfrm rot="5400000" flipH="1" flipV="1">
                <a:off x="7118441" y="3325438"/>
                <a:ext cx="559876" cy="3312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3" idx="4"/>
              </p:cNvCxnSpPr>
              <p:nvPr/>
            </p:nvCxnSpPr>
            <p:spPr>
              <a:xfrm rot="16200000" flipH="1">
                <a:off x="5341937" y="2994819"/>
                <a:ext cx="914400" cy="2286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541837" y="3718719"/>
                <a:ext cx="762000" cy="457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39" name="Straight Connector 38"/>
              <p:cNvCxnSpPr>
                <a:endCxn id="13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41" name="Straight Connector 40"/>
              <p:cNvCxnSpPr>
                <a:endCxn id="25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cxnSp>
          <p:nvCxnSpPr>
            <p:cNvPr id="9" name="Straight Connector 8"/>
            <p:cNvCxnSpPr>
              <a:stCxn id="7" idx="6"/>
              <a:endCxn id="6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7"/>
              <a:endCxn id="38" idx="3"/>
            </p:cNvCxnSpPr>
            <p:nvPr/>
          </p:nvCxnSpPr>
          <p:spPr>
            <a:xfrm rot="5400000" flipH="1" flipV="1">
              <a:off x="6539611" y="9721618"/>
              <a:ext cx="468687" cy="44637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20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572000" cy="914400"/>
          </a:xfrm>
          <a:noFill/>
        </p:spPr>
        <p:txBody>
          <a:bodyPr/>
          <a:lstStyle/>
          <a:p>
            <a:r>
              <a:rPr lang="en-US" dirty="0" smtClean="0"/>
              <a:t>A Few Examples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43013"/>
            <a:ext cx="388620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36576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27438"/>
            <a:ext cx="40386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1600200" y="2667000"/>
            <a:ext cx="1295400" cy="2590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1600200" y="1219200"/>
            <a:ext cx="4572000" cy="403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1600200" y="4876800"/>
            <a:ext cx="5257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81000" y="51196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Power law: </a:t>
            </a:r>
            <a:r>
              <a:rPr lang="en-US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i="1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i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b="1" i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1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WCN has two regime power-law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5" b="52813"/>
          <a:stretch>
            <a:fillRect/>
          </a:stretch>
        </p:blipFill>
        <p:spPr bwMode="auto">
          <a:xfrm>
            <a:off x="1219200" y="1752600"/>
            <a:ext cx="505266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4876800" y="4343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4038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High degree words form the core lexicon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200400" y="27432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2438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Low degree words form the peripheral lexicon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Core-periphery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1"/>
            <a:ext cx="4343400" cy="2819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Core</a:t>
            </a:r>
            <a:r>
              <a:rPr lang="en-US" sz="2400" dirty="0" smtClean="0"/>
              <a:t>: A densely connected set of fewer nodes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Periphery</a:t>
            </a:r>
            <a:r>
              <a:rPr lang="en-US" sz="2400" dirty="0" smtClean="0"/>
              <a:t>: A large number of nodes sparsely connected to core-nodes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Fractal Networks</a:t>
            </a:r>
            <a:r>
              <a:rPr lang="en-US" sz="2400" dirty="0" smtClean="0"/>
              <a:t>: Recursive core-periphery structure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assortative"/>
          <p:cNvPicPr>
            <a:picLocks noChangeAspect="1" noChangeArrowheads="1"/>
          </p:cNvPicPr>
          <p:nvPr/>
        </p:nvPicPr>
        <p:blipFill>
          <a:blip r:embed="rId2" cstate="print"/>
          <a:srcRect l="2500" r="48750"/>
          <a:stretch>
            <a:fillRect/>
          </a:stretch>
        </p:blipFill>
        <p:spPr bwMode="auto">
          <a:xfrm>
            <a:off x="990600" y="1676400"/>
            <a:ext cx="29718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4876800"/>
            <a:ext cx="8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ML has a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core-periphery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structure (perhaps recursive)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 lexicon = function words plus generic concepts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Peripheral lexicon = jargons, specialized vocabulary</a:t>
            </a: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characteristics of WCN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5240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R. Ferrer-i-Cancho and R. V. Sole. The small world of human language. </a:t>
            </a:r>
            <a:r>
              <a:rPr lang="en-IN" sz="2000" i="1" dirty="0" smtClean="0">
                <a:solidFill>
                  <a:schemeClr val="accent1">
                    <a:lumMod val="75000"/>
                  </a:schemeClr>
                </a:solidFill>
              </a:rPr>
              <a:t>Proceedings of The Royal Society of London. Series B, Biological Sciences, 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268(1482):2261 -2265, 2001</a:t>
            </a:r>
            <a:endParaRPr lang="en-I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667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R. Ferrer-i-Cancho and R. V. Sole. Two regimes in the frequency of words and the origin of complex lexicons: </a:t>
            </a:r>
            <a:r>
              <a:rPr lang="en-IN" sz="2000" dirty="0" err="1" smtClean="0">
                <a:solidFill>
                  <a:schemeClr val="accent1">
                    <a:lumMod val="75000"/>
                  </a:schemeClr>
                </a:solidFill>
              </a:rPr>
              <a:t>Zipf's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 law revisited. </a:t>
            </a:r>
            <a:r>
              <a:rPr lang="en-IN" sz="2000" i="1" dirty="0" smtClean="0">
                <a:solidFill>
                  <a:schemeClr val="accent1">
                    <a:lumMod val="75000"/>
                  </a:schemeClr>
                </a:solidFill>
              </a:rPr>
              <a:t>Journal of Quantitative Linguistics, 8:165 - 173, 2001</a:t>
            </a:r>
            <a:endParaRPr lang="en-I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4114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sym typeface="Wingdings" pitchFamily="2" charset="2"/>
              </a:rPr>
              <a:t>The </a:t>
            </a:r>
            <a:r>
              <a:rPr lang="en-US" sz="2400" i="1" dirty="0">
                <a:solidFill>
                  <a:schemeClr val="bg2"/>
                </a:solidFill>
                <a:sym typeface="Wingdings" pitchFamily="2" charset="2"/>
              </a:rPr>
              <a:t>degree distribution </a:t>
            </a:r>
            <a:r>
              <a:rPr lang="en-US" sz="2400" dirty="0">
                <a:solidFill>
                  <a:schemeClr val="bg2"/>
                </a:solidFill>
                <a:sym typeface="Wingdings" pitchFamily="2" charset="2"/>
              </a:rPr>
              <a:t>of WCN follows </a:t>
            </a:r>
            <a:r>
              <a:rPr lang="en-US" sz="2400" i="1" dirty="0">
                <a:solidFill>
                  <a:schemeClr val="bg2"/>
                </a:solidFill>
                <a:sym typeface="Wingdings" pitchFamily="2" charset="2"/>
              </a:rPr>
              <a:t>two-regime power law </a:t>
            </a:r>
            <a:r>
              <a:rPr lang="en-US" sz="2400" dirty="0">
                <a:solidFill>
                  <a:schemeClr val="bg2"/>
                </a:solidFill>
                <a:sym typeface="Wingdings" pitchFamily="2" charset="2"/>
              </a:rPr>
              <a:t> core and peripheral 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lexicon</a:t>
            </a:r>
          </a:p>
          <a:p>
            <a:endParaRPr lang="en-US" sz="2400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WCN for human languages are small world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accessing mental lexicon is fast.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IN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Charting the World of NLP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5144" y="1991388"/>
            <a:ext cx="4191000" cy="274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563057">
            <a:off x="2250244" y="554503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Anaphora resolution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563057">
            <a:off x="3074459" y="553849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Parsing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563057">
            <a:off x="3703654" y="553849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Spell-checking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563057">
            <a:off x="4922853" y="551470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Machine Translation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864" y="357238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Graph Theory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5344" y="409411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Data mining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864" y="278543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Supervised learning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744" y="2219988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Unsupervised learning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144" y="1991388"/>
            <a:ext cx="468419" cy="273682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54750" y="1991388"/>
            <a:ext cx="468419" cy="273682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5144" y="2181888"/>
            <a:ext cx="4191000" cy="445532"/>
          </a:xfrm>
          <a:prstGeom prst="rect">
            <a:avLst/>
          </a:prstGeom>
          <a:solidFill>
            <a:schemeClr val="accent3">
              <a:lumMod val="75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61675" y="3496185"/>
            <a:ext cx="4191000" cy="445532"/>
          </a:xfrm>
          <a:prstGeom prst="rect">
            <a:avLst/>
          </a:prstGeom>
          <a:solidFill>
            <a:schemeClr val="accent3">
              <a:lumMod val="75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is small world </a:t>
            </a:r>
            <a:r>
              <a:rPr lang="en-US" dirty="0" err="1" smtClean="0"/>
              <a:t>iff</a:t>
            </a:r>
            <a:r>
              <a:rPr lang="en-US" dirty="0" smtClean="0"/>
              <a:t> it has</a:t>
            </a:r>
          </a:p>
          <a:p>
            <a:pPr lvl="1"/>
            <a:r>
              <a:rPr lang="en-US" dirty="0" smtClean="0"/>
              <a:t>Scale-free (power law) degree distribution</a:t>
            </a:r>
          </a:p>
          <a:p>
            <a:pPr lvl="1"/>
            <a:r>
              <a:rPr lang="en-US" dirty="0" smtClean="0"/>
              <a:t>High clustering coefficient</a:t>
            </a:r>
          </a:p>
          <a:p>
            <a:pPr lvl="1"/>
            <a:r>
              <a:rPr lang="en-US" dirty="0" smtClean="0"/>
              <a:t>Small diameter (average path length)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066800"/>
          </a:xfrm>
          <a:noFill/>
        </p:spPr>
        <p:txBody>
          <a:bodyPr/>
          <a:lstStyle/>
          <a:p>
            <a:r>
              <a:rPr lang="en-US" sz="3400" smtClean="0"/>
              <a:t>Measuring Transitivity: Clustering Coefficient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610600" cy="5638800"/>
          </a:xfrm>
          <a:noFill/>
        </p:spPr>
        <p:txBody>
          <a:bodyPr/>
          <a:lstStyle/>
          <a:p>
            <a:r>
              <a:rPr lang="en-US" sz="2700" dirty="0" smtClean="0"/>
              <a:t>The clustering coefficient for a vertex ‘</a:t>
            </a:r>
            <a:r>
              <a:rPr lang="en-US" sz="2700" i="1" dirty="0" smtClean="0"/>
              <a:t>v</a:t>
            </a:r>
            <a:r>
              <a:rPr lang="en-US" sz="2700" dirty="0" smtClean="0"/>
              <a:t>’ in a network is defined as the ratio between the total number of connections among the neighbors of ‘</a:t>
            </a:r>
            <a:r>
              <a:rPr lang="en-US" sz="2700" i="1" dirty="0" smtClean="0"/>
              <a:t>v’ </a:t>
            </a:r>
            <a:r>
              <a:rPr lang="en-US" sz="2700" dirty="0" smtClean="0"/>
              <a:t>to the total number of possible connections between the neighbors</a:t>
            </a:r>
          </a:p>
          <a:p>
            <a:endParaRPr lang="en-US" sz="27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smtClean="0"/>
              <a:t>High clustering coefficient means my friends know each other with high probability – a typical property of social networks</a:t>
            </a:r>
          </a:p>
          <a:p>
            <a:pPr>
              <a:lnSpc>
                <a:spcPct val="90000"/>
              </a:lnSpc>
            </a:pPr>
            <a:endParaRPr lang="en-US" sz="2700" b="1" i="1" dirty="0" smtClean="0"/>
          </a:p>
        </p:txBody>
      </p:sp>
      <p:pic>
        <p:nvPicPr>
          <p:cNvPr id="52228" name="Picture 4" descr="graf2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919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clus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3" r="6970" b="15385"/>
          <a:stretch/>
        </p:blipFill>
        <p:spPr bwMode="auto">
          <a:xfrm>
            <a:off x="4206240" y="3383280"/>
            <a:ext cx="4206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noFill/>
        </p:spPr>
        <p:txBody>
          <a:bodyPr>
            <a:normAutofit fontScale="90000"/>
          </a:bodyPr>
          <a:lstStyle/>
          <a:p>
            <a:r>
              <a:rPr lang="en-US" smtClean="0"/>
              <a:t>Mathematically…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clustering coefficient of a vertex </a:t>
            </a:r>
            <a:r>
              <a:rPr lang="en-US" sz="2800" i="1" smtClean="0"/>
              <a:t>i</a:t>
            </a:r>
            <a:r>
              <a:rPr lang="en-US" sz="2800" smtClean="0"/>
              <a:t> is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 clustering coefficient of the whole network is the average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Alternatively,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990600" y="1295400"/>
            <a:ext cx="5486400" cy="915988"/>
            <a:chOff x="816" y="1296"/>
            <a:chExt cx="3456" cy="577"/>
          </a:xfrm>
        </p:grpSpPr>
        <p:grpSp>
          <p:nvGrpSpPr>
            <p:cNvPr id="1045" name="Group 5"/>
            <p:cNvGrpSpPr>
              <a:grpSpLocks/>
            </p:cNvGrpSpPr>
            <p:nvPr/>
          </p:nvGrpSpPr>
          <p:grpSpPr bwMode="auto">
            <a:xfrm>
              <a:off x="816" y="1296"/>
              <a:ext cx="3456" cy="577"/>
              <a:chOff x="1392" y="1536"/>
              <a:chExt cx="3456" cy="577"/>
            </a:xfrm>
          </p:grpSpPr>
          <p:sp>
            <p:nvSpPr>
              <p:cNvPr id="55302" name="Rectangle 6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3456" cy="577"/>
              </a:xfrm>
              <a:prstGeom prst="rect">
                <a:avLst/>
              </a:prstGeom>
              <a:gradFill rotWithShape="1">
                <a:gsLst>
                  <a:gs pos="0">
                    <a:srgbClr val="3399FF">
                      <a:alpha val="19000"/>
                    </a:srgbClr>
                  </a:gs>
                  <a:gs pos="100000">
                    <a:srgbClr val="CCE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8" name="Text Box 7"/>
              <p:cNvSpPr txBox="1">
                <a:spLocks noChangeArrowheads="1"/>
              </p:cNvSpPr>
              <p:nvPr/>
            </p:nvSpPr>
            <p:spPr bwMode="auto">
              <a:xfrm>
                <a:off x="1430" y="1684"/>
                <a:ext cx="7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6" rIns="91410" bIns="4570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2400" b="1">
                    <a:solidFill>
                      <a:srgbClr val="FF0000"/>
                    </a:solidFill>
                    <a:ea typeface="굴림" pitchFamily="50" charset="-127"/>
                  </a:rPr>
                  <a:t>C</a:t>
                </a:r>
                <a:r>
                  <a:rPr lang="en-US" altLang="ko-KR" sz="2400" b="1" baseline="-25000">
                    <a:solidFill>
                      <a:srgbClr val="FF0000"/>
                    </a:solidFill>
                    <a:ea typeface="굴림" pitchFamily="50" charset="-127"/>
                  </a:rPr>
                  <a:t>i</a:t>
                </a:r>
                <a:r>
                  <a:rPr lang="en-US" altLang="ko-KR" sz="2400" b="1">
                    <a:solidFill>
                      <a:srgbClr val="FF0000"/>
                    </a:solidFill>
                    <a:ea typeface="굴림" pitchFamily="50" charset="-127"/>
                  </a:rPr>
                  <a:t> </a:t>
                </a:r>
                <a:r>
                  <a:rPr lang="en-US" altLang="ko-KR" sz="2000">
                    <a:solidFill>
                      <a:srgbClr val="FF0000"/>
                    </a:solidFill>
                    <a:ea typeface="굴림" pitchFamily="50" charset="-127"/>
                  </a:rPr>
                  <a:t>=</a:t>
                </a:r>
              </a:p>
            </p:txBody>
          </p:sp>
          <p:sp>
            <p:nvSpPr>
              <p:cNvPr id="1049" name="Text Box 8"/>
              <p:cNvSpPr txBox="1">
                <a:spLocks noChangeArrowheads="1"/>
              </p:cNvSpPr>
              <p:nvPr/>
            </p:nvSpPr>
            <p:spPr bwMode="auto">
              <a:xfrm>
                <a:off x="1853" y="1607"/>
                <a:ext cx="2808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6" rIns="91410" bIns="4570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ko-KR" altLang="en-US" sz="200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</a:rPr>
                  <a:t># </a:t>
                </a:r>
                <a:r>
                  <a:rPr lang="en-US" altLang="ko-KR" sz="200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</a:rPr>
                  <a:t>of links between ‘n’ neighbors</a:t>
                </a:r>
              </a:p>
            </p:txBody>
          </p:sp>
          <p:sp>
            <p:nvSpPr>
              <p:cNvPr id="1050" name="Text Box 9"/>
              <p:cNvSpPr txBox="1">
                <a:spLocks noChangeArrowheads="1"/>
              </p:cNvSpPr>
              <p:nvPr/>
            </p:nvSpPr>
            <p:spPr bwMode="auto">
              <a:xfrm>
                <a:off x="1907" y="1848"/>
                <a:ext cx="27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6" rIns="91410" bIns="4570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</a:rPr>
                  <a:t>n(n-1)/2</a:t>
                </a:r>
              </a:p>
            </p:txBody>
          </p:sp>
        </p:grpSp>
        <p:sp>
          <p:nvSpPr>
            <p:cNvPr id="1046" name="Line 10"/>
            <p:cNvSpPr>
              <a:spLocks noChangeShapeType="1"/>
            </p:cNvSpPr>
            <p:nvPr/>
          </p:nvSpPr>
          <p:spPr bwMode="auto">
            <a:xfrm>
              <a:off x="1488" y="1584"/>
              <a:ext cx="2594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5029200" y="5715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1031" name="Group 12"/>
          <p:cNvGrpSpPr>
            <a:grpSpLocks/>
          </p:cNvGrpSpPr>
          <p:nvPr/>
        </p:nvGrpSpPr>
        <p:grpSpPr bwMode="auto">
          <a:xfrm>
            <a:off x="1066800" y="3200400"/>
            <a:ext cx="2362200" cy="915988"/>
            <a:chOff x="2160" y="3456"/>
            <a:chExt cx="1488" cy="577"/>
          </a:xfrm>
        </p:grpSpPr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2160" y="3456"/>
              <a:ext cx="1488" cy="577"/>
            </a:xfrm>
            <a:prstGeom prst="rect">
              <a:avLst/>
            </a:prstGeom>
            <a:gradFill rotWithShape="1">
              <a:gsLst>
                <a:gs pos="0">
                  <a:srgbClr val="3399FF">
                    <a:alpha val="52000"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Text Box 14"/>
            <p:cNvSpPr txBox="1">
              <a:spLocks noChangeArrowheads="1"/>
            </p:cNvSpPr>
            <p:nvPr/>
          </p:nvSpPr>
          <p:spPr bwMode="auto">
            <a:xfrm>
              <a:off x="2353" y="3604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2400">
                  <a:solidFill>
                    <a:srgbClr val="FF0000"/>
                  </a:solidFill>
                  <a:ea typeface="굴림" pitchFamily="50" charset="-127"/>
                </a:rPr>
                <a:t>C</a:t>
              </a:r>
              <a:r>
                <a:rPr lang="en-US" altLang="ko-KR" sz="2000">
                  <a:solidFill>
                    <a:srgbClr val="FF0000"/>
                  </a:solidFill>
                  <a:ea typeface="굴림" pitchFamily="50" charset="-127"/>
                </a:rPr>
                <a:t>=</a:t>
              </a:r>
            </a:p>
          </p:txBody>
        </p:sp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2621" y="3527"/>
              <a:ext cx="45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2000" b="1">
                  <a:solidFill>
                    <a:srgbClr val="FF0000"/>
                  </a:solidFill>
                  <a:ea typeface="굴림" pitchFamily="50" charset="-127"/>
                </a:rPr>
                <a:t>1</a:t>
              </a:r>
            </a:p>
          </p:txBody>
        </p:sp>
        <p:sp>
          <p:nvSpPr>
            <p:cNvPr id="1042" name="Text Box 16"/>
            <p:cNvSpPr txBox="1">
              <a:spLocks noChangeArrowheads="1"/>
            </p:cNvSpPr>
            <p:nvPr/>
          </p:nvSpPr>
          <p:spPr bwMode="auto">
            <a:xfrm>
              <a:off x="2675" y="3768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2000" b="1">
                  <a:solidFill>
                    <a:srgbClr val="FF0000"/>
                  </a:solidFill>
                  <a:ea typeface="굴림" pitchFamily="50" charset="-127"/>
                </a:rPr>
                <a:t>N</a:t>
              </a:r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2688" y="3744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Text Box 18"/>
            <p:cNvSpPr txBox="1">
              <a:spLocks noChangeArrowheads="1"/>
            </p:cNvSpPr>
            <p:nvPr/>
          </p:nvSpPr>
          <p:spPr bwMode="auto">
            <a:xfrm>
              <a:off x="3072" y="36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∑C</a:t>
              </a:r>
              <a:r>
                <a:rPr lang="en-US" sz="2400" b="1" baseline="-25000">
                  <a:solidFill>
                    <a:srgbClr val="FF0000"/>
                  </a:solidFill>
                </a:rPr>
                <a:t>i</a:t>
              </a:r>
            </a:p>
          </p:txBody>
        </p:sp>
      </p:grp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4572000" y="3575050"/>
          <a:ext cx="46101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6423840" imgH="4648680" progId="Word.Document.8">
                  <p:embed/>
                </p:oleObj>
              </mc:Choice>
              <mc:Fallback>
                <p:oleObj name="Document" r:id="rId4" imgW="6423840" imgH="4648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5050"/>
                        <a:ext cx="461010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152400" y="5181600"/>
            <a:ext cx="4419600" cy="915988"/>
            <a:chOff x="816" y="1296"/>
            <a:chExt cx="3456" cy="577"/>
          </a:xfrm>
        </p:grpSpPr>
        <p:grpSp>
          <p:nvGrpSpPr>
            <p:cNvPr id="1033" name="Group 21"/>
            <p:cNvGrpSpPr>
              <a:grpSpLocks/>
            </p:cNvGrpSpPr>
            <p:nvPr/>
          </p:nvGrpSpPr>
          <p:grpSpPr bwMode="auto">
            <a:xfrm>
              <a:off x="816" y="1296"/>
              <a:ext cx="3456" cy="577"/>
              <a:chOff x="1392" y="1536"/>
              <a:chExt cx="3456" cy="577"/>
            </a:xfrm>
          </p:grpSpPr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3456" cy="577"/>
              </a:xfrm>
              <a:prstGeom prst="rect">
                <a:avLst/>
              </a:prstGeom>
              <a:gradFill rotWithShape="1">
                <a:gsLst>
                  <a:gs pos="0">
                    <a:srgbClr val="3399FF">
                      <a:alpha val="19000"/>
                    </a:srgbClr>
                  </a:gs>
                  <a:gs pos="100000">
                    <a:srgbClr val="CCE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6" name="Text Box 23"/>
              <p:cNvSpPr txBox="1">
                <a:spLocks noChangeArrowheads="1"/>
              </p:cNvSpPr>
              <p:nvPr/>
            </p:nvSpPr>
            <p:spPr bwMode="auto">
              <a:xfrm>
                <a:off x="1430" y="1684"/>
                <a:ext cx="7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6" rIns="91410" bIns="4570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2400" b="1">
                    <a:solidFill>
                      <a:srgbClr val="FF0000"/>
                    </a:solidFill>
                    <a:ea typeface="굴림" pitchFamily="50" charset="-127"/>
                  </a:rPr>
                  <a:t>C </a:t>
                </a:r>
                <a:r>
                  <a:rPr lang="en-US" altLang="ko-KR" sz="2000">
                    <a:solidFill>
                      <a:srgbClr val="FF0000"/>
                    </a:solidFill>
                    <a:ea typeface="굴림" pitchFamily="50" charset="-127"/>
                  </a:rPr>
                  <a:t>=</a:t>
                </a:r>
              </a:p>
            </p:txBody>
          </p:sp>
          <p:sp>
            <p:nvSpPr>
              <p:cNvPr id="1037" name="Text Box 24"/>
              <p:cNvSpPr txBox="1">
                <a:spLocks noChangeArrowheads="1"/>
              </p:cNvSpPr>
              <p:nvPr/>
            </p:nvSpPr>
            <p:spPr bwMode="auto">
              <a:xfrm>
                <a:off x="1853" y="1607"/>
                <a:ext cx="2808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6" rIns="91410" bIns="4570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ko-KR" altLang="en-US" sz="2000" dirty="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</a:rPr>
                  <a:t>#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</a:rPr>
                  <a:t>triangles in the n/w</a:t>
                </a:r>
              </a:p>
            </p:txBody>
          </p:sp>
          <p:sp>
            <p:nvSpPr>
              <p:cNvPr id="1038" name="Text Box 25"/>
              <p:cNvSpPr txBox="1">
                <a:spLocks noChangeArrowheads="1"/>
              </p:cNvSpPr>
              <p:nvPr/>
            </p:nvSpPr>
            <p:spPr bwMode="auto">
              <a:xfrm>
                <a:off x="1907" y="1848"/>
                <a:ext cx="27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6" rIns="91410" bIns="4570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</a:rPr>
                  <a:t># triples in the n/w </a:t>
                </a:r>
              </a:p>
            </p:txBody>
          </p:sp>
        </p:grpSp>
        <p:sp>
          <p:nvSpPr>
            <p:cNvPr id="1034" name="Line 26"/>
            <p:cNvSpPr>
              <a:spLocks noChangeShapeType="1"/>
            </p:cNvSpPr>
            <p:nvPr/>
          </p:nvSpPr>
          <p:spPr bwMode="auto">
            <a:xfrm>
              <a:off x="1488" y="1584"/>
              <a:ext cx="2594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of a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Diameter of a network is the length of the longest smallest path among all pairs of vertices.</a:t>
            </a:r>
          </a:p>
          <a:p>
            <a:r>
              <a:rPr lang="en-US" dirty="0" smtClean="0"/>
              <a:t>A network with </a:t>
            </a:r>
            <a:r>
              <a:rPr lang="en-US" i="1" dirty="0" smtClean="0"/>
              <a:t>N</a:t>
            </a:r>
            <a:r>
              <a:rPr lang="en-US" dirty="0" smtClean="0"/>
              <a:t> nodes is said to be small world if the diameter scales as log(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6 degrees of separation!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14"/>
          <p:cNvGrpSpPr/>
          <p:nvPr/>
        </p:nvGrpSpPr>
        <p:grpSpPr>
          <a:xfrm>
            <a:off x="304800" y="1752600"/>
            <a:ext cx="4114800" cy="4419600"/>
            <a:chOff x="2560637" y="899319"/>
            <a:chExt cx="12039600" cy="12954000"/>
          </a:xfrm>
        </p:grpSpPr>
        <p:grpSp>
          <p:nvGrpSpPr>
            <p:cNvPr id="7" name="Group 106"/>
            <p:cNvGrpSpPr/>
            <p:nvPr/>
          </p:nvGrpSpPr>
          <p:grpSpPr>
            <a:xfrm>
              <a:off x="2941637" y="899319"/>
              <a:ext cx="11658600" cy="11506200"/>
              <a:chOff x="2941637" y="899319"/>
              <a:chExt cx="11658600" cy="1150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409237" y="8366919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language</a:t>
                </a:r>
                <a:endParaRPr lang="en-US" sz="14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17" name="Straight Connector 16"/>
              <p:cNvCxnSpPr>
                <a:stCxn id="14" idx="5"/>
                <a:endCxn id="16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5"/>
              </p:cNvCxnSpPr>
              <p:nvPr/>
            </p:nvCxnSpPr>
            <p:spPr>
              <a:xfrm rot="16200000" flipH="1">
                <a:off x="9516992" y="7627073"/>
                <a:ext cx="1126427" cy="126766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8351837" y="101957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human</a:t>
                </a:r>
                <a:endParaRPr lang="en-US" sz="10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0094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treat</a:t>
                </a:r>
                <a:endParaRPr lang="en-US" sz="10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866437" y="11110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as</a:t>
                </a:r>
                <a:endParaRPr lang="en-US" sz="10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847637" y="10348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is</a:t>
                </a:r>
                <a:endParaRPr lang="en-US" sz="10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381037" y="83669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can</a:t>
                </a:r>
                <a:endParaRPr lang="en-US" sz="10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22637" y="48617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evolving</a:t>
                </a:r>
                <a:endParaRPr lang="en-US" sz="10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285037" y="15851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neighboring</a:t>
                </a:r>
                <a:endParaRPr lang="en-US" sz="10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846637" y="899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distinct</a:t>
                </a:r>
                <a:endParaRPr lang="en-US" sz="10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41637" y="2423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interacting</a:t>
                </a:r>
                <a:endParaRPr lang="en-US" sz="10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086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sentences</a:t>
                </a:r>
                <a:endParaRPr lang="en-US" sz="1000" dirty="0"/>
              </a:p>
            </p:txBody>
          </p:sp>
          <p:cxnSp>
            <p:nvCxnSpPr>
              <p:cNvPr id="30" name="Straight Connector 29"/>
              <p:cNvCxnSpPr>
                <a:endCxn id="15" idx="3"/>
              </p:cNvCxnSpPr>
              <p:nvPr/>
            </p:nvCxnSpPr>
            <p:spPr>
              <a:xfrm flipV="1">
                <a:off x="10104437" y="10318142"/>
                <a:ext cx="639577" cy="4109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1" idx="0"/>
                <a:endCxn id="15" idx="4"/>
              </p:cNvCxnSpPr>
              <p:nvPr/>
            </p:nvCxnSpPr>
            <p:spPr>
              <a:xfrm rot="5400000" flipH="1" flipV="1">
                <a:off x="11285537" y="10843419"/>
                <a:ext cx="457200" cy="76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2" idx="1"/>
              </p:cNvCxnSpPr>
              <p:nvPr/>
            </p:nvCxnSpPr>
            <p:spPr>
              <a:xfrm rot="16200000" flipV="1">
                <a:off x="12575358" y="10086999"/>
                <a:ext cx="342107" cy="55954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3" idx="2"/>
              </p:cNvCxnSpPr>
              <p:nvPr/>
            </p:nvCxnSpPr>
            <p:spPr>
              <a:xfrm rot="10800000" flipV="1">
                <a:off x="12619037" y="9014619"/>
                <a:ext cx="762000" cy="2667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1933238" y="8062118"/>
                <a:ext cx="685800" cy="38100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6"/>
                <a:endCxn id="16" idx="2"/>
              </p:cNvCxnSpPr>
              <p:nvPr/>
            </p:nvCxnSpPr>
            <p:spPr>
              <a:xfrm>
                <a:off x="7285037" y="7185819"/>
                <a:ext cx="990600" cy="158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922837" y="5090319"/>
                <a:ext cx="381000" cy="3048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4" idx="6"/>
                <a:endCxn id="28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4" idx="7"/>
                <a:endCxn id="25" idx="3"/>
              </p:cNvCxnSpPr>
              <p:nvPr/>
            </p:nvCxnSpPr>
            <p:spPr>
              <a:xfrm rot="5400000" flipH="1" flipV="1">
                <a:off x="7118441" y="3325438"/>
                <a:ext cx="559876" cy="3312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6" idx="4"/>
              </p:cNvCxnSpPr>
              <p:nvPr/>
            </p:nvCxnSpPr>
            <p:spPr>
              <a:xfrm rot="16200000" flipH="1">
                <a:off x="5341937" y="2994819"/>
                <a:ext cx="914400" cy="2286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541837" y="3718719"/>
                <a:ext cx="762000" cy="457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42" name="Straight Connector 41"/>
              <p:cNvCxnSpPr>
                <a:endCxn id="16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44" name="Straight Connector 43"/>
              <p:cNvCxnSpPr>
                <a:endCxn id="28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37037" y="119483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network</a:t>
              </a:r>
              <a:endParaRPr lang="en-US" sz="1000" dirty="0"/>
            </a:p>
          </p:txBody>
        </p: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5265737" y="11529219"/>
              <a:ext cx="685800" cy="30480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10" idx="1"/>
            </p:cNvCxnSpPr>
            <p:nvPr/>
          </p:nvCxnSpPr>
          <p:spPr>
            <a:xfrm rot="16200000" flipH="1">
              <a:off x="3894137" y="11605418"/>
              <a:ext cx="736181" cy="507581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rot="5400000" flipH="1" flipV="1">
            <a:off x="1635627" y="4765173"/>
            <a:ext cx="228325" cy="146779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8" idx="0"/>
            <a:endCxn id="14" idx="4"/>
          </p:cNvCxnSpPr>
          <p:nvPr/>
        </p:nvCxnSpPr>
        <p:spPr>
          <a:xfrm rot="5400000" flipH="1" flipV="1">
            <a:off x="852930" y="4092298"/>
            <a:ext cx="1403873" cy="104172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15" idx="2"/>
          </p:cNvCxnSpPr>
          <p:nvPr/>
        </p:nvCxnSpPr>
        <p:spPr>
          <a:xfrm rot="5400000" flipH="1" flipV="1">
            <a:off x="2039073" y="4319777"/>
            <a:ext cx="577602" cy="1318717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are Small World N/</a:t>
            </a:r>
            <a:r>
              <a:rPr lang="en-US" dirty="0" err="1" smtClean="0"/>
              <a:t>ws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 rot="19007401">
            <a:off x="497415" y="2137623"/>
            <a:ext cx="3281423" cy="3197711"/>
            <a:chOff x="2560637" y="2270919"/>
            <a:chExt cx="9601200" cy="9372600"/>
          </a:xfrm>
        </p:grpSpPr>
        <p:grpSp>
          <p:nvGrpSpPr>
            <p:cNvPr id="6" name="Group 106"/>
            <p:cNvGrpSpPr/>
            <p:nvPr/>
          </p:nvGrpSpPr>
          <p:grpSpPr>
            <a:xfrm>
              <a:off x="5151437" y="2270919"/>
              <a:ext cx="7010400" cy="7696200"/>
              <a:chOff x="5151437" y="2270919"/>
              <a:chExt cx="7010400" cy="769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17" name="Straight Connector 16"/>
              <p:cNvCxnSpPr>
                <a:stCxn id="14" idx="5"/>
                <a:endCxn id="16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cxnSp>
            <p:nvCxnSpPr>
              <p:cNvPr id="37" name="Straight Connector 36"/>
              <p:cNvCxnSpPr>
                <a:stCxn id="14" idx="6"/>
                <a:endCxn id="28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42" name="Straight Connector 41"/>
              <p:cNvCxnSpPr>
                <a:endCxn id="16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44" name="Straight Connector 43"/>
              <p:cNvCxnSpPr>
                <a:endCxn id="28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>
            <a:stCxn id="8" idx="7"/>
            <a:endCxn id="41" idx="3"/>
          </p:cNvCxnSpPr>
          <p:nvPr/>
        </p:nvCxnSpPr>
        <p:spPr>
          <a:xfrm rot="5400000" flipH="1" flipV="1">
            <a:off x="2579218" y="4615961"/>
            <a:ext cx="220998" cy="1709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43000" y="601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Path (or line graph)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3200400" y="1371600"/>
            <a:ext cx="4074289" cy="4180242"/>
            <a:chOff x="2560637" y="1600881"/>
            <a:chExt cx="11921068" cy="12252438"/>
          </a:xfrm>
        </p:grpSpPr>
        <p:grpSp>
          <p:nvGrpSpPr>
            <p:cNvPr id="10" name="Group 106"/>
            <p:cNvGrpSpPr/>
            <p:nvPr/>
          </p:nvGrpSpPr>
          <p:grpSpPr>
            <a:xfrm>
              <a:off x="2783594" y="1600881"/>
              <a:ext cx="11698111" cy="8366238"/>
              <a:chOff x="2783594" y="1600881"/>
              <a:chExt cx="11698111" cy="8366238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783594" y="6067781"/>
                <a:ext cx="2285999" cy="228599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language</a:t>
                </a:r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60" name="Straight Connector 59"/>
              <p:cNvCxnSpPr>
                <a:stCxn id="57" idx="5"/>
                <a:endCxn id="59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7465660" y="1600881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human</a:t>
                </a:r>
                <a:endParaRPr lang="en-US" sz="10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20094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treat</a:t>
                </a:r>
                <a:endParaRPr lang="en-US" sz="10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816593" y="2494261"/>
                <a:ext cx="1219201" cy="12954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as</a:t>
                </a:r>
                <a:endParaRPr lang="en-US" sz="10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344283" y="8524574"/>
                <a:ext cx="1219201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is</a:t>
                </a:r>
                <a:endParaRPr lang="en-US" sz="10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262504" y="4057678"/>
                <a:ext cx="1219201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can</a:t>
                </a:r>
                <a:endParaRPr lang="en-US" sz="10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587037" y="4472836"/>
                <a:ext cx="1905000" cy="190499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neighboring</a:t>
                </a:r>
                <a:endParaRPr lang="en-US" sz="10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6086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sentences</a:t>
                </a:r>
                <a:endParaRPr lang="en-US" sz="1000" dirty="0"/>
              </a:p>
            </p:txBody>
          </p:sp>
          <p:cxnSp>
            <p:nvCxnSpPr>
              <p:cNvPr id="73" name="Straight Connector 72"/>
              <p:cNvCxnSpPr>
                <a:stCxn id="72" idx="2"/>
                <a:endCxn id="58" idx="6"/>
              </p:cNvCxnSpPr>
              <p:nvPr/>
            </p:nvCxnSpPr>
            <p:spPr>
              <a:xfrm rot="10800000" flipV="1">
                <a:off x="5069593" y="7185815"/>
                <a:ext cx="539043" cy="249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4" idx="2"/>
                <a:endCxn id="86" idx="6"/>
              </p:cNvCxnSpPr>
              <p:nvPr/>
            </p:nvCxnSpPr>
            <p:spPr>
              <a:xfrm rot="10800000" flipV="1">
                <a:off x="12161841" y="3141958"/>
                <a:ext cx="654755" cy="5255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5" idx="7"/>
                <a:endCxn id="72" idx="3"/>
              </p:cNvCxnSpPr>
              <p:nvPr/>
            </p:nvCxnSpPr>
            <p:spPr>
              <a:xfrm rot="5400000" flipH="1" flipV="1">
                <a:off x="5165126" y="8025269"/>
                <a:ext cx="908823" cy="46920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6" idx="2"/>
                <a:endCxn id="68" idx="7"/>
              </p:cNvCxnSpPr>
              <p:nvPr/>
            </p:nvCxnSpPr>
            <p:spPr>
              <a:xfrm rot="10800000" flipV="1">
                <a:off x="12213056" y="4705378"/>
                <a:ext cx="1049448" cy="46439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8" idx="5"/>
                <a:endCxn id="63" idx="0"/>
              </p:cNvCxnSpPr>
              <p:nvPr/>
            </p:nvCxnSpPr>
            <p:spPr>
              <a:xfrm rot="16200000" flipH="1">
                <a:off x="12425014" y="5886892"/>
                <a:ext cx="210665" cy="63458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2" idx="6"/>
                <a:endCxn id="59" idx="2"/>
              </p:cNvCxnSpPr>
              <p:nvPr/>
            </p:nvCxnSpPr>
            <p:spPr>
              <a:xfrm>
                <a:off x="7285037" y="7185819"/>
                <a:ext cx="990600" cy="158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57" idx="6"/>
                <a:endCxn id="71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1" idx="6"/>
                <a:endCxn id="68" idx="2"/>
              </p:cNvCxnSpPr>
              <p:nvPr/>
            </p:nvCxnSpPr>
            <p:spPr>
              <a:xfrm>
                <a:off x="10104438" y="4747418"/>
                <a:ext cx="482599" cy="677919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85" name="Straight Connector 84"/>
              <p:cNvCxnSpPr>
                <a:endCxn id="59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87" name="Straight Connector 86"/>
              <p:cNvCxnSpPr>
                <a:endCxn id="71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Oval 50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4237037" y="119483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network</a:t>
              </a:r>
              <a:endParaRPr lang="en-US" sz="1000" dirty="0"/>
            </a:p>
          </p:txBody>
        </p:sp>
        <p:cxnSp>
          <p:nvCxnSpPr>
            <p:cNvPr id="54" name="Straight Connector 53"/>
            <p:cNvCxnSpPr>
              <a:stCxn id="52" idx="6"/>
              <a:endCxn id="51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265737" y="11529219"/>
              <a:ext cx="685800" cy="30480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4" idx="3"/>
              <a:endCxn id="51" idx="7"/>
            </p:cNvCxnSpPr>
            <p:nvPr/>
          </p:nvCxnSpPr>
          <p:spPr>
            <a:xfrm rot="5400000">
              <a:off x="6539614" y="9721615"/>
              <a:ext cx="468687" cy="44637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>
            <a:stCxn id="86" idx="2"/>
            <a:endCxn id="62" idx="6"/>
          </p:cNvCxnSpPr>
          <p:nvPr/>
        </p:nvCxnSpPr>
        <p:spPr>
          <a:xfrm rot="10800000">
            <a:off x="5527876" y="1696572"/>
            <a:ext cx="381000" cy="202603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19800" y="160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Tree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" name="Group 106"/>
          <p:cNvGrpSpPr/>
          <p:nvPr/>
        </p:nvGrpSpPr>
        <p:grpSpPr>
          <a:xfrm>
            <a:off x="5715000" y="3657600"/>
            <a:ext cx="3073079" cy="2477845"/>
            <a:chOff x="5608637" y="5142870"/>
            <a:chExt cx="8991600" cy="7262649"/>
          </a:xfrm>
        </p:grpSpPr>
        <p:sp>
          <p:nvSpPr>
            <p:cNvPr id="122" name="Oval 121"/>
            <p:cNvSpPr/>
            <p:nvPr/>
          </p:nvSpPr>
          <p:spPr>
            <a:xfrm>
              <a:off x="10409237" y="8366919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language</a:t>
              </a:r>
              <a:endParaRPr lang="en-US" sz="14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8275637" y="64619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</a:t>
              </a:r>
              <a:endParaRPr lang="en-US" sz="1400" dirty="0"/>
            </a:p>
          </p:txBody>
        </p:sp>
        <p:cxnSp>
          <p:nvCxnSpPr>
            <p:cNvPr id="125" name="Straight Connector 124"/>
            <p:cNvCxnSpPr>
              <a:stCxn id="123" idx="5"/>
            </p:cNvCxnSpPr>
            <p:nvPr/>
          </p:nvCxnSpPr>
          <p:spPr>
            <a:xfrm rot="16200000" flipH="1">
              <a:off x="9516992" y="7627073"/>
              <a:ext cx="1126427" cy="126766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8351837" y="101957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human</a:t>
              </a:r>
              <a:endParaRPr lang="en-US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12009437" y="6309519"/>
              <a:ext cx="16764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treat</a:t>
              </a:r>
              <a:endParaRPr lang="en-US" sz="1000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866437" y="11110119"/>
              <a:ext cx="12192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as</a:t>
              </a:r>
              <a:endParaRPr lang="en-US" sz="1000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12847637" y="10348119"/>
              <a:ext cx="12192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is</a:t>
              </a:r>
              <a:endParaRPr lang="en-US" sz="1000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13381037" y="8366919"/>
              <a:ext cx="12192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can</a:t>
              </a:r>
              <a:endParaRPr lang="en-US" sz="1000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9695215" y="5142870"/>
              <a:ext cx="16764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web</a:t>
              </a:r>
              <a:endParaRPr lang="en-US" sz="11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608637" y="6309519"/>
              <a:ext cx="16764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sentences</a:t>
              </a:r>
              <a:endParaRPr lang="en-US" sz="1000" dirty="0"/>
            </a:p>
          </p:txBody>
        </p:sp>
        <p:cxnSp>
          <p:nvCxnSpPr>
            <p:cNvPr id="137" name="Straight Connector 136"/>
            <p:cNvCxnSpPr>
              <a:endCxn id="122" idx="3"/>
            </p:cNvCxnSpPr>
            <p:nvPr/>
          </p:nvCxnSpPr>
          <p:spPr>
            <a:xfrm flipV="1">
              <a:off x="10104437" y="10318142"/>
              <a:ext cx="639577" cy="410977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8" idx="0"/>
              <a:endCxn id="122" idx="4"/>
            </p:cNvCxnSpPr>
            <p:nvPr/>
          </p:nvCxnSpPr>
          <p:spPr>
            <a:xfrm rot="5400000" flipH="1" flipV="1">
              <a:off x="11285537" y="10843419"/>
              <a:ext cx="457200" cy="7620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9" idx="1"/>
            </p:cNvCxnSpPr>
            <p:nvPr/>
          </p:nvCxnSpPr>
          <p:spPr>
            <a:xfrm rot="16200000" flipV="1">
              <a:off x="12575358" y="10086999"/>
              <a:ext cx="342107" cy="55954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0" idx="2"/>
            </p:cNvCxnSpPr>
            <p:nvPr/>
          </p:nvCxnSpPr>
          <p:spPr>
            <a:xfrm rot="10800000" flipV="1">
              <a:off x="12619037" y="9014619"/>
              <a:ext cx="762000" cy="26670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11933238" y="8062118"/>
              <a:ext cx="685800" cy="38100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6" idx="6"/>
              <a:endCxn id="123" idx="2"/>
            </p:cNvCxnSpPr>
            <p:nvPr/>
          </p:nvCxnSpPr>
          <p:spPr>
            <a:xfrm>
              <a:off x="7285037" y="7185819"/>
              <a:ext cx="9906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6751637" y="8214519"/>
              <a:ext cx="16764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such</a:t>
              </a:r>
              <a:endParaRPr lang="en-US" sz="1050" dirty="0"/>
            </a:p>
          </p:txBody>
        </p:sp>
        <p:cxnSp>
          <p:nvCxnSpPr>
            <p:cNvPr id="149" name="Straight Connector 148"/>
            <p:cNvCxnSpPr>
              <a:stCxn id="148" idx="6"/>
              <a:endCxn id="122" idx="2"/>
            </p:cNvCxnSpPr>
            <p:nvPr/>
          </p:nvCxnSpPr>
          <p:spPr>
            <a:xfrm>
              <a:off x="8428038" y="9090818"/>
              <a:ext cx="1981200" cy="419103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22" idx="0"/>
              <a:endCxn id="135" idx="5"/>
            </p:cNvCxnSpPr>
            <p:nvPr/>
          </p:nvCxnSpPr>
          <p:spPr>
            <a:xfrm rot="16200000" flipV="1">
              <a:off x="10475121" y="7289803"/>
              <a:ext cx="1728111" cy="426126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/>
          <p:cNvSpPr txBox="1"/>
          <p:nvPr/>
        </p:nvSpPr>
        <p:spPr>
          <a:xfrm>
            <a:off x="5638800" y="586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Star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WCN are small worlds!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Activation of any word will need only a very few steps to activate any other word in the network</a:t>
            </a:r>
          </a:p>
          <a:p>
            <a:r>
              <a:rPr lang="en-US" dirty="0" smtClean="0"/>
              <a:t>Thus, spreading of activation is really fast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Lesson</a:t>
            </a:r>
            <a:r>
              <a:rPr lang="en-US" dirty="0" smtClean="0"/>
              <a:t>: ML has a topological structure that supports very fast spreading of activation and thus, very fast lexical access.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b="8929"/>
          <a:stretch>
            <a:fillRect/>
          </a:stretch>
        </p:blipFill>
        <p:spPr bwMode="auto">
          <a:xfrm>
            <a:off x="2971800" y="4191000"/>
            <a:ext cx="6048374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Self-organization of WCN</a:t>
            </a:r>
            <a:br>
              <a:rPr lang="en-US" dirty="0" smtClean="0"/>
            </a:br>
            <a:r>
              <a:rPr lang="en-US" sz="4000" dirty="0" err="1" smtClean="0"/>
              <a:t>Dorogovtsev</a:t>
            </a:r>
            <a:r>
              <a:rPr lang="en-US" sz="4000" dirty="0" smtClean="0"/>
              <a:t>-Mendes Model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533400" y="1295400"/>
            <a:ext cx="4114800" cy="4419600"/>
            <a:chOff x="2560637" y="899319"/>
            <a:chExt cx="12039600" cy="12954000"/>
          </a:xfrm>
        </p:grpSpPr>
        <p:grpSp>
          <p:nvGrpSpPr>
            <p:cNvPr id="6" name="Group 106"/>
            <p:cNvGrpSpPr/>
            <p:nvPr/>
          </p:nvGrpSpPr>
          <p:grpSpPr>
            <a:xfrm>
              <a:off x="2941637" y="899319"/>
              <a:ext cx="11658600" cy="11506200"/>
              <a:chOff x="2941637" y="899319"/>
              <a:chExt cx="11658600" cy="1150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409237" y="8366919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language</a:t>
                </a:r>
                <a:endParaRPr lang="en-US" sz="14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17" name="Straight Connector 16"/>
              <p:cNvCxnSpPr>
                <a:stCxn id="14" idx="5"/>
                <a:endCxn id="16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5"/>
              </p:cNvCxnSpPr>
              <p:nvPr/>
            </p:nvCxnSpPr>
            <p:spPr>
              <a:xfrm rot="16200000" flipH="1">
                <a:off x="9516992" y="7627073"/>
                <a:ext cx="1126427" cy="126766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8351837" y="101957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human</a:t>
                </a:r>
                <a:endParaRPr lang="en-US" sz="10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0094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treat</a:t>
                </a:r>
                <a:endParaRPr lang="en-US" sz="10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866437" y="11110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as</a:t>
                </a:r>
                <a:endParaRPr lang="en-US" sz="10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847637" y="10348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is</a:t>
                </a:r>
                <a:endParaRPr lang="en-US" sz="10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381037" y="83669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can</a:t>
                </a:r>
                <a:endParaRPr lang="en-US" sz="10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22637" y="48617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evolving</a:t>
                </a:r>
                <a:endParaRPr lang="en-US" sz="10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285037" y="15851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neighboring</a:t>
                </a:r>
                <a:endParaRPr lang="en-US" sz="10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846637" y="899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distinct</a:t>
                </a:r>
                <a:endParaRPr lang="en-US" sz="10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41637" y="2423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interacting</a:t>
                </a:r>
                <a:endParaRPr lang="en-US" sz="10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086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sentences</a:t>
                </a:r>
                <a:endParaRPr lang="en-US" sz="1000" dirty="0"/>
              </a:p>
            </p:txBody>
          </p:sp>
          <p:cxnSp>
            <p:nvCxnSpPr>
              <p:cNvPr id="30" name="Straight Connector 29"/>
              <p:cNvCxnSpPr>
                <a:endCxn id="15" idx="3"/>
              </p:cNvCxnSpPr>
              <p:nvPr/>
            </p:nvCxnSpPr>
            <p:spPr>
              <a:xfrm flipV="1">
                <a:off x="10104437" y="10318142"/>
                <a:ext cx="639577" cy="4109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1" idx="0"/>
                <a:endCxn id="15" idx="4"/>
              </p:cNvCxnSpPr>
              <p:nvPr/>
            </p:nvCxnSpPr>
            <p:spPr>
              <a:xfrm rot="5400000" flipH="1" flipV="1">
                <a:off x="11285537" y="10843419"/>
                <a:ext cx="457200" cy="76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2" idx="1"/>
              </p:cNvCxnSpPr>
              <p:nvPr/>
            </p:nvCxnSpPr>
            <p:spPr>
              <a:xfrm rot="16200000" flipV="1">
                <a:off x="12575358" y="10086999"/>
                <a:ext cx="342107" cy="55954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3" idx="2"/>
              </p:cNvCxnSpPr>
              <p:nvPr/>
            </p:nvCxnSpPr>
            <p:spPr>
              <a:xfrm rot="10800000" flipV="1">
                <a:off x="12619037" y="9014619"/>
                <a:ext cx="762000" cy="2667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1933238" y="8062118"/>
                <a:ext cx="685800" cy="38100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6"/>
                <a:endCxn id="16" idx="2"/>
              </p:cNvCxnSpPr>
              <p:nvPr/>
            </p:nvCxnSpPr>
            <p:spPr>
              <a:xfrm>
                <a:off x="7285037" y="7185819"/>
                <a:ext cx="990600" cy="158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922837" y="5090319"/>
                <a:ext cx="381000" cy="3048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4" idx="6"/>
                <a:endCxn id="28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4" idx="7"/>
                <a:endCxn id="25" idx="3"/>
              </p:cNvCxnSpPr>
              <p:nvPr/>
            </p:nvCxnSpPr>
            <p:spPr>
              <a:xfrm rot="5400000" flipH="1" flipV="1">
                <a:off x="7118441" y="3325438"/>
                <a:ext cx="559876" cy="3312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6" idx="4"/>
              </p:cNvCxnSpPr>
              <p:nvPr/>
            </p:nvCxnSpPr>
            <p:spPr>
              <a:xfrm rot="16200000" flipH="1">
                <a:off x="5341937" y="2994819"/>
                <a:ext cx="914400" cy="2286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541837" y="3718719"/>
                <a:ext cx="762000" cy="457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42" name="Straight Connector 41"/>
              <p:cNvCxnSpPr>
                <a:endCxn id="16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44" name="Straight Connector 43"/>
              <p:cNvCxnSpPr>
                <a:endCxn id="28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37037" y="11948319"/>
              <a:ext cx="1905000" cy="190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network</a:t>
              </a:r>
              <a:endParaRPr lang="en-US" sz="1000" dirty="0"/>
            </a:p>
          </p:txBody>
        </p: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7"/>
              <a:endCxn id="41" idx="3"/>
            </p:cNvCxnSpPr>
            <p:nvPr/>
          </p:nvCxnSpPr>
          <p:spPr>
            <a:xfrm rot="5400000" flipH="1" flipV="1">
              <a:off x="6539611" y="9721618"/>
              <a:ext cx="468687" cy="44637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410200" y="35814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Proc of the Royal Society of London B,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268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2603-2606,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2001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1600200"/>
            <a:ext cx="4114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/>
              <a:t>*  A new node joins the network at every time step </a:t>
            </a:r>
            <a:r>
              <a:rPr lang="en-IN" i="1" dirty="0" smtClean="0"/>
              <a:t>t</a:t>
            </a:r>
            <a:r>
              <a:rPr lang="en-IN" dirty="0" smtClean="0"/>
              <a:t>.</a:t>
            </a:r>
          </a:p>
          <a:p>
            <a:r>
              <a:rPr lang="en-IN" dirty="0" smtClean="0"/>
              <a:t>*  It attaches to an existing node with probability proportional to degree</a:t>
            </a:r>
          </a:p>
          <a:p>
            <a:r>
              <a:rPr lang="en-IN" i="1" dirty="0" smtClean="0"/>
              <a:t>*  ct</a:t>
            </a:r>
            <a:r>
              <a:rPr lang="en-IN" dirty="0" smtClean="0"/>
              <a:t> new edges are added proportional to degrees of existing nodes  </a:t>
            </a:r>
            <a:endParaRPr lang="en-IN" dirty="0"/>
          </a:p>
        </p:txBody>
      </p:sp>
      <p:cxnSp>
        <p:nvCxnSpPr>
          <p:cNvPr id="51" name="Straight Connector 50"/>
          <p:cNvCxnSpPr>
            <a:stCxn id="10" idx="0"/>
            <a:endCxn id="14" idx="4"/>
          </p:cNvCxnSpPr>
          <p:nvPr/>
        </p:nvCxnSpPr>
        <p:spPr>
          <a:xfrm rot="5400000" flipH="1" flipV="1">
            <a:off x="593812" y="3823320"/>
            <a:ext cx="2079812" cy="40366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5" idx="0"/>
            <a:endCxn id="28" idx="4"/>
          </p:cNvCxnSpPr>
          <p:nvPr/>
        </p:nvCxnSpPr>
        <p:spPr>
          <a:xfrm rot="16200000" flipV="1">
            <a:off x="2747876" y="2984566"/>
            <a:ext cx="935916" cy="78129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4" idx="3"/>
            <a:endCxn id="9" idx="0"/>
          </p:cNvCxnSpPr>
          <p:nvPr/>
        </p:nvCxnSpPr>
        <p:spPr>
          <a:xfrm rot="5400000">
            <a:off x="476067" y="3246285"/>
            <a:ext cx="1447713" cy="68197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DM Model leads to </a:t>
            </a:r>
            <a:br>
              <a:rPr lang="en-US" dirty="0" smtClean="0"/>
            </a:br>
            <a:r>
              <a:rPr lang="en-US" dirty="0" smtClean="0"/>
              <a:t>two regime power-law networks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5" b="52813"/>
          <a:stretch>
            <a:fillRect/>
          </a:stretch>
        </p:blipFill>
        <p:spPr bwMode="auto">
          <a:xfrm>
            <a:off x="2262535" y="1752600"/>
            <a:ext cx="505266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05535" y="4495800"/>
            <a:ext cx="205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IN" i="1" baseline="-25000" dirty="0" err="1" smtClean="0"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≈ √(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)(2+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3/2</a:t>
            </a:r>
            <a:endParaRPr lang="en-IN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5535" y="4114800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IN" i="1" baseline="-25000" dirty="0" err="1" smtClean="0"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∼ √(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/8)(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3/2</a:t>
            </a:r>
            <a:endParaRPr lang="en-IN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DM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Topological significance</a:t>
            </a:r>
          </a:p>
          <a:p>
            <a:pPr lvl="1"/>
            <a:r>
              <a:rPr lang="en-US" dirty="0" smtClean="0"/>
              <a:t>Apart from degree distribution, what other properties of WCN can and cannot be explained by the DM model</a:t>
            </a:r>
          </a:p>
          <a:p>
            <a:r>
              <a:rPr lang="en-US" dirty="0" smtClean="0"/>
              <a:t>Linguistic and Cognitive Significance</a:t>
            </a:r>
          </a:p>
          <a:p>
            <a:pPr lvl="1"/>
            <a:r>
              <a:rPr lang="en-US" dirty="0" smtClean="0"/>
              <a:t>What linguistic/cognitive phenomenon is being modeled here?</a:t>
            </a:r>
          </a:p>
          <a:p>
            <a:pPr lvl="1"/>
            <a:r>
              <a:rPr lang="en-US" dirty="0" smtClean="0"/>
              <a:t>What is the significance of the parameter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Structural Equivalence (Similarity)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029200"/>
          </a:xfrm>
        </p:spPr>
        <p:txBody>
          <a:bodyPr/>
          <a:lstStyle/>
          <a:p>
            <a:r>
              <a:rPr lang="en-US" dirty="0" smtClean="0"/>
              <a:t>Two nodes are said to be exactly </a:t>
            </a:r>
            <a:r>
              <a:rPr lang="en-US" dirty="0" smtClean="0">
                <a:solidFill>
                  <a:srgbClr val="FF3300"/>
                </a:solidFill>
              </a:rPr>
              <a:t>structurally equivalent</a:t>
            </a:r>
            <a:r>
              <a:rPr lang="en-US" dirty="0" smtClean="0"/>
              <a:t> if they have the same relationships to all other nodes.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2514600"/>
            <a:ext cx="4038600" cy="2971800"/>
            <a:chOff x="1248" y="1920"/>
            <a:chExt cx="2736" cy="2064"/>
          </a:xfrm>
        </p:grpSpPr>
        <p:pic>
          <p:nvPicPr>
            <p:cNvPr id="5735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0" y="2016"/>
              <a:ext cx="2550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1" name="Oval 8"/>
            <p:cNvSpPr>
              <a:spLocks noChangeArrowheads="1"/>
            </p:cNvSpPr>
            <p:nvPr/>
          </p:nvSpPr>
          <p:spPr bwMode="auto">
            <a:xfrm>
              <a:off x="2304" y="1920"/>
              <a:ext cx="624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7352" name="Oval 9"/>
            <p:cNvSpPr>
              <a:spLocks noChangeArrowheads="1"/>
            </p:cNvSpPr>
            <p:nvPr/>
          </p:nvSpPr>
          <p:spPr bwMode="auto">
            <a:xfrm>
              <a:off x="1488" y="2640"/>
              <a:ext cx="624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7353" name="Oval 10"/>
            <p:cNvSpPr>
              <a:spLocks noChangeArrowheads="1"/>
            </p:cNvSpPr>
            <p:nvPr/>
          </p:nvSpPr>
          <p:spPr bwMode="auto">
            <a:xfrm>
              <a:off x="2304" y="2592"/>
              <a:ext cx="624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7354" name="Oval 11"/>
            <p:cNvSpPr>
              <a:spLocks noChangeArrowheads="1"/>
            </p:cNvSpPr>
            <p:nvPr/>
          </p:nvSpPr>
          <p:spPr bwMode="auto">
            <a:xfrm>
              <a:off x="3072" y="2592"/>
              <a:ext cx="624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7355" name="Oval 12"/>
            <p:cNvSpPr>
              <a:spLocks noChangeArrowheads="1"/>
            </p:cNvSpPr>
            <p:nvPr/>
          </p:nvSpPr>
          <p:spPr bwMode="auto">
            <a:xfrm>
              <a:off x="1248" y="3360"/>
              <a:ext cx="1008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7356" name="Oval 13"/>
            <p:cNvSpPr>
              <a:spLocks noChangeArrowheads="1"/>
            </p:cNvSpPr>
            <p:nvPr/>
          </p:nvSpPr>
          <p:spPr bwMode="auto">
            <a:xfrm>
              <a:off x="2304" y="3408"/>
              <a:ext cx="624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7357" name="Oval 14"/>
            <p:cNvSpPr>
              <a:spLocks noChangeArrowheads="1"/>
            </p:cNvSpPr>
            <p:nvPr/>
          </p:nvSpPr>
          <p:spPr bwMode="auto">
            <a:xfrm>
              <a:off x="2976" y="3408"/>
              <a:ext cx="1008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7349" name="Text Box 16"/>
          <p:cNvSpPr txBox="1">
            <a:spLocks noChangeArrowheads="1"/>
          </p:cNvSpPr>
          <p:nvPr/>
        </p:nvSpPr>
        <p:spPr bwMode="auto">
          <a:xfrm>
            <a:off x="4267200" y="2362200"/>
            <a:ext cx="4343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Computation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Let A be the adjacency matrix.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Compute the Euclidean Distance /Pearson Correlation between a pair or rows/columns representing the neighbor profile of two nodes (say i and j). This value shows how much structurally similar i and j are. </a:t>
            </a:r>
          </a:p>
        </p:txBody>
      </p:sp>
    </p:spTree>
    <p:extLst>
      <p:ext uri="{BB962C8B-B14F-4D97-AF65-F5344CB8AC3E}">
        <p14:creationId xmlns:p14="http://schemas.microsoft.com/office/powerpoint/2010/main" val="16056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6400800" cy="4525963"/>
          </a:xfrm>
        </p:spPr>
        <p:txBody>
          <a:bodyPr/>
          <a:lstStyle/>
          <a:p>
            <a:r>
              <a:rPr lang="en-US" dirty="0" smtClean="0"/>
              <a:t>A broader picture of research in the merging grounds of language and computation</a:t>
            </a:r>
          </a:p>
          <a:p>
            <a:r>
              <a:rPr lang="en-US" dirty="0" smtClean="0"/>
              <a:t>Complex Network Theory</a:t>
            </a:r>
          </a:p>
          <a:p>
            <a:r>
              <a:rPr lang="en-US" dirty="0" smtClean="0"/>
              <a:t>Application of CNT in linguistics and NLP</a:t>
            </a:r>
          </a:p>
          <a:p>
            <a:r>
              <a:rPr lang="en-US" dirty="0" smtClean="0"/>
              <a:t>Two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Probing Deeper than Degree Distribution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Co-occurrence of words are governed by their syntactic and semantic properties</a:t>
            </a:r>
          </a:p>
          <a:p>
            <a:r>
              <a:rPr lang="en-US" sz="2800" dirty="0" smtClean="0"/>
              <a:t>Therefore, words occurring in similar context has similar properties (distribution)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3886200"/>
            <a:ext cx="7010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71600" y="4038600"/>
            <a:ext cx="6858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 Equivalence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How similar are 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neighborhood of the two nodes?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Roles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Nodes (actors) in a social n/w who have similar patterns of relations (ties) with other nodes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600" i="1" dirty="0" smtClean="0"/>
              <a:t/>
            </a:r>
            <a:br>
              <a:rPr lang="en-US" sz="2600" i="1" dirty="0" smtClean="0"/>
            </a:b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2286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Structural Similarity Transform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572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Lesson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DM Model cannot take into account the distributional properties of words and hence it is topologically different from WCNs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3369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2362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Degree distribution of real and DM networks after taking structural similarity transforms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600" i="1" dirty="0" smtClean="0"/>
              <a:t/>
            </a:r>
            <a:br>
              <a:rPr lang="en-US" sz="2600" i="1" dirty="0" smtClean="0"/>
            </a:b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l="5970" r="6866" b="14926"/>
          <a:stretch>
            <a:fillRect/>
          </a:stretch>
        </p:blipFill>
        <p:spPr bwMode="auto">
          <a:xfrm>
            <a:off x="1447800" y="3429000"/>
            <a:ext cx="4361911" cy="29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14400" y="2286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Spectral Analysis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41148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Spectral Analysis shows that real networks are much more structured than those generated by DM Model 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Reflects the global topology of the network through the distributions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eigenvalues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and eigenvectors of the Adjacency matrix</a:t>
            </a:r>
            <a:endParaRPr lang="en-IN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Global Topology of WCN: </a:t>
            </a:r>
            <a:br>
              <a:rPr lang="en-US" dirty="0" smtClean="0"/>
            </a:br>
            <a:r>
              <a:rPr lang="en-US" dirty="0" smtClean="0"/>
              <a:t>Beyond the two-regime power law</a:t>
            </a:r>
            <a:br>
              <a:rPr lang="en-US" dirty="0" smtClean="0"/>
            </a:br>
            <a:r>
              <a:rPr lang="en-US" sz="2800" dirty="0" smtClean="0"/>
              <a:t>Choudhury et al., Coling 2010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352800"/>
            <a:ext cx="717836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6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Significance of Parameter </a:t>
            </a:r>
            <a:r>
              <a:rPr lang="en-US" sz="3600" i="1" dirty="0" smtClean="0"/>
              <a:t>c </a:t>
            </a:r>
            <a:r>
              <a:rPr lang="en-US" sz="3600" dirty="0" smtClean="0"/>
              <a:t>in DM Model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2133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</a:t>
            </a:r>
            <a:r>
              <a:rPr lang="en-US" sz="2800" dirty="0" smtClean="0"/>
              <a:t> (also, #nodes) is actually the rate of seeing a new unigram (which varies with corpus size </a:t>
            </a:r>
            <a:r>
              <a:rPr lang="en-US" sz="2800" i="1" dirty="0" smtClean="0"/>
              <a:t>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#Edges is the number of unique bigrams</a:t>
            </a:r>
            <a:endParaRPr lang="en-US" dirty="0" smtClean="0"/>
          </a:p>
          <a:p>
            <a:r>
              <a:rPr lang="en-US" sz="2800" i="1" dirty="0" smtClean="0"/>
              <a:t>c</a:t>
            </a:r>
            <a:r>
              <a:rPr lang="en-US" sz="2800" dirty="0" smtClean="0"/>
              <a:t> is a function of </a:t>
            </a:r>
            <a:r>
              <a:rPr lang="en-US" sz="2800" i="1" dirty="0" smtClean="0"/>
              <a:t>N </a:t>
            </a:r>
            <a:r>
              <a:rPr lang="en-US" sz="2800" dirty="0" smtClean="0"/>
              <a:t>!!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91000"/>
            <a:ext cx="4922378" cy="154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know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Topological properties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Degree distribution, Small world, Path lengths, Structural equivalence, core-periphery structure, fractal networks, spectrum of a network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Types of networks</a:t>
            </a:r>
          </a:p>
          <a:p>
            <a:pPr lvl="1"/>
            <a:r>
              <a:rPr lang="en-US" sz="2400" dirty="0" smtClean="0"/>
              <a:t>Power-law, two-regime power-law, core-periphery, trees or hierarchical, small world, cliques, paths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 Growth Models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Preferential attachment, DM model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explore yourself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node properties:</a:t>
            </a:r>
          </a:p>
          <a:p>
            <a:pPr lvl="1"/>
            <a:r>
              <a:rPr lang="en-US" sz="2400" i="1" dirty="0" smtClean="0"/>
              <a:t>Clustering coefficient</a:t>
            </a:r>
            <a:r>
              <a:rPr lang="en-US" sz="2400" dirty="0" smtClean="0"/>
              <a:t>: friends of friends are friends</a:t>
            </a:r>
          </a:p>
          <a:p>
            <a:pPr lvl="1"/>
            <a:r>
              <a:rPr lang="en-US" sz="2400" i="1" dirty="0" smtClean="0"/>
              <a:t>Centrality</a:t>
            </a:r>
            <a:r>
              <a:rPr lang="en-US" sz="2400" dirty="0" smtClean="0"/>
              <a:t>: Degree, </a:t>
            </a:r>
            <a:r>
              <a:rPr lang="en-US" sz="2400" dirty="0" err="1" smtClean="0"/>
              <a:t>betweenness</a:t>
            </a:r>
            <a:r>
              <a:rPr lang="en-US" sz="2400" dirty="0" smtClean="0"/>
              <a:t>, eigenvector centrality</a:t>
            </a:r>
          </a:p>
          <a:p>
            <a:r>
              <a:rPr lang="en-US" sz="2800" dirty="0" smtClean="0"/>
              <a:t>Types of Networks</a:t>
            </a:r>
          </a:p>
          <a:p>
            <a:pPr lvl="1"/>
            <a:r>
              <a:rPr lang="en-US" sz="2400" dirty="0" smtClean="0"/>
              <a:t>Assortative, super-peer</a:t>
            </a:r>
          </a:p>
          <a:p>
            <a:r>
              <a:rPr lang="en-US" sz="2800" dirty="0" smtClean="0"/>
              <a:t>Community Analysis</a:t>
            </a:r>
          </a:p>
          <a:p>
            <a:pPr lvl="1"/>
            <a:r>
              <a:rPr lang="en-US" sz="2400" dirty="0" smtClean="0"/>
              <a:t>Definitions and Algorithms </a:t>
            </a:r>
          </a:p>
          <a:p>
            <a:r>
              <a:rPr lang="en-US" sz="2800" dirty="0" smtClean="0"/>
              <a:t>Random networks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6" name="Group 14"/>
          <p:cNvGrpSpPr/>
          <p:nvPr/>
        </p:nvGrpSpPr>
        <p:grpSpPr>
          <a:xfrm>
            <a:off x="4495800" y="2971800"/>
            <a:ext cx="4114800" cy="3691666"/>
            <a:chOff x="2560637" y="1585119"/>
            <a:chExt cx="12039600" cy="10820400"/>
          </a:xfrm>
        </p:grpSpPr>
        <p:grpSp>
          <p:nvGrpSpPr>
            <p:cNvPr id="7" name="Group 106"/>
            <p:cNvGrpSpPr/>
            <p:nvPr/>
          </p:nvGrpSpPr>
          <p:grpSpPr>
            <a:xfrm>
              <a:off x="2941637" y="1585119"/>
              <a:ext cx="11658600" cy="10820400"/>
              <a:chOff x="2941637" y="1585119"/>
              <a:chExt cx="11658600" cy="10820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151437" y="3413919"/>
                <a:ext cx="2438400" cy="2438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word</a:t>
                </a:r>
                <a:endParaRPr lang="en-US" sz="14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409237" y="8366919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language</a:t>
                </a:r>
                <a:endParaRPr lang="en-US" sz="14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275637" y="6461919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</a:t>
                </a:r>
                <a:endParaRPr lang="en-US" sz="1400" dirty="0"/>
              </a:p>
            </p:txBody>
          </p:sp>
          <p:cxnSp>
            <p:nvCxnSpPr>
              <p:cNvPr id="16" name="Straight Connector 15"/>
              <p:cNvCxnSpPr>
                <a:stCxn id="13" idx="5"/>
                <a:endCxn id="15" idx="1"/>
              </p:cNvCxnSpPr>
              <p:nvPr/>
            </p:nvCxnSpPr>
            <p:spPr>
              <a:xfrm rot="16200000" flipH="1">
                <a:off x="7265262" y="5462703"/>
                <a:ext cx="1178720" cy="12437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5"/>
              </p:cNvCxnSpPr>
              <p:nvPr/>
            </p:nvCxnSpPr>
            <p:spPr>
              <a:xfrm rot="16200000" flipH="1">
                <a:off x="9516992" y="7627073"/>
                <a:ext cx="1126427" cy="126766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8351837" y="101957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human</a:t>
                </a:r>
                <a:endParaRPr lang="en-US" sz="1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20094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treat</a:t>
                </a:r>
                <a:endParaRPr lang="en-US" sz="10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866437" y="11110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as</a:t>
                </a:r>
                <a:endParaRPr lang="en-US" sz="10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847637" y="103481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is</a:t>
                </a:r>
                <a:endParaRPr lang="en-US" sz="10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381037" y="8366919"/>
                <a:ext cx="1219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can</a:t>
                </a:r>
                <a:endParaRPr lang="en-US" sz="10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22637" y="48617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evolving</a:t>
                </a:r>
                <a:endParaRPr lang="en-US" sz="10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285037" y="1585119"/>
                <a:ext cx="1905000" cy="1905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neighboring</a:t>
                </a:r>
                <a:endParaRPr lang="en-US" sz="10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41637" y="24233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interacting</a:t>
                </a:r>
                <a:endParaRPr lang="en-US" sz="10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428037" y="38711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web</a:t>
                </a:r>
                <a:endParaRPr lang="en-US" sz="11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608637" y="6309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sentences</a:t>
                </a:r>
                <a:endParaRPr lang="en-US" sz="1000" dirty="0"/>
              </a:p>
            </p:txBody>
          </p:sp>
          <p:cxnSp>
            <p:nvCxnSpPr>
              <p:cNvPr id="29" name="Straight Connector 28"/>
              <p:cNvCxnSpPr>
                <a:endCxn id="14" idx="3"/>
              </p:cNvCxnSpPr>
              <p:nvPr/>
            </p:nvCxnSpPr>
            <p:spPr>
              <a:xfrm flipV="1">
                <a:off x="10104437" y="10318142"/>
                <a:ext cx="639577" cy="4109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0" idx="0"/>
                <a:endCxn id="14" idx="4"/>
              </p:cNvCxnSpPr>
              <p:nvPr/>
            </p:nvCxnSpPr>
            <p:spPr>
              <a:xfrm rot="5400000" flipH="1" flipV="1">
                <a:off x="11285537" y="10843419"/>
                <a:ext cx="457200" cy="76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1" idx="1"/>
              </p:cNvCxnSpPr>
              <p:nvPr/>
            </p:nvCxnSpPr>
            <p:spPr>
              <a:xfrm rot="16200000" flipV="1">
                <a:off x="12575358" y="10086999"/>
                <a:ext cx="342107" cy="55954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2" idx="2"/>
              </p:cNvCxnSpPr>
              <p:nvPr/>
            </p:nvCxnSpPr>
            <p:spPr>
              <a:xfrm rot="10800000" flipV="1">
                <a:off x="12619037" y="9014619"/>
                <a:ext cx="762000" cy="2667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1933238" y="8062118"/>
                <a:ext cx="685800" cy="38100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6"/>
                <a:endCxn id="15" idx="2"/>
              </p:cNvCxnSpPr>
              <p:nvPr/>
            </p:nvCxnSpPr>
            <p:spPr>
              <a:xfrm>
                <a:off x="7285037" y="7185819"/>
                <a:ext cx="990600" cy="158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922837" y="5090319"/>
                <a:ext cx="381000" cy="3048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3" idx="6"/>
                <a:endCxn id="27" idx="2"/>
              </p:cNvCxnSpPr>
              <p:nvPr/>
            </p:nvCxnSpPr>
            <p:spPr>
              <a:xfrm>
                <a:off x="7589837" y="4633119"/>
                <a:ext cx="838200" cy="1143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3" idx="7"/>
                <a:endCxn id="24" idx="3"/>
              </p:cNvCxnSpPr>
              <p:nvPr/>
            </p:nvCxnSpPr>
            <p:spPr>
              <a:xfrm rot="5400000" flipH="1" flipV="1">
                <a:off x="7118441" y="3325438"/>
                <a:ext cx="559876" cy="331277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541837" y="3718719"/>
                <a:ext cx="762000" cy="457200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6751637" y="82145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such</a:t>
                </a:r>
                <a:endParaRPr lang="en-US" sz="1050" dirty="0"/>
              </a:p>
            </p:txBody>
          </p:sp>
          <p:cxnSp>
            <p:nvCxnSpPr>
              <p:cNvPr id="41" name="Straight Connector 40"/>
              <p:cNvCxnSpPr>
                <a:endCxn id="15" idx="3"/>
              </p:cNvCxnSpPr>
              <p:nvPr/>
            </p:nvCxnSpPr>
            <p:spPr>
              <a:xfrm rot="5400000" flipH="1" flipV="1">
                <a:off x="7927158" y="7817576"/>
                <a:ext cx="669227" cy="429464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0485437" y="2270919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structure</a:t>
                </a:r>
                <a:endParaRPr lang="en-US" sz="1000" dirty="0"/>
              </a:p>
            </p:txBody>
          </p:sp>
          <p:cxnSp>
            <p:nvCxnSpPr>
              <p:cNvPr id="43" name="Straight Connector 42"/>
              <p:cNvCxnSpPr>
                <a:endCxn id="27" idx="7"/>
              </p:cNvCxnSpPr>
              <p:nvPr/>
            </p:nvCxnSpPr>
            <p:spPr>
              <a:xfrm rot="10800000" flipV="1">
                <a:off x="9858935" y="3490119"/>
                <a:ext cx="702703" cy="63766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380037" y="9967119"/>
              <a:ext cx="13716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60637" y="9738519"/>
              <a:ext cx="19050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complex</a:t>
              </a:r>
              <a:endParaRPr lang="en-US" sz="1000" dirty="0"/>
            </a:p>
          </p:txBody>
        </p: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>
              <a:off x="4465637" y="10691019"/>
              <a:ext cx="914400" cy="15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7"/>
              <a:endCxn id="40" idx="3"/>
            </p:cNvCxnSpPr>
            <p:nvPr/>
          </p:nvCxnSpPr>
          <p:spPr>
            <a:xfrm rot="5400000" flipH="1" flipV="1">
              <a:off x="6539611" y="9721618"/>
              <a:ext cx="468687" cy="44637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5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Phonological Neighborhood Networks</a:t>
            </a:r>
          </a:p>
        </p:txBody>
      </p:sp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5715000" cy="4530725"/>
          </a:xfrm>
        </p:spPr>
      </p:pic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1371600" y="1524000"/>
            <a:ext cx="3810000" cy="2057400"/>
          </a:xfrm>
          <a:prstGeom prst="ellips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1524000" y="4267200"/>
            <a:ext cx="3733800" cy="2057400"/>
          </a:xfrm>
          <a:prstGeom prst="ellips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 rot="-1711947">
            <a:off x="533400" y="1295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</a:rPr>
              <a:t>2-4 segment words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 rot="-1711947">
            <a:off x="533400" y="41290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</a:rPr>
              <a:t>8-10 segment words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5562600" y="3395663"/>
            <a:ext cx="3429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Removal of low-degree nodes  disconnect the n/w as opposed to the removal of hubs like “pastor” (deg. =112)</a:t>
            </a:r>
          </a:p>
        </p:txBody>
      </p:sp>
    </p:spTree>
    <p:extLst>
      <p:ext uri="{BB962C8B-B14F-4D97-AF65-F5344CB8AC3E}">
        <p14:creationId xmlns:p14="http://schemas.microsoft.com/office/powerpoint/2010/main" val="7443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4"/>
          <p:cNvGrpSpPr>
            <a:grpSpLocks/>
          </p:cNvGrpSpPr>
          <p:nvPr/>
        </p:nvGrpSpPr>
        <p:grpSpPr bwMode="auto">
          <a:xfrm>
            <a:off x="609600" y="4800600"/>
            <a:ext cx="2743200" cy="1676400"/>
            <a:chOff x="768" y="1104"/>
            <a:chExt cx="3744" cy="2496"/>
          </a:xfrm>
        </p:grpSpPr>
        <p:sp>
          <p:nvSpPr>
            <p:cNvPr id="81925" name="Oval 4"/>
            <p:cNvSpPr>
              <a:spLocks noChangeArrowheads="1"/>
            </p:cNvSpPr>
            <p:nvPr/>
          </p:nvSpPr>
          <p:spPr bwMode="auto">
            <a:xfrm>
              <a:off x="2784" y="216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26" name="Oval 5"/>
            <p:cNvSpPr>
              <a:spLocks noChangeArrowheads="1"/>
            </p:cNvSpPr>
            <p:nvPr/>
          </p:nvSpPr>
          <p:spPr bwMode="auto">
            <a:xfrm>
              <a:off x="1296" y="110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27" name="Oval 6"/>
            <p:cNvSpPr>
              <a:spLocks noChangeArrowheads="1"/>
            </p:cNvSpPr>
            <p:nvPr/>
          </p:nvSpPr>
          <p:spPr bwMode="auto">
            <a:xfrm>
              <a:off x="768" y="312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28" name="Oval 7"/>
            <p:cNvSpPr>
              <a:spLocks noChangeArrowheads="1"/>
            </p:cNvSpPr>
            <p:nvPr/>
          </p:nvSpPr>
          <p:spPr bwMode="auto">
            <a:xfrm>
              <a:off x="4032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29" name="Oval 8"/>
            <p:cNvSpPr>
              <a:spLocks noChangeArrowheads="1"/>
            </p:cNvSpPr>
            <p:nvPr/>
          </p:nvSpPr>
          <p:spPr bwMode="auto">
            <a:xfrm>
              <a:off x="4032" y="134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30" name="Oval 9"/>
            <p:cNvSpPr>
              <a:spLocks noChangeArrowheads="1"/>
            </p:cNvSpPr>
            <p:nvPr/>
          </p:nvSpPr>
          <p:spPr bwMode="auto">
            <a:xfrm>
              <a:off x="2448" y="1440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31" name="Oval 10"/>
            <p:cNvSpPr>
              <a:spLocks noChangeArrowheads="1"/>
            </p:cNvSpPr>
            <p:nvPr/>
          </p:nvSpPr>
          <p:spPr bwMode="auto">
            <a:xfrm>
              <a:off x="1968" y="206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sp>
          <p:nvSpPr>
            <p:cNvPr id="81932" name="Oval 11"/>
            <p:cNvSpPr>
              <a:spLocks noChangeArrowheads="1"/>
            </p:cNvSpPr>
            <p:nvPr/>
          </p:nvSpPr>
          <p:spPr bwMode="auto">
            <a:xfrm>
              <a:off x="2496" y="3072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IN"/>
            </a:p>
          </p:txBody>
        </p:sp>
        <p:cxnSp>
          <p:nvCxnSpPr>
            <p:cNvPr id="81933" name="AutoShape 12"/>
            <p:cNvCxnSpPr>
              <a:cxnSpLocks noChangeShapeType="1"/>
              <a:stCxn id="81926" idx="5"/>
              <a:endCxn id="81931" idx="1"/>
            </p:cNvCxnSpPr>
            <p:nvPr/>
          </p:nvCxnSpPr>
          <p:spPr bwMode="auto">
            <a:xfrm>
              <a:off x="1706" y="1514"/>
              <a:ext cx="332" cy="6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4" name="AutoShape 13"/>
            <p:cNvCxnSpPr>
              <a:cxnSpLocks noChangeShapeType="1"/>
              <a:stCxn id="81930" idx="3"/>
              <a:endCxn id="81931" idx="7"/>
            </p:cNvCxnSpPr>
            <p:nvPr/>
          </p:nvCxnSpPr>
          <p:spPr bwMode="auto">
            <a:xfrm flipH="1">
              <a:off x="2378" y="1850"/>
              <a:ext cx="140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5" name="AutoShape 14"/>
            <p:cNvCxnSpPr>
              <a:cxnSpLocks noChangeShapeType="1"/>
              <a:stCxn id="81930" idx="5"/>
              <a:endCxn id="81925" idx="0"/>
            </p:cNvCxnSpPr>
            <p:nvPr/>
          </p:nvCxnSpPr>
          <p:spPr bwMode="auto">
            <a:xfrm>
              <a:off x="2858" y="1850"/>
              <a:ext cx="166" cy="3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6" name="AutoShape 15"/>
            <p:cNvCxnSpPr>
              <a:cxnSpLocks noChangeShapeType="1"/>
              <a:stCxn id="81931" idx="6"/>
              <a:endCxn id="81925" idx="2"/>
            </p:cNvCxnSpPr>
            <p:nvPr/>
          </p:nvCxnSpPr>
          <p:spPr bwMode="auto">
            <a:xfrm>
              <a:off x="2448" y="2304"/>
              <a:ext cx="336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7" name="AutoShape 16"/>
            <p:cNvCxnSpPr>
              <a:cxnSpLocks noChangeShapeType="1"/>
              <a:stCxn id="81929" idx="3"/>
              <a:endCxn id="81925" idx="6"/>
            </p:cNvCxnSpPr>
            <p:nvPr/>
          </p:nvCxnSpPr>
          <p:spPr bwMode="auto">
            <a:xfrm flipH="1">
              <a:off x="3264" y="1754"/>
              <a:ext cx="838" cy="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8" name="AutoShape 17"/>
            <p:cNvCxnSpPr>
              <a:cxnSpLocks noChangeShapeType="1"/>
              <a:stCxn id="81925" idx="5"/>
              <a:endCxn id="81928" idx="2"/>
            </p:cNvCxnSpPr>
            <p:nvPr/>
          </p:nvCxnSpPr>
          <p:spPr bwMode="auto">
            <a:xfrm>
              <a:off x="3194" y="2570"/>
              <a:ext cx="838" cy="4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9" name="AutoShape 18"/>
            <p:cNvCxnSpPr>
              <a:cxnSpLocks noChangeShapeType="1"/>
              <a:stCxn id="81925" idx="4"/>
              <a:endCxn id="81932" idx="0"/>
            </p:cNvCxnSpPr>
            <p:nvPr/>
          </p:nvCxnSpPr>
          <p:spPr bwMode="auto">
            <a:xfrm flipH="1">
              <a:off x="2736" y="2640"/>
              <a:ext cx="288" cy="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40" name="AutoShape 19"/>
            <p:cNvCxnSpPr>
              <a:cxnSpLocks noChangeShapeType="1"/>
              <a:stCxn id="81930" idx="4"/>
              <a:endCxn id="81932" idx="0"/>
            </p:cNvCxnSpPr>
            <p:nvPr/>
          </p:nvCxnSpPr>
          <p:spPr bwMode="auto">
            <a:xfrm>
              <a:off x="2688" y="1920"/>
              <a:ext cx="48" cy="11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41" name="AutoShape 20"/>
            <p:cNvCxnSpPr>
              <a:cxnSpLocks noChangeShapeType="1"/>
              <a:stCxn id="81931" idx="5"/>
              <a:endCxn id="81932" idx="0"/>
            </p:cNvCxnSpPr>
            <p:nvPr/>
          </p:nvCxnSpPr>
          <p:spPr bwMode="auto">
            <a:xfrm>
              <a:off x="2378" y="2474"/>
              <a:ext cx="358" cy="5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42" name="AutoShape 21"/>
            <p:cNvCxnSpPr>
              <a:cxnSpLocks noChangeShapeType="1"/>
              <a:stCxn id="81927" idx="7"/>
              <a:endCxn id="81932" idx="2"/>
            </p:cNvCxnSpPr>
            <p:nvPr/>
          </p:nvCxnSpPr>
          <p:spPr bwMode="auto">
            <a:xfrm>
              <a:off x="1178" y="3190"/>
              <a:ext cx="1318" cy="1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43" name="AutoShape 22"/>
            <p:cNvCxnSpPr>
              <a:cxnSpLocks noChangeShapeType="1"/>
              <a:stCxn id="81927" idx="7"/>
              <a:endCxn id="81931" idx="3"/>
            </p:cNvCxnSpPr>
            <p:nvPr/>
          </p:nvCxnSpPr>
          <p:spPr bwMode="auto">
            <a:xfrm flipV="1">
              <a:off x="1178" y="2474"/>
              <a:ext cx="860" cy="7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44" name="AutoShape 23"/>
            <p:cNvCxnSpPr>
              <a:cxnSpLocks noChangeShapeType="1"/>
              <a:stCxn id="81929" idx="4"/>
              <a:endCxn id="81928" idx="0"/>
            </p:cNvCxnSpPr>
            <p:nvPr/>
          </p:nvCxnSpPr>
          <p:spPr bwMode="auto">
            <a:xfrm>
              <a:off x="4272" y="1824"/>
              <a:ext cx="0" cy="9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/>
          <a:p>
            <a:pPr algn="r" eaLnBrk="1" hangingPunct="1"/>
            <a:r>
              <a:rPr lang="en-US" sz="4400" dirty="0" smtClean="0"/>
              <a:t>CASE STUDY II:</a:t>
            </a:r>
            <a:br>
              <a:rPr lang="en-US" sz="4400" dirty="0" smtClean="0"/>
            </a:br>
            <a:r>
              <a:rPr lang="en-US" sz="4400" dirty="0" smtClean="0"/>
              <a:t>Unsupervised POS Tagging</a:t>
            </a:r>
          </a:p>
        </p:txBody>
      </p:sp>
      <p:sp>
        <p:nvSpPr>
          <p:cNvPr id="81924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9BF1B0-73B1-4043-AAB2-4BE5B8D84477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3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Labeling of Text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Lexical Category (POS tags)</a:t>
            </a:r>
          </a:p>
          <a:p>
            <a:pPr eaLnBrk="1" hangingPunct="1"/>
            <a:r>
              <a:rPr lang="en-US" sz="2800" smtClean="0"/>
              <a:t>Syntactic Category (Phrases, chunks)</a:t>
            </a:r>
          </a:p>
          <a:p>
            <a:pPr eaLnBrk="1" hangingPunct="1"/>
            <a:r>
              <a:rPr lang="en-US" sz="2800" smtClean="0"/>
              <a:t>Semantic Role (Agent, theme, …)</a:t>
            </a:r>
          </a:p>
          <a:p>
            <a:pPr eaLnBrk="1" hangingPunct="1"/>
            <a:r>
              <a:rPr lang="en-US" sz="2800" smtClean="0"/>
              <a:t>Sense </a:t>
            </a:r>
          </a:p>
          <a:p>
            <a:pPr eaLnBrk="1" hangingPunct="1"/>
            <a:r>
              <a:rPr lang="en-US" sz="2800" smtClean="0"/>
              <a:t>Domain dependent labeling (genes, proteins, …)</a:t>
            </a:r>
          </a:p>
          <a:p>
            <a:pPr eaLnBrk="1" hangingPunct="1"/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chemeClr val="folHlink"/>
                </a:solidFill>
              </a:rPr>
              <a:t>How to define the set of labels?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chemeClr val="folHlink"/>
                </a:solidFill>
              </a:rPr>
              <a:t>How to (learn to) predict  them automatically?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E873D8-7FE4-4E53-AAE2-8B145266D757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19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944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LINGUISTIC system</a:t>
            </a:r>
            <a:endParaRPr lang="en-IN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3276600"/>
            <a:ext cx="609600" cy="609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evolution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1" t="30314"/>
          <a:stretch>
            <a:fillRect/>
          </a:stretch>
        </p:blipFill>
        <p:spPr bwMode="auto">
          <a:xfrm>
            <a:off x="5495560" y="3657601"/>
            <a:ext cx="3195811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943600" y="32004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lexica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9463778">
            <a:off x="7801611" y="3305809"/>
            <a:ext cx="533400" cy="5334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34290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word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28956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NLP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86600" y="26670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05800" y="3200400"/>
            <a:ext cx="381000" cy="3810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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43800" y="28956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</a:rPr>
              <a:t>node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29400" y="2362200"/>
            <a:ext cx="457200" cy="457200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network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4200" y="3124200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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2514600"/>
            <a:ext cx="457200" cy="457200"/>
          </a:xfrm>
          <a:prstGeom prst="ellipse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syntax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2438400"/>
            <a:ext cx="381000" cy="381000"/>
          </a:xfrm>
          <a:prstGeom prst="ellipse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POS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2971800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10400" y="1981200"/>
            <a:ext cx="609600" cy="6096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complex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96000" y="1981200"/>
            <a:ext cx="533400" cy="5334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accent6">
                    <a:lumMod val="75000"/>
                  </a:schemeClr>
                </a:solidFill>
              </a:rPr>
              <a:t>semanti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01000" y="28194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edge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2400" y="1981200"/>
            <a:ext cx="457200" cy="457200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bangla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29400" y="1676400"/>
            <a:ext cx="457200" cy="457200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67600" y="1752600"/>
            <a:ext cx="304800" cy="304800"/>
          </a:xfrm>
          <a:prstGeom prst="ellipse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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77200" y="2438400"/>
            <a:ext cx="304800" cy="30480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21044" y="3329868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PA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72200" y="2895600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DD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24600" y="25908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13716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38800" y="19812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15240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zulu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534400" y="26670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48600" y="14478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4384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05800" y="1981200"/>
            <a:ext cx="381000" cy="3810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7800" y="3048000"/>
            <a:ext cx="381000" cy="381000"/>
          </a:xfrm>
          <a:prstGeom prst="ellipse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24" idx="4"/>
            <a:endCxn id="15" idx="0"/>
          </p:cNvCxnSpPr>
          <p:nvPr/>
        </p:nvCxnSpPr>
        <p:spPr>
          <a:xfrm rot="5400000">
            <a:off x="6743700" y="2247900"/>
            <a:ext cx="228600" cy="1588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6"/>
            <a:endCxn id="10" idx="1"/>
          </p:cNvCxnSpPr>
          <p:nvPr/>
        </p:nvCxnSpPr>
        <p:spPr>
          <a:xfrm>
            <a:off x="6400800" y="3429000"/>
            <a:ext cx="219355" cy="6695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0" idx="1"/>
          </p:cNvCxnSpPr>
          <p:nvPr/>
        </p:nvCxnSpPr>
        <p:spPr>
          <a:xfrm rot="5400000">
            <a:off x="6591301" y="3381655"/>
            <a:ext cx="143155" cy="8544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3"/>
            <a:endCxn id="10" idx="7"/>
          </p:cNvCxnSpPr>
          <p:nvPr/>
        </p:nvCxnSpPr>
        <p:spPr>
          <a:xfrm rot="5400000">
            <a:off x="6905345" y="3422463"/>
            <a:ext cx="111592" cy="353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5"/>
            <a:endCxn id="10" idx="1"/>
          </p:cNvCxnSpPr>
          <p:nvPr/>
        </p:nvCxnSpPr>
        <p:spPr>
          <a:xfrm rot="16200000" flipH="1">
            <a:off x="6356163" y="3231963"/>
            <a:ext cx="340192" cy="1877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6"/>
            <a:endCxn id="10" idx="1"/>
          </p:cNvCxnSpPr>
          <p:nvPr/>
        </p:nvCxnSpPr>
        <p:spPr>
          <a:xfrm>
            <a:off x="5925844" y="3482268"/>
            <a:ext cx="694311" cy="13687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6"/>
            <a:endCxn id="6" idx="2"/>
          </p:cNvCxnSpPr>
          <p:nvPr/>
        </p:nvCxnSpPr>
        <p:spPr>
          <a:xfrm flipV="1">
            <a:off x="7010400" y="3581400"/>
            <a:ext cx="76200" cy="7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1"/>
            <a:endCxn id="24" idx="5"/>
          </p:cNvCxnSpPr>
          <p:nvPr/>
        </p:nvCxnSpPr>
        <p:spPr>
          <a:xfrm rot="16200000" flipV="1">
            <a:off x="7057746" y="2028545"/>
            <a:ext cx="3829" cy="80029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6"/>
            <a:endCxn id="9" idx="1"/>
          </p:cNvCxnSpPr>
          <p:nvPr/>
        </p:nvCxnSpPr>
        <p:spPr>
          <a:xfrm flipV="1">
            <a:off x="7696200" y="3528967"/>
            <a:ext cx="108990" cy="52433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5"/>
            <a:endCxn id="9" idx="0"/>
          </p:cNvCxnSpPr>
          <p:nvPr/>
        </p:nvCxnSpPr>
        <p:spPr>
          <a:xfrm rot="16200000" flipH="1">
            <a:off x="7545735" y="2988355"/>
            <a:ext cx="298420" cy="43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2" idx="3"/>
            <a:endCxn id="9" idx="7"/>
          </p:cNvCxnSpPr>
          <p:nvPr/>
        </p:nvCxnSpPr>
        <p:spPr>
          <a:xfrm rot="16200000" flipH="1">
            <a:off x="8040033" y="3237567"/>
            <a:ext cx="99743" cy="4389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3"/>
            <a:endCxn id="9" idx="6"/>
          </p:cNvCxnSpPr>
          <p:nvPr/>
        </p:nvCxnSpPr>
        <p:spPr>
          <a:xfrm rot="5400000">
            <a:off x="8263256" y="3079144"/>
            <a:ext cx="359998" cy="316200"/>
          </a:xfrm>
          <a:prstGeom prst="line">
            <a:avLst/>
          </a:prstGeom>
          <a:ln w="22225">
            <a:solidFill>
              <a:srgbClr val="FFC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6" idx="5"/>
            <a:endCxn id="33" idx="0"/>
          </p:cNvCxnSpPr>
          <p:nvPr/>
        </p:nvCxnSpPr>
        <p:spPr>
          <a:xfrm rot="16200000" flipH="1">
            <a:off x="8516704" y="2420704"/>
            <a:ext cx="360596" cy="131996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5"/>
            <a:endCxn id="10" idx="3"/>
          </p:cNvCxnSpPr>
          <p:nvPr/>
        </p:nvCxnSpPr>
        <p:spPr>
          <a:xfrm rot="16200000" flipH="1">
            <a:off x="6136074" y="3335164"/>
            <a:ext cx="229214" cy="73894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2"/>
            <a:endCxn id="30" idx="6"/>
          </p:cNvCxnSpPr>
          <p:nvPr/>
        </p:nvCxnSpPr>
        <p:spPr>
          <a:xfrm rot="10800000">
            <a:off x="7543800" y="1600200"/>
            <a:ext cx="304800" cy="762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2" idx="3"/>
            <a:endCxn id="31" idx="7"/>
          </p:cNvCxnSpPr>
          <p:nvPr/>
        </p:nvCxnSpPr>
        <p:spPr>
          <a:xfrm rot="5400000">
            <a:off x="6029045" y="1914245"/>
            <a:ext cx="133910" cy="13391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2" idx="4"/>
            <a:endCxn id="21" idx="1"/>
          </p:cNvCxnSpPr>
          <p:nvPr/>
        </p:nvCxnSpPr>
        <p:spPr>
          <a:xfrm rot="5400000">
            <a:off x="6210301" y="1945015"/>
            <a:ext cx="78115" cy="150485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7"/>
            <a:endCxn id="21" idx="1"/>
          </p:cNvCxnSpPr>
          <p:nvPr/>
        </p:nvCxnSpPr>
        <p:spPr>
          <a:xfrm rot="16200000" flipH="1">
            <a:off x="6096000" y="1981200"/>
            <a:ext cx="11160" cy="14507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4"/>
            <a:endCxn id="17" idx="0"/>
          </p:cNvCxnSpPr>
          <p:nvPr/>
        </p:nvCxnSpPr>
        <p:spPr>
          <a:xfrm rot="16200000" flipH="1">
            <a:off x="5905500" y="2400300"/>
            <a:ext cx="76200" cy="1524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3"/>
            <a:endCxn id="17" idx="0"/>
          </p:cNvCxnSpPr>
          <p:nvPr/>
        </p:nvCxnSpPr>
        <p:spPr>
          <a:xfrm rot="5400000">
            <a:off x="6057901" y="2398385"/>
            <a:ext cx="78115" cy="154315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5" idx="6"/>
            <a:endCxn id="17" idx="2"/>
          </p:cNvCxnSpPr>
          <p:nvPr/>
        </p:nvCxnSpPr>
        <p:spPr>
          <a:xfrm>
            <a:off x="5715000" y="2667000"/>
            <a:ext cx="76200" cy="762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0" idx="4"/>
            <a:endCxn id="20" idx="0"/>
          </p:cNvCxnSpPr>
          <p:nvPr/>
        </p:nvCxnSpPr>
        <p:spPr>
          <a:xfrm rot="5400000">
            <a:off x="7239000" y="1905000"/>
            <a:ext cx="152400" cy="1588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1" idx="4"/>
            <a:endCxn id="24" idx="0"/>
          </p:cNvCxnSpPr>
          <p:nvPr/>
        </p:nvCxnSpPr>
        <p:spPr>
          <a:xfrm rot="16200000" flipH="1">
            <a:off x="6780506" y="1598906"/>
            <a:ext cx="152400" cy="2588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741112" y="1295400"/>
            <a:ext cx="228600" cy="2286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21" idx="6"/>
            <a:endCxn id="15" idx="1"/>
          </p:cNvCxnSpPr>
          <p:nvPr/>
        </p:nvCxnSpPr>
        <p:spPr>
          <a:xfrm>
            <a:off x="6629400" y="2247900"/>
            <a:ext cx="66955" cy="181255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7"/>
            <a:endCxn id="15" idx="2"/>
          </p:cNvCxnSpPr>
          <p:nvPr/>
        </p:nvCxnSpPr>
        <p:spPr>
          <a:xfrm rot="5400000" flipH="1" flipV="1">
            <a:off x="6557822" y="2552700"/>
            <a:ext cx="33478" cy="109678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1" idx="4"/>
            <a:endCxn id="29" idx="0"/>
          </p:cNvCxnSpPr>
          <p:nvPr/>
        </p:nvCxnSpPr>
        <p:spPr>
          <a:xfrm rot="16200000" flipH="1">
            <a:off x="6362700" y="2514600"/>
            <a:ext cx="76200" cy="76200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18" idx="3"/>
          </p:cNvCxnSpPr>
          <p:nvPr/>
        </p:nvCxnSpPr>
        <p:spPr>
          <a:xfrm flipV="1">
            <a:off x="7543800" y="2763604"/>
            <a:ext cx="131996" cy="131996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3" idx="2"/>
          </p:cNvCxnSpPr>
          <p:nvPr/>
        </p:nvCxnSpPr>
        <p:spPr>
          <a:xfrm flipV="1">
            <a:off x="7620000" y="2209800"/>
            <a:ext cx="152400" cy="7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2" idx="4"/>
            <a:endCxn id="6" idx="0"/>
          </p:cNvCxnSpPr>
          <p:nvPr/>
        </p:nvCxnSpPr>
        <p:spPr>
          <a:xfrm rot="16200000" flipH="1">
            <a:off x="7277100" y="3162300"/>
            <a:ext cx="152400" cy="7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0" idx="4"/>
            <a:endCxn id="12" idx="0"/>
          </p:cNvCxnSpPr>
          <p:nvPr/>
        </p:nvCxnSpPr>
        <p:spPr>
          <a:xfrm rot="5400000">
            <a:off x="7277100" y="2628900"/>
            <a:ext cx="762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6" idx="6"/>
            <a:endCxn id="33" idx="1"/>
          </p:cNvCxnSpPr>
          <p:nvPr/>
        </p:nvCxnSpPr>
        <p:spPr>
          <a:xfrm>
            <a:off x="8382000" y="2590800"/>
            <a:ext cx="219355" cy="143155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6" idx="7"/>
            <a:endCxn id="36" idx="3"/>
          </p:cNvCxnSpPr>
          <p:nvPr/>
        </p:nvCxnSpPr>
        <p:spPr>
          <a:xfrm rot="5400000" flipH="1" flipV="1">
            <a:off x="8261163" y="2382605"/>
            <a:ext cx="176633" cy="24233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3" idx="0"/>
            <a:endCxn id="34" idx="4"/>
          </p:cNvCxnSpPr>
          <p:nvPr/>
        </p:nvCxnSpPr>
        <p:spPr>
          <a:xfrm rot="5400000" flipH="1" flipV="1">
            <a:off x="8001000" y="1905000"/>
            <a:ext cx="76200" cy="762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0" idx="1"/>
            <a:endCxn id="18" idx="1"/>
          </p:cNvCxnSpPr>
          <p:nvPr/>
        </p:nvCxnSpPr>
        <p:spPr>
          <a:xfrm rot="16200000" flipH="1">
            <a:off x="7175874" y="1994274"/>
            <a:ext cx="423722" cy="57612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7"/>
            <a:endCxn id="25" idx="3"/>
          </p:cNvCxnSpPr>
          <p:nvPr/>
        </p:nvCxnSpPr>
        <p:spPr>
          <a:xfrm rot="16200000" flipV="1">
            <a:off x="7492627" y="2032374"/>
            <a:ext cx="57711" cy="18489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Callout 73"/>
          <p:cNvSpPr/>
          <p:nvPr/>
        </p:nvSpPr>
        <p:spPr>
          <a:xfrm>
            <a:off x="2362200" y="4495800"/>
            <a:ext cx="2590800" cy="1143000"/>
          </a:xfrm>
          <a:prstGeom prst="wedgeEllipseCallout">
            <a:avLst>
              <a:gd name="adj1" fmla="val 80965"/>
              <a:gd name="adj2" fmla="val 162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Freestyle Script" pitchFamily="66" charset="0"/>
              </a:rPr>
              <a:t>I speak, therefore I am.</a:t>
            </a:r>
            <a:endParaRPr lang="en-IN" sz="3200" i="1" dirty="0">
              <a:solidFill>
                <a:schemeClr val="accent2">
                  <a:lumMod val="50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75" name="Curved Down Arrow 74"/>
          <p:cNvSpPr/>
          <p:nvPr/>
        </p:nvSpPr>
        <p:spPr>
          <a:xfrm rot="19156977">
            <a:off x="3545336" y="2995741"/>
            <a:ext cx="2034603" cy="878044"/>
          </a:xfrm>
          <a:prstGeom prst="curvedDownArrow">
            <a:avLst>
              <a:gd name="adj1" fmla="val 9142"/>
              <a:gd name="adj2" fmla="val 26121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434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Production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910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Perception</a:t>
            </a:r>
            <a:endParaRPr lang="en-I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Learning</a:t>
            </a:r>
            <a:endParaRPr lang="en-IN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8200" y="1447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Representation and Processing</a:t>
            </a:r>
            <a:endParaRPr lang="en-IN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0" name="Striped Right Arrow 79"/>
          <p:cNvSpPr/>
          <p:nvPr/>
        </p:nvSpPr>
        <p:spPr>
          <a:xfrm rot="16200000">
            <a:off x="3048000" y="3657600"/>
            <a:ext cx="914400" cy="609600"/>
          </a:xfrm>
          <a:prstGeom prst="stripedRightArrow">
            <a:avLst>
              <a:gd name="adj1" fmla="val 38000"/>
              <a:gd name="adj2" fmla="val 44000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TextBox 80"/>
          <p:cNvSpPr txBox="1"/>
          <p:nvPr/>
        </p:nvSpPr>
        <p:spPr>
          <a:xfrm>
            <a:off x="2590800" y="2667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Change &amp; Evolution</a:t>
            </a:r>
            <a:endParaRPr lang="en-I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4800600" y="4572000"/>
            <a:ext cx="2438400" cy="15240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5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/>
      <p:bldP spid="77" grpId="0"/>
      <p:bldP spid="78" grpId="0"/>
      <p:bldP spid="79" grpId="0"/>
      <p:bldP spid="80" grpId="0" animBg="1"/>
      <p:bldP spid="81" grpId="0"/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/>
              <a:t>What are Parts-of-Speech (POS)?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365760" indent="-283464">
              <a:buNone/>
              <a:defRPr/>
            </a:pPr>
            <a:r>
              <a:rPr lang="en-US" sz="2800" dirty="0" smtClean="0">
                <a:solidFill>
                  <a:srgbClr val="9900CC"/>
                </a:solidFill>
              </a:rPr>
              <a:t>   Distributional Hypothesis</a:t>
            </a:r>
            <a:r>
              <a:rPr lang="en-US" sz="2800" dirty="0" smtClean="0"/>
              <a:t>: “A word is characterized by the company it keeps” – Firth, 1957</a:t>
            </a:r>
          </a:p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is a …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that, did not you? </a:t>
            </a:r>
          </a:p>
          <a:p>
            <a:pPr algn="ctr">
              <a:buNone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9900CC"/>
                </a:solidFill>
              </a:rPr>
              <a:t>  Part-Of-Speech (POS)  induction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/>
              <a:t>Discovering natural morpho-syntactic classes</a:t>
            </a:r>
          </a:p>
          <a:p>
            <a:pPr lvl="1"/>
            <a:r>
              <a:rPr lang="en-US" sz="2400" dirty="0" smtClean="0"/>
              <a:t>Words that belong to these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1: Acquire raw text corpus</a:t>
            </a:r>
            <a:endParaRPr lang="en-US" dirty="0"/>
          </a:p>
        </p:txBody>
      </p:sp>
      <p:sp>
        <p:nvSpPr>
          <p:cNvPr id="4" name="Content Placeholder 9"/>
          <p:cNvSpPr txBox="1">
            <a:spLocks noGrp="1"/>
          </p:cNvSpPr>
          <p:nvPr>
            <p:ph idx="1"/>
          </p:nvPr>
        </p:nvSpPr>
        <p:spPr>
          <a:xfrm>
            <a:off x="1027113" y="1447800"/>
            <a:ext cx="4203700" cy="4524315"/>
          </a:xfrm>
        </p:spPr>
        <p:txBody>
          <a:bodyPr rtlCol="0">
            <a:spAutoFit/>
          </a:bodyPr>
          <a:lstStyle/>
          <a:p>
            <a:pPr marL="365760" indent="-283464" algn="just">
              <a:buNone/>
              <a:defRPr/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In the context of network theory, a complex network is a network (graph) with non-trivial topological features—features that do not occur in simple networks such as lattices or random graphs. The study of complex networks is a young and active area of scientific research inspired largely by the empirical study of real-world networks such as computer networks and social networks. Most social, biological, and technological networks display sub-</a:t>
            </a:r>
            <a:r>
              <a:rPr lang="en-US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stantial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non-trivial topological features, with patterns of connection between their elements that are neither purely regular nor purely random. </a:t>
            </a:r>
            <a:endParaRPr lang="en-IN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324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http://www.wikipedia.org/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5257800" y="1447800"/>
            <a:ext cx="3657600" cy="51337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as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বাংলা সাহিত্যের মধ্যযুগে বিশেষ এক শ্রেণীর ধর্মবিষয়ক আখ্যান কাব্য মঙ্গলকাব্য নামে পরিচিত।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s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বলা হয়ে থাকে, যে কাব্যে দেবতার আরাধনা, মাহাত্য-কীর্তন করা হয়, যে কাব্য শ্রবণেও মঙ্গল হয় এবং বিপরীতে হয় অমঙ্গল; যে কাব্য মঙ্গলাধার, এমন কি, যে কাব্য যার ঘরে রাখলেও মঙ্গল হয় তাকে বলা হয় মঙ্গলকাব্য।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s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মঙ্গলকাব্য বিশেষ হিন্দু দেবতা যারা “নিম্নকোটি” নামে পরিচিত ছিল তাদের মাহাত্ম বর্ণণায় ব্যবহৃত হত বলে ইতিহাসবিদেরা মনে করেন কেননা এগুলো শাস্ত্রীয় হিন্দু সাহিত্য যেমন বেদ ও পুরাণে অনুল্লেখ্য ছিল।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1: Acquire raw text corpus </a:t>
            </a:r>
            <a:endParaRPr lang="en-US" dirty="0"/>
          </a:p>
        </p:txBody>
      </p:sp>
      <p:sp>
        <p:nvSpPr>
          <p:cNvPr id="4" name="Content Placeholder 9"/>
          <p:cNvSpPr txBox="1">
            <a:spLocks noGrp="1"/>
          </p:cNvSpPr>
          <p:nvPr>
            <p:ph idx="1"/>
          </p:nvPr>
        </p:nvSpPr>
        <p:spPr>
          <a:xfrm>
            <a:off x="1027113" y="1447800"/>
            <a:ext cx="4203700" cy="4524315"/>
          </a:xfrm>
        </p:spPr>
        <p:txBody>
          <a:bodyPr rtlCol="0">
            <a:spAutoFit/>
          </a:bodyPr>
          <a:lstStyle/>
          <a:p>
            <a:pPr marL="365760" indent="-283464" algn="just">
              <a:buNone/>
              <a:defRPr/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1800" dirty="0" smtClean="0">
                <a:solidFill>
                  <a:srgbClr val="9900CC"/>
                </a:solidFill>
              </a:rPr>
              <a:t>In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network theory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complex network </a:t>
            </a:r>
            <a:r>
              <a:rPr lang="en-US" sz="1800" dirty="0" smtClean="0">
                <a:solidFill>
                  <a:srgbClr val="9900CC"/>
                </a:solidFill>
              </a:rPr>
              <a:t>is 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network </a:t>
            </a:r>
            <a:r>
              <a:rPr lang="en-US" sz="1800" dirty="0" smtClean="0">
                <a:solidFill>
                  <a:srgbClr val="9900CC"/>
                </a:solidFill>
              </a:rPr>
              <a:t>(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graph</a:t>
            </a:r>
            <a:r>
              <a:rPr lang="en-US" sz="1800" dirty="0" smtClean="0">
                <a:solidFill>
                  <a:srgbClr val="9900CC"/>
                </a:solidFill>
              </a:rPr>
              <a:t>) with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non-trivial topological features</a:t>
            </a:r>
            <a:r>
              <a:rPr lang="en-US" sz="1800" dirty="0" smtClean="0">
                <a:solidFill>
                  <a:srgbClr val="9900CC"/>
                </a:solidFill>
              </a:rPr>
              <a:t>—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features </a:t>
            </a:r>
            <a:r>
              <a:rPr lang="en-US" sz="1800" dirty="0" smtClean="0">
                <a:solidFill>
                  <a:srgbClr val="9900CC"/>
                </a:solidFill>
              </a:rPr>
              <a:t>that do not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occur </a:t>
            </a:r>
            <a:r>
              <a:rPr lang="en-US" sz="1800" dirty="0" smtClean="0">
                <a:solidFill>
                  <a:srgbClr val="9900CC"/>
                </a:solidFill>
              </a:rPr>
              <a:t>in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simple networks </a:t>
            </a:r>
            <a:r>
              <a:rPr lang="en-US" sz="1800" dirty="0" smtClean="0">
                <a:solidFill>
                  <a:srgbClr val="9900CC"/>
                </a:solidFill>
              </a:rPr>
              <a:t>such as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lattices </a:t>
            </a:r>
            <a:r>
              <a:rPr lang="en-US" sz="1800" dirty="0" smtClean="0">
                <a:solidFill>
                  <a:srgbClr val="9900CC"/>
                </a:solidFill>
              </a:rPr>
              <a:t>or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random graphs</a:t>
            </a:r>
            <a:r>
              <a:rPr lang="en-US" sz="1800" dirty="0" smtClean="0">
                <a:solidFill>
                  <a:srgbClr val="9900CC"/>
                </a:solidFill>
              </a:rPr>
              <a:t>.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study </a:t>
            </a:r>
            <a:r>
              <a:rPr lang="en-US" sz="1800" dirty="0" smtClean="0">
                <a:solidFill>
                  <a:srgbClr val="9900CC"/>
                </a:solidFill>
              </a:rPr>
              <a:t>of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complex networks </a:t>
            </a:r>
            <a:r>
              <a:rPr lang="en-US" sz="1800" dirty="0" smtClean="0">
                <a:solidFill>
                  <a:srgbClr val="9900CC"/>
                </a:solidFill>
              </a:rPr>
              <a:t>is a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young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active area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scientific research inspired largely </a:t>
            </a:r>
            <a:r>
              <a:rPr lang="en-US" sz="1800" dirty="0" smtClean="0">
                <a:solidFill>
                  <a:srgbClr val="9900CC"/>
                </a:solidFill>
              </a:rPr>
              <a:t>by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empirical study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real-world networks </a:t>
            </a:r>
            <a:r>
              <a:rPr lang="en-US" sz="1800" dirty="0" smtClean="0">
                <a:solidFill>
                  <a:srgbClr val="9900CC"/>
                </a:solidFill>
              </a:rPr>
              <a:t>such as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computer networks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social networks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Most social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biological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technological networks display sub-</a:t>
            </a:r>
            <a:r>
              <a:rPr lang="en-US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stantial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non-trivial topological features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with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patterns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connection </a:t>
            </a:r>
            <a:r>
              <a:rPr lang="en-US" sz="1800" dirty="0" smtClean="0">
                <a:solidFill>
                  <a:srgbClr val="9900CC"/>
                </a:solidFill>
              </a:rPr>
              <a:t>between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their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elements </a:t>
            </a:r>
            <a:r>
              <a:rPr lang="en-US" sz="1800" dirty="0" smtClean="0">
                <a:solidFill>
                  <a:srgbClr val="9900CC"/>
                </a:solidFill>
              </a:rPr>
              <a:t>that are neither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purely regular </a:t>
            </a:r>
            <a:r>
              <a:rPr lang="en-US" sz="1800" dirty="0" smtClean="0">
                <a:solidFill>
                  <a:srgbClr val="9900CC"/>
                </a:solidFill>
              </a:rPr>
              <a:t>nor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purely random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IN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62600" y="4572000"/>
            <a:ext cx="2514600" cy="714375"/>
          </a:xfrm>
          <a:prstGeom prst="wedgeRectCallout">
            <a:avLst>
              <a:gd name="adj1" fmla="val -63703"/>
              <a:gd name="adj2" fmla="val -76446"/>
            </a:avLst>
          </a:prstGeom>
          <a:noFill/>
          <a:ln w="444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00CC"/>
                </a:solidFill>
              </a:rPr>
              <a:t>Feature word</a:t>
            </a:r>
            <a:endParaRPr lang="en-IN" sz="3600" dirty="0">
              <a:solidFill>
                <a:srgbClr val="99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324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http://en.wikipedia.org/wiki/Complex_network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1: Acquire raw text corpus </a:t>
            </a:r>
            <a:endParaRPr lang="en-US" dirty="0"/>
          </a:p>
        </p:txBody>
      </p:sp>
      <p:sp>
        <p:nvSpPr>
          <p:cNvPr id="4" name="Content Placeholder 9"/>
          <p:cNvSpPr txBox="1">
            <a:spLocks noGrp="1"/>
          </p:cNvSpPr>
          <p:nvPr>
            <p:ph idx="1"/>
          </p:nvPr>
        </p:nvSpPr>
        <p:spPr>
          <a:xfrm>
            <a:off x="1027113" y="1447800"/>
            <a:ext cx="4203700" cy="4524315"/>
          </a:xfrm>
        </p:spPr>
        <p:txBody>
          <a:bodyPr rtlCol="0">
            <a:spAutoFit/>
          </a:bodyPr>
          <a:lstStyle/>
          <a:p>
            <a:pPr marL="365760" indent="-283464" algn="just">
              <a:buNone/>
              <a:defRPr/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1800" dirty="0" smtClean="0">
                <a:solidFill>
                  <a:srgbClr val="9900CC"/>
                </a:solidFill>
              </a:rPr>
              <a:t>In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network theory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complex network </a:t>
            </a:r>
            <a:r>
              <a:rPr lang="en-US" sz="1800" dirty="0" smtClean="0">
                <a:solidFill>
                  <a:srgbClr val="9900CC"/>
                </a:solidFill>
              </a:rPr>
              <a:t>is 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network </a:t>
            </a:r>
            <a:r>
              <a:rPr lang="en-US" sz="1800" dirty="0" smtClean="0">
                <a:solidFill>
                  <a:srgbClr val="9900CC"/>
                </a:solidFill>
              </a:rPr>
              <a:t>(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graph</a:t>
            </a:r>
            <a:r>
              <a:rPr lang="en-US" sz="1800" dirty="0" smtClean="0">
                <a:solidFill>
                  <a:srgbClr val="9900CC"/>
                </a:solidFill>
              </a:rPr>
              <a:t>) with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non-trivial topological features</a:t>
            </a:r>
            <a:r>
              <a:rPr lang="en-US" sz="1800" dirty="0" smtClean="0">
                <a:solidFill>
                  <a:srgbClr val="9900CC"/>
                </a:solidFill>
              </a:rPr>
              <a:t>—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features </a:t>
            </a:r>
            <a:r>
              <a:rPr lang="en-US" sz="1800" dirty="0" smtClean="0">
                <a:solidFill>
                  <a:srgbClr val="9900CC"/>
                </a:solidFill>
              </a:rPr>
              <a:t>that do not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occur </a:t>
            </a:r>
            <a:r>
              <a:rPr lang="en-US" sz="1800" dirty="0" smtClean="0">
                <a:solidFill>
                  <a:srgbClr val="9900CC"/>
                </a:solidFill>
              </a:rPr>
              <a:t>in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simple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such as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lattices </a:t>
            </a:r>
            <a:r>
              <a:rPr lang="en-US" sz="1800" dirty="0" smtClean="0">
                <a:solidFill>
                  <a:srgbClr val="9900CC"/>
                </a:solidFill>
              </a:rPr>
              <a:t>or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random graphs</a:t>
            </a:r>
            <a:r>
              <a:rPr lang="en-US" sz="1800" dirty="0" smtClean="0">
                <a:solidFill>
                  <a:srgbClr val="9900CC"/>
                </a:solidFill>
              </a:rPr>
              <a:t>.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study </a:t>
            </a:r>
            <a:r>
              <a:rPr lang="en-US" sz="1800" dirty="0" smtClean="0">
                <a:solidFill>
                  <a:srgbClr val="9900CC"/>
                </a:solidFill>
              </a:rPr>
              <a:t>of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complex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is a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young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active area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scientific research inspired largely </a:t>
            </a:r>
            <a:r>
              <a:rPr lang="en-US" sz="1800" dirty="0" smtClean="0">
                <a:solidFill>
                  <a:srgbClr val="9900CC"/>
                </a:solidFill>
              </a:rPr>
              <a:t>by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empirical study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real-world </a:t>
            </a:r>
            <a:r>
              <a:rPr lang="en-US" sz="1800" dirty="0" smtClean="0">
                <a:solidFill>
                  <a:srgbClr val="C00000"/>
                </a:solidFill>
              </a:rPr>
              <a:t>networks </a:t>
            </a:r>
            <a:r>
              <a:rPr lang="en-US" sz="1800" dirty="0" smtClean="0">
                <a:solidFill>
                  <a:srgbClr val="9900CC"/>
                </a:solidFill>
              </a:rPr>
              <a:t>such as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computer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social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Most social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biological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technological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display sub-</a:t>
            </a:r>
            <a:r>
              <a:rPr lang="en-US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stantial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non-trivial topological features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with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patterns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connection </a:t>
            </a:r>
            <a:r>
              <a:rPr lang="en-US" sz="1800" dirty="0" smtClean="0">
                <a:solidFill>
                  <a:srgbClr val="9900CC"/>
                </a:solidFill>
              </a:rPr>
              <a:t>between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their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elements </a:t>
            </a:r>
            <a:r>
              <a:rPr lang="en-US" sz="1800" dirty="0" smtClean="0">
                <a:solidFill>
                  <a:srgbClr val="9900CC"/>
                </a:solidFill>
              </a:rPr>
              <a:t>that are neither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purely regular </a:t>
            </a:r>
            <a:r>
              <a:rPr lang="en-US" sz="1800" dirty="0" smtClean="0">
                <a:solidFill>
                  <a:srgbClr val="9900CC"/>
                </a:solidFill>
              </a:rPr>
              <a:t>nor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purely random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IN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562600" y="2667000"/>
            <a:ext cx="2514600" cy="714375"/>
          </a:xfrm>
          <a:prstGeom prst="wedgeRectCallout">
            <a:avLst>
              <a:gd name="adj1" fmla="val -63948"/>
              <a:gd name="adj2" fmla="val -3944"/>
            </a:avLst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</a:rPr>
              <a:t>Target word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62600" y="4572000"/>
            <a:ext cx="2514600" cy="714375"/>
          </a:xfrm>
          <a:prstGeom prst="wedgeRectCallout">
            <a:avLst>
              <a:gd name="adj1" fmla="val -63703"/>
              <a:gd name="adj2" fmla="val -76446"/>
            </a:avLst>
          </a:prstGeom>
          <a:noFill/>
          <a:ln w="444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00CC"/>
                </a:solidFill>
              </a:rPr>
              <a:t>Feature word</a:t>
            </a:r>
            <a:endParaRPr lang="en-IN" sz="3600" dirty="0">
              <a:solidFill>
                <a:srgbClr val="99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324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http://en.wikipedia.org/wiki/Complex_network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pPr algn="l"/>
            <a:r>
              <a:rPr lang="en-US" dirty="0" smtClean="0"/>
              <a:t>2: Construct context vectors</a:t>
            </a:r>
            <a:endParaRPr lang="en-US" dirty="0"/>
          </a:p>
        </p:txBody>
      </p:sp>
      <p:sp>
        <p:nvSpPr>
          <p:cNvPr id="4" name="Content Placeholder 9"/>
          <p:cNvSpPr txBox="1">
            <a:spLocks noGrp="1"/>
          </p:cNvSpPr>
          <p:nvPr>
            <p:ph idx="1"/>
          </p:nvPr>
        </p:nvSpPr>
        <p:spPr>
          <a:xfrm>
            <a:off x="1027113" y="1447800"/>
            <a:ext cx="7659687" cy="2671501"/>
          </a:xfrm>
        </p:spPr>
        <p:txBody>
          <a:bodyPr rtlCol="0">
            <a:spAutoFit/>
          </a:bodyPr>
          <a:lstStyle/>
          <a:p>
            <a:pPr marL="365760" indent="-283464" algn="just">
              <a:buNone/>
              <a:defRPr/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1800" dirty="0" smtClean="0">
                <a:solidFill>
                  <a:srgbClr val="9900CC"/>
                </a:solidFill>
              </a:rPr>
              <a:t>In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network theory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complex network </a:t>
            </a:r>
            <a:r>
              <a:rPr lang="en-US" sz="1800" dirty="0" smtClean="0">
                <a:solidFill>
                  <a:srgbClr val="9900CC"/>
                </a:solidFill>
              </a:rPr>
              <a:t>is 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network </a:t>
            </a:r>
            <a:r>
              <a:rPr lang="en-US" sz="1800" dirty="0" smtClean="0">
                <a:solidFill>
                  <a:srgbClr val="9900CC"/>
                </a:solidFill>
              </a:rPr>
              <a:t>(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graph</a:t>
            </a:r>
            <a:r>
              <a:rPr lang="en-US" sz="1800" dirty="0" smtClean="0">
                <a:solidFill>
                  <a:srgbClr val="9900CC"/>
                </a:solidFill>
              </a:rPr>
              <a:t>) with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non-trivial topological features</a:t>
            </a:r>
            <a:r>
              <a:rPr lang="en-US" sz="1800" dirty="0" smtClean="0">
                <a:solidFill>
                  <a:srgbClr val="9900CC"/>
                </a:solidFill>
              </a:rPr>
              <a:t>—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features </a:t>
            </a:r>
            <a:r>
              <a:rPr lang="en-US" sz="1800" dirty="0" smtClean="0">
                <a:solidFill>
                  <a:srgbClr val="9900CC"/>
                </a:solidFill>
              </a:rPr>
              <a:t>that do not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occur </a:t>
            </a:r>
            <a:r>
              <a:rPr lang="en-US" sz="1800" dirty="0" smtClean="0">
                <a:solidFill>
                  <a:srgbClr val="9900CC"/>
                </a:solidFill>
              </a:rPr>
              <a:t>in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simple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such as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lattices </a:t>
            </a:r>
            <a:r>
              <a:rPr lang="en-US" sz="1800" dirty="0" smtClean="0">
                <a:solidFill>
                  <a:srgbClr val="9900CC"/>
                </a:solidFill>
              </a:rPr>
              <a:t>or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random graphs</a:t>
            </a:r>
            <a:r>
              <a:rPr lang="en-US" sz="1800" dirty="0" smtClean="0">
                <a:solidFill>
                  <a:srgbClr val="9900CC"/>
                </a:solidFill>
              </a:rPr>
              <a:t>.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study </a:t>
            </a:r>
            <a:r>
              <a:rPr lang="en-US" sz="1800" dirty="0" smtClean="0">
                <a:solidFill>
                  <a:srgbClr val="9900CC"/>
                </a:solidFill>
              </a:rPr>
              <a:t>of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complex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is a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young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active area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scientific research inspired largely </a:t>
            </a:r>
            <a:r>
              <a:rPr lang="en-US" sz="1800" dirty="0" smtClean="0">
                <a:solidFill>
                  <a:srgbClr val="9900CC"/>
                </a:solidFill>
              </a:rPr>
              <a:t>by the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empirical study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real-world </a:t>
            </a:r>
            <a:r>
              <a:rPr lang="en-US" sz="1800" dirty="0" smtClean="0">
                <a:solidFill>
                  <a:srgbClr val="C00000"/>
                </a:solidFill>
              </a:rPr>
              <a:t>networks </a:t>
            </a:r>
            <a:r>
              <a:rPr lang="en-US" sz="1800" dirty="0" smtClean="0">
                <a:solidFill>
                  <a:srgbClr val="9900CC"/>
                </a:solidFill>
              </a:rPr>
              <a:t>such as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computer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social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Most social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biological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and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technological </a:t>
            </a:r>
            <a:r>
              <a:rPr lang="en-US" sz="1800" dirty="0" smtClean="0">
                <a:solidFill>
                  <a:srgbClr val="C00000"/>
                </a:solidFill>
              </a:rPr>
              <a:t>networks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display substantial non-trivial topological features</a:t>
            </a:r>
            <a:r>
              <a:rPr lang="en-US" sz="1800" dirty="0" smtClean="0">
                <a:solidFill>
                  <a:srgbClr val="9900CC"/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with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patterns </a:t>
            </a:r>
            <a:r>
              <a:rPr lang="en-US" sz="1800" dirty="0" smtClean="0">
                <a:solidFill>
                  <a:srgbClr val="9900CC"/>
                </a:solidFill>
              </a:rPr>
              <a:t>of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connection </a:t>
            </a:r>
            <a:r>
              <a:rPr lang="en-US" sz="1800" dirty="0" smtClean="0">
                <a:solidFill>
                  <a:srgbClr val="9900CC"/>
                </a:solidFill>
              </a:rPr>
              <a:t>between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9900CC"/>
                </a:solidFill>
              </a:rPr>
              <a:t>their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elements </a:t>
            </a:r>
            <a:r>
              <a:rPr lang="en-US" sz="1800" dirty="0" smtClean="0">
                <a:solidFill>
                  <a:srgbClr val="9900CC"/>
                </a:solidFill>
              </a:rPr>
              <a:t>that are neither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purely regular </a:t>
            </a:r>
            <a:r>
              <a:rPr lang="en-US" sz="1800" dirty="0" smtClean="0">
                <a:solidFill>
                  <a:srgbClr val="9900CC"/>
                </a:solidFill>
              </a:rPr>
              <a:t>nor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purely random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en-IN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1780" y="3962400"/>
          <a:ext cx="7543801" cy="248018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78719"/>
                <a:gridCol w="637501"/>
                <a:gridCol w="685800"/>
                <a:gridCol w="921218"/>
                <a:gridCol w="633933"/>
                <a:gridCol w="654649"/>
                <a:gridCol w="820302"/>
                <a:gridCol w="1124173"/>
                <a:gridCol w="887506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networks</a:t>
                      </a:r>
                      <a:endParaRPr lang="en-IN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of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and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PU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the</a:t>
                      </a:r>
                      <a:endParaRPr lang="en-IN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en-IN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…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en-IN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3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…</a:t>
                      </a:r>
                      <a:endParaRPr lang="en-IN" sz="2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IN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3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…</a:t>
                      </a:r>
                      <a:endParaRPr lang="en-IN" sz="2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IN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3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…</a:t>
                      </a:r>
                      <a:endParaRPr lang="en-IN" sz="2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IN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3: Construct network</a:t>
            </a:r>
            <a:endParaRPr lang="en-US" dirty="0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846138" y="2293938"/>
            <a:ext cx="8229600" cy="4114800"/>
            <a:chOff x="731837" y="8290719"/>
            <a:chExt cx="20650200" cy="9296400"/>
          </a:xfrm>
        </p:grpSpPr>
        <p:cxnSp>
          <p:nvCxnSpPr>
            <p:cNvPr id="5" name="Straight Connector 4"/>
            <p:cNvCxnSpPr>
              <a:stCxn id="10" idx="7"/>
            </p:cNvCxnSpPr>
            <p:nvPr/>
          </p:nvCxnSpPr>
          <p:spPr>
            <a:xfrm rot="5400000" flipH="1" flipV="1">
              <a:off x="15986343" y="6082624"/>
              <a:ext cx="1509949" cy="699493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23" idx="2"/>
            </p:cNvCxnSpPr>
            <p:nvPr/>
          </p:nvCxnSpPr>
          <p:spPr>
            <a:xfrm rot="10800000">
              <a:off x="3727391" y="11916747"/>
              <a:ext cx="7309628" cy="288907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2" idx="0"/>
              <a:endCxn id="19" idx="4"/>
            </p:cNvCxnSpPr>
            <p:nvPr/>
          </p:nvCxnSpPr>
          <p:spPr>
            <a:xfrm rot="5400000" flipH="1" flipV="1">
              <a:off x="12202285" y="12985881"/>
              <a:ext cx="3429002" cy="1506278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0" idx="0"/>
            </p:cNvCxnSpPr>
            <p:nvPr/>
          </p:nvCxnSpPr>
          <p:spPr>
            <a:xfrm rot="16200000" flipV="1">
              <a:off x="12561992" y="13989240"/>
              <a:ext cx="4343340" cy="262908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4676437" y="12100719"/>
              <a:ext cx="1981200" cy="19812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graphs</a:t>
              </a:r>
              <a:endParaRPr lang="en-IN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552237" y="10043319"/>
              <a:ext cx="1981200" cy="19812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 prstMaterial="metal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pattern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111627" y="9994341"/>
              <a:ext cx="1912053" cy="1877779"/>
            </a:xfrm>
            <a:prstGeom prst="ellipse">
              <a:avLst/>
            </a:prstGeom>
            <a:gradFill flip="none" rotWithShape="1">
              <a:gsLst>
                <a:gs pos="82000">
                  <a:schemeClr val="accent6">
                    <a:lumMod val="7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</a:rPr>
                <a:t>display</a:t>
              </a:r>
              <a:endParaRPr lang="en-IN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184252" y="15453520"/>
              <a:ext cx="1958785" cy="18288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lattices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742987" y="13986669"/>
              <a:ext cx="1752600" cy="18288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graph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212907" y="15072518"/>
              <a:ext cx="1672328" cy="1447801"/>
            </a:xfrm>
            <a:prstGeom prst="ellipse">
              <a:avLst/>
            </a:prstGeom>
            <a:gradFill flip="none" rotWithShape="1">
              <a:gsLst>
                <a:gs pos="70000">
                  <a:schemeClr val="tx2">
                    <a:lumMod val="60000"/>
                    <a:lumOff val="40000"/>
                  </a:schemeClr>
                </a:gs>
                <a:gs pos="58000">
                  <a:schemeClr val="bg1">
                    <a:lumMod val="95000"/>
                  </a:schemeClr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200" dirty="0" smtClean="0">
                  <a:solidFill>
                    <a:srgbClr val="0070C0"/>
                  </a:solidFill>
                </a:rPr>
                <a:t>random</a:t>
              </a:r>
              <a:endParaRPr lang="en-IN" sz="1200" dirty="0">
                <a:solidFill>
                  <a:srgbClr val="0070C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286037" y="15148719"/>
              <a:ext cx="1752600" cy="16764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study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6200437" y="13624719"/>
              <a:ext cx="2102393" cy="16764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 prstMaterial="metal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features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109646" y="14691519"/>
              <a:ext cx="1946791" cy="1672577"/>
            </a:xfrm>
            <a:prstGeom prst="ellipse">
              <a:avLst/>
            </a:prstGeom>
            <a:gradFill flip="none" rotWithShape="1">
              <a:gsLst>
                <a:gs pos="35000">
                  <a:schemeClr val="bg1"/>
                </a:gs>
                <a:gs pos="8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946DE1"/>
                  </a:solidFill>
                </a:rPr>
                <a:t>simple</a:t>
              </a:r>
              <a:endParaRPr lang="en-IN" sz="1400" dirty="0">
                <a:solidFill>
                  <a:srgbClr val="946DE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71210" y="13609607"/>
              <a:ext cx="1761229" cy="1462913"/>
            </a:xfrm>
            <a:prstGeom prst="ellipse">
              <a:avLst/>
            </a:prstGeom>
            <a:gradFill flip="none" rotWithShape="1">
              <a:gsLst>
                <a:gs pos="35000">
                  <a:schemeClr val="bg1"/>
                </a:gs>
                <a:gs pos="8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946DE1"/>
                  </a:solidFill>
                </a:rPr>
                <a:t>complex</a:t>
              </a:r>
              <a:endParaRPr lang="en-IN" sz="1400" dirty="0">
                <a:solidFill>
                  <a:srgbClr val="946DE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3522691" y="10166496"/>
              <a:ext cx="2294464" cy="1858022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 prstMaterial="metal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elements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133638" y="8563276"/>
              <a:ext cx="1828801" cy="1752600"/>
            </a:xfrm>
            <a:prstGeom prst="ellipse">
              <a:avLst/>
            </a:prstGeom>
            <a:gradFill flip="none" rotWithShape="1">
              <a:gsLst>
                <a:gs pos="82000">
                  <a:schemeClr val="accent6">
                    <a:lumMod val="7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occur</a:t>
              </a:r>
              <a:endParaRPr lang="en-IN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0080991" y="11643518"/>
              <a:ext cx="2157047" cy="1981201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 prstMaterial="metal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network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113837" y="15548769"/>
              <a:ext cx="2057400" cy="1981200"/>
            </a:xfrm>
            <a:prstGeom prst="ellipse">
              <a:avLst/>
            </a:prstGeom>
            <a:gradFill flip="none" rotWithShape="1">
              <a:gsLst>
                <a:gs pos="70000">
                  <a:schemeClr val="tx2">
                    <a:lumMod val="60000"/>
                    <a:lumOff val="40000"/>
                  </a:schemeClr>
                </a:gs>
                <a:gs pos="58000">
                  <a:schemeClr val="bg1">
                    <a:lumMod val="95000"/>
                  </a:schemeClr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70C0"/>
                  </a:solidFill>
                </a:rPr>
                <a:t>active</a:t>
              </a:r>
              <a:endParaRPr lang="en-IN" sz="1200" dirty="0">
                <a:solidFill>
                  <a:srgbClr val="0070C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037019" y="13853318"/>
              <a:ext cx="2115418" cy="1905001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400" dirty="0" smtClean="0">
                  <a:solidFill>
                    <a:schemeClr val="accent3">
                      <a:lumMod val="75000"/>
                    </a:schemeClr>
                  </a:solidFill>
                </a:rPr>
                <a:t>computer</a:t>
              </a:r>
              <a:endParaRPr lang="en-IN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03437" y="13929519"/>
              <a:ext cx="1828800" cy="1828800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64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regular</a:t>
              </a:r>
              <a:endParaRPr lang="en-IN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2390437" y="11948319"/>
              <a:ext cx="2209800" cy="22098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networks</a:t>
              </a:r>
              <a:endParaRPr lang="en-IN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5971837" y="10195719"/>
              <a:ext cx="1981200" cy="1905000"/>
            </a:xfrm>
            <a:prstGeom prst="ellipse">
              <a:avLst/>
            </a:prstGeom>
            <a:gradFill flip="none" rotWithShape="1">
              <a:gsLst>
                <a:gs pos="82000">
                  <a:schemeClr val="accent6">
                    <a:lumMod val="7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</a:rPr>
                <a:t>inspired</a:t>
              </a:r>
              <a:endParaRPr lang="en-IN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021702" y="13093141"/>
              <a:ext cx="2092135" cy="1750779"/>
            </a:xfrm>
            <a:prstGeom prst="ellipse">
              <a:avLst/>
            </a:prstGeom>
            <a:gradFill flip="none" rotWithShape="1">
              <a:gsLst>
                <a:gs pos="70000">
                  <a:schemeClr val="tx2">
                    <a:lumMod val="60000"/>
                    <a:lumOff val="40000"/>
                  </a:schemeClr>
                </a:gs>
                <a:gs pos="58000">
                  <a:schemeClr val="bg1">
                    <a:lumMod val="95000"/>
                  </a:schemeClr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70C0"/>
                  </a:solidFill>
                </a:rPr>
                <a:t>young</a:t>
              </a:r>
              <a:endParaRPr lang="en-IN" sz="1200" dirty="0">
                <a:solidFill>
                  <a:srgbClr val="0070C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1837" y="12176919"/>
              <a:ext cx="2133600" cy="1981200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64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most</a:t>
              </a:r>
              <a:endParaRPr lang="en-IN" sz="12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124963" y="13777120"/>
              <a:ext cx="1893876" cy="1752600"/>
            </a:xfrm>
            <a:prstGeom prst="ellipse">
              <a:avLst/>
            </a:prstGeom>
            <a:gradFill flip="none" rotWithShape="1">
              <a:gsLst>
                <a:gs pos="70000">
                  <a:schemeClr val="tx2">
                    <a:lumMod val="60000"/>
                    <a:lumOff val="40000"/>
                  </a:schemeClr>
                </a:gs>
                <a:gs pos="58000">
                  <a:schemeClr val="bg1">
                    <a:lumMod val="95000"/>
                  </a:schemeClr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70C0"/>
                  </a:solidFill>
                </a:rPr>
                <a:t>social</a:t>
              </a:r>
              <a:endParaRPr lang="en-IN" sz="1200" dirty="0">
                <a:solidFill>
                  <a:srgbClr val="0070C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4219237" y="16291719"/>
              <a:ext cx="1295400" cy="1295400"/>
            </a:xfrm>
            <a:prstGeom prst="ellipse">
              <a:avLst/>
            </a:prstGeom>
            <a:gradFill>
              <a:gsLst>
                <a:gs pos="72000">
                  <a:srgbClr val="DEF181"/>
                </a:gs>
                <a:gs pos="58000">
                  <a:schemeClr val="bg1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  <a:effectLst/>
            <a:scene3d>
              <a:camera prst="orthographicFront"/>
              <a:lightRig rig="chilly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accent3">
                      <a:lumMod val="75000"/>
                    </a:schemeClr>
                  </a:solidFill>
                </a:rPr>
                <a:t>area</a:t>
              </a:r>
              <a:endParaRPr lang="en-IN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646237" y="9967119"/>
              <a:ext cx="2438400" cy="2286000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64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substantial</a:t>
              </a:r>
              <a:endParaRPr lang="en-IN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9832474" y="8290719"/>
              <a:ext cx="1549563" cy="1219200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64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purely</a:t>
              </a:r>
              <a:endParaRPr lang="en-IN" sz="11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6200000" flipV="1">
              <a:off x="3395802" y="12248333"/>
              <a:ext cx="1782528" cy="1119348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695073" y="14166674"/>
              <a:ext cx="900231" cy="732955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1" idx="3"/>
            </p:cNvCxnSpPr>
            <p:nvPr/>
          </p:nvCxnSpPr>
          <p:spPr>
            <a:xfrm flipV="1">
              <a:off x="8870022" y="13334579"/>
              <a:ext cx="1526862" cy="77773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9801071" y="9445883"/>
              <a:ext cx="656342" cy="426228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9" idx="7"/>
            </p:cNvCxnSpPr>
            <p:nvPr/>
          </p:nvCxnSpPr>
          <p:spPr>
            <a:xfrm rot="16200000" flipH="1">
              <a:off x="15252161" y="10209620"/>
              <a:ext cx="379700" cy="78251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6" idx="7"/>
            </p:cNvCxnSpPr>
            <p:nvPr/>
          </p:nvCxnSpPr>
          <p:spPr>
            <a:xfrm rot="16200000" flipV="1">
              <a:off x="16632415" y="12507696"/>
              <a:ext cx="1845878" cy="879174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3" idx="3"/>
            </p:cNvCxnSpPr>
            <p:nvPr/>
          </p:nvCxnSpPr>
          <p:spPr>
            <a:xfrm rot="5400000" flipH="1" flipV="1">
              <a:off x="10729385" y="15922410"/>
              <a:ext cx="1060501" cy="174358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2442515" y="12643937"/>
              <a:ext cx="2012069" cy="557683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2562476" y="13472950"/>
              <a:ext cx="760354" cy="151371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866966" y="12099661"/>
              <a:ext cx="760838" cy="106879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5326919" y="14877881"/>
              <a:ext cx="111185" cy="99587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8123877" y="14920315"/>
              <a:ext cx="229541" cy="75687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8781343" y="16208169"/>
              <a:ext cx="233128" cy="430213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13014" y="14004130"/>
              <a:ext cx="474029" cy="28693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885956" y="15273778"/>
              <a:ext cx="701087" cy="523640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8522411" y="14947113"/>
              <a:ext cx="1240955" cy="545734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1" idx="1"/>
            </p:cNvCxnSpPr>
            <p:nvPr/>
          </p:nvCxnSpPr>
          <p:spPr>
            <a:xfrm rot="16200000" flipV="1">
              <a:off x="17262561" y="9140257"/>
              <a:ext cx="830910" cy="1427247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1" idx="1"/>
            </p:cNvCxnSpPr>
            <p:nvPr/>
          </p:nvCxnSpPr>
          <p:spPr>
            <a:xfrm rot="16200000" flipH="1" flipV="1">
              <a:off x="17923767" y="10007069"/>
              <a:ext cx="205606" cy="73013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6584015" y="9818401"/>
              <a:ext cx="756768" cy="3982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9" idx="0"/>
              <a:endCxn id="19" idx="5"/>
            </p:cNvCxnSpPr>
            <p:nvPr/>
          </p:nvCxnSpPr>
          <p:spPr>
            <a:xfrm rot="16200000" flipV="1">
              <a:off x="15399937" y="11833617"/>
              <a:ext cx="348301" cy="185901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9" idx="3"/>
              <a:endCxn id="25" idx="0"/>
            </p:cNvCxnSpPr>
            <p:nvPr/>
          </p:nvCxnSpPr>
          <p:spPr>
            <a:xfrm rot="5400000">
              <a:off x="13579073" y="11668682"/>
              <a:ext cx="195903" cy="363371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9" idx="2"/>
              <a:endCxn id="10" idx="6"/>
            </p:cNvCxnSpPr>
            <p:nvPr/>
          </p:nvCxnSpPr>
          <p:spPr>
            <a:xfrm rot="10800000" flipH="1">
              <a:off x="13522688" y="11033921"/>
              <a:ext cx="10747" cy="61587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5" idx="0"/>
              <a:endCxn id="10" idx="6"/>
            </p:cNvCxnSpPr>
            <p:nvPr/>
          </p:nvCxnSpPr>
          <p:spPr>
            <a:xfrm rot="5400000" flipH="1" flipV="1">
              <a:off x="13057436" y="11471819"/>
              <a:ext cx="914578" cy="39834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5" idx="2"/>
              <a:endCxn id="21" idx="5"/>
            </p:cNvCxnSpPr>
            <p:nvPr/>
          </p:nvCxnSpPr>
          <p:spPr>
            <a:xfrm rot="10800000" flipV="1">
              <a:off x="11922145" y="13053219"/>
              <a:ext cx="468293" cy="28135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5"/>
              <a:endCxn id="23" idx="0"/>
            </p:cNvCxnSpPr>
            <p:nvPr/>
          </p:nvCxnSpPr>
          <p:spPr>
            <a:xfrm rot="16200000" flipH="1">
              <a:off x="11749066" y="13507655"/>
              <a:ext cx="518739" cy="172584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3" idx="0"/>
              <a:endCxn id="25" idx="2"/>
            </p:cNvCxnSpPr>
            <p:nvPr/>
          </p:nvCxnSpPr>
          <p:spPr>
            <a:xfrm rot="5400000" flipH="1" flipV="1">
              <a:off x="11842533" y="13305416"/>
              <a:ext cx="800099" cy="29570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9" idx="4"/>
              <a:endCxn id="15" idx="0"/>
            </p:cNvCxnSpPr>
            <p:nvPr/>
          </p:nvCxnSpPr>
          <p:spPr>
            <a:xfrm rot="16200000" flipH="1">
              <a:off x="15382146" y="14366676"/>
              <a:ext cx="1065214" cy="497932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6" idx="2"/>
              <a:endCxn id="13" idx="6"/>
            </p:cNvCxnSpPr>
            <p:nvPr/>
          </p:nvCxnSpPr>
          <p:spPr>
            <a:xfrm rot="10800000" flipV="1">
              <a:off x="15495586" y="14462918"/>
              <a:ext cx="704851" cy="43814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9" idx="3"/>
              <a:endCxn id="13" idx="0"/>
            </p:cNvCxnSpPr>
            <p:nvPr/>
          </p:nvCxnSpPr>
          <p:spPr>
            <a:xfrm rot="5400000">
              <a:off x="14694581" y="13716083"/>
              <a:ext cx="193675" cy="34655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3" idx="0"/>
              <a:endCxn id="25" idx="5"/>
            </p:cNvCxnSpPr>
            <p:nvPr/>
          </p:nvCxnSpPr>
          <p:spPr>
            <a:xfrm rot="16200000" flipV="1">
              <a:off x="14371534" y="13739592"/>
              <a:ext cx="150636" cy="342577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" idx="3"/>
              <a:endCxn id="25" idx="5"/>
            </p:cNvCxnSpPr>
            <p:nvPr/>
          </p:nvCxnSpPr>
          <p:spPr>
            <a:xfrm rot="5400000">
              <a:off x="14598613" y="13469474"/>
              <a:ext cx="43039" cy="689135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3" idx="2"/>
              <a:endCxn id="23" idx="6"/>
            </p:cNvCxnSpPr>
            <p:nvPr/>
          </p:nvCxnSpPr>
          <p:spPr>
            <a:xfrm rot="10800000">
              <a:off x="13152437" y="14805819"/>
              <a:ext cx="590549" cy="95250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2" idx="0"/>
              <a:endCxn id="25" idx="4"/>
            </p:cNvCxnSpPr>
            <p:nvPr/>
          </p:nvCxnSpPr>
          <p:spPr>
            <a:xfrm rot="5400000" flipH="1" flipV="1">
              <a:off x="12681790" y="14639975"/>
              <a:ext cx="1295401" cy="331691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3" idx="3"/>
              <a:endCxn id="12" idx="0"/>
            </p:cNvCxnSpPr>
            <p:nvPr/>
          </p:nvCxnSpPr>
          <p:spPr>
            <a:xfrm rot="5400000" flipH="1">
              <a:off x="13534583" y="15082585"/>
              <a:ext cx="94128" cy="836002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0" idx="0"/>
              <a:endCxn id="13" idx="4"/>
            </p:cNvCxnSpPr>
            <p:nvPr/>
          </p:nvCxnSpPr>
          <p:spPr>
            <a:xfrm rot="16200000" flipV="1">
              <a:off x="14503121" y="15930371"/>
              <a:ext cx="477013" cy="246974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0" idx="0"/>
              <a:endCxn id="12" idx="6"/>
            </p:cNvCxnSpPr>
            <p:nvPr/>
          </p:nvCxnSpPr>
          <p:spPr>
            <a:xfrm rot="16200000" flipH="1" flipV="1">
              <a:off x="14466885" y="15967868"/>
              <a:ext cx="76203" cy="72389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2" idx="6"/>
              <a:endCxn id="13" idx="4"/>
            </p:cNvCxnSpPr>
            <p:nvPr/>
          </p:nvCxnSpPr>
          <p:spPr>
            <a:xfrm flipV="1">
              <a:off x="14143037" y="15815469"/>
              <a:ext cx="476250" cy="552452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5" idx="0"/>
              <a:endCxn id="13" idx="6"/>
            </p:cNvCxnSpPr>
            <p:nvPr/>
          </p:nvCxnSpPr>
          <p:spPr>
            <a:xfrm rot="16200000" flipV="1">
              <a:off x="15705372" y="14689902"/>
              <a:ext cx="247475" cy="669219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5" idx="0"/>
              <a:endCxn id="16" idx="2"/>
            </p:cNvCxnSpPr>
            <p:nvPr/>
          </p:nvCxnSpPr>
          <p:spPr>
            <a:xfrm rot="5400000" flipH="1" flipV="1">
              <a:off x="15838487" y="14786772"/>
              <a:ext cx="685798" cy="38098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9" idx="1"/>
              <a:endCxn id="10" idx="5"/>
            </p:cNvCxnSpPr>
            <p:nvPr/>
          </p:nvCxnSpPr>
          <p:spPr>
            <a:xfrm rot="16200000" flipV="1">
              <a:off x="13776103" y="11201576"/>
              <a:ext cx="656342" cy="1720850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6" idx="0"/>
              <a:endCxn id="9" idx="6"/>
            </p:cNvCxnSpPr>
            <p:nvPr/>
          </p:nvCxnSpPr>
          <p:spPr>
            <a:xfrm rot="16200000" flipV="1">
              <a:off x="16687939" y="13061022"/>
              <a:ext cx="533400" cy="593994"/>
            </a:xfrm>
            <a:prstGeom prst="line">
              <a:avLst/>
            </a:prstGeom>
            <a:ln w="508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23" idx="2"/>
            </p:cNvCxnSpPr>
            <p:nvPr/>
          </p:nvCxnSpPr>
          <p:spPr>
            <a:xfrm rot="16200000" flipH="1">
              <a:off x="10950800" y="14719601"/>
              <a:ext cx="152518" cy="19919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981200" y="1447800"/>
            <a:ext cx="4495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Words are nodes. The weight of the edge between nodes (words)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is: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sim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u,v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) =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cos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u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)</a:t>
            </a:r>
            <a:endParaRPr lang="en-IN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Cluster the Network</a:t>
            </a:r>
          </a:p>
          <a:p>
            <a:pPr marL="765810" lvl="1" indent="-283464">
              <a:defRPr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Hierarchical clustering</a:t>
            </a:r>
          </a:p>
          <a:p>
            <a:pPr marL="765810" lvl="1" indent="-283464">
              <a:defRPr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Random walk based clustering</a:t>
            </a:r>
          </a:p>
          <a:p>
            <a:pPr marL="365760" indent="-283464">
              <a:defRPr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marL="365760" indent="-283464">
              <a:defRPr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Study the topological properties of the networks across languages</a:t>
            </a:r>
            <a:endParaRPr lang="en-US" dirty="0" smtClean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365760" indent="-283464">
              <a:defRPr/>
            </a:pPr>
            <a:endParaRPr lang="en-US" sz="1700" dirty="0" smtClean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365760" indent="-283464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Develop unsupervised POS tagger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algn="l"/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755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Bangla (2M, ABP)</a:t>
            </a:r>
          </a:p>
          <a:p>
            <a:r>
              <a:rPr lang="en-US" dirty="0" smtClean="0"/>
              <a:t>Catalan (3M, LCC)</a:t>
            </a:r>
          </a:p>
          <a:p>
            <a:r>
              <a:rPr lang="en-US" dirty="0" smtClean="0"/>
              <a:t>Czech (4M, LCC)</a:t>
            </a:r>
          </a:p>
          <a:p>
            <a:r>
              <a:rPr lang="en-US" dirty="0" smtClean="0"/>
              <a:t>Danish (3M, LCC)</a:t>
            </a:r>
          </a:p>
          <a:p>
            <a:r>
              <a:rPr lang="en-US" dirty="0" smtClean="0"/>
              <a:t>Dutch (18M, LCC)</a:t>
            </a:r>
          </a:p>
          <a:p>
            <a:r>
              <a:rPr lang="en-US" dirty="0" smtClean="0"/>
              <a:t>English (6M, BNC)</a:t>
            </a:r>
          </a:p>
          <a:p>
            <a:r>
              <a:rPr lang="en-US" dirty="0" smtClean="0"/>
              <a:t>Finnish (11M, LCC)</a:t>
            </a:r>
          </a:p>
          <a:p>
            <a:r>
              <a:rPr lang="en-US" dirty="0" smtClean="0"/>
              <a:t>French (3M, LCC)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2560" y="155581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German (</a:t>
            </a:r>
            <a:r>
              <a:rPr lang="en-US" sz="2400" dirty="0" smtClean="0"/>
              <a:t>40M, </a:t>
            </a:r>
            <a:r>
              <a:rPr lang="en-US" sz="2400" dirty="0" err="1" smtClean="0"/>
              <a:t>Wortschatz</a:t>
            </a:r>
            <a:r>
              <a:rPr lang="en-US" sz="3000" dirty="0" smtClean="0"/>
              <a:t>)</a:t>
            </a:r>
          </a:p>
          <a:p>
            <a:r>
              <a:rPr lang="en-US" dirty="0" smtClean="0"/>
              <a:t>Hindi (2M, DJ) </a:t>
            </a:r>
          </a:p>
          <a:p>
            <a:r>
              <a:rPr lang="en-US" dirty="0" smtClean="0"/>
              <a:t>Hungarian (18M, LCC)</a:t>
            </a:r>
          </a:p>
          <a:p>
            <a:r>
              <a:rPr lang="en-US" dirty="0" smtClean="0"/>
              <a:t>Icelandic (14M ,LCC)</a:t>
            </a:r>
          </a:p>
          <a:p>
            <a:r>
              <a:rPr lang="en-US" dirty="0" smtClean="0"/>
              <a:t>Italian (9M, LCC)</a:t>
            </a:r>
          </a:p>
          <a:p>
            <a:r>
              <a:rPr lang="en-US" dirty="0" smtClean="0"/>
              <a:t>Norwegian (16M, LCC)</a:t>
            </a:r>
          </a:p>
          <a:p>
            <a:r>
              <a:rPr lang="en-US" dirty="0" smtClean="0"/>
              <a:t>Spanish (4.5M, LCC)</a:t>
            </a:r>
          </a:p>
          <a:p>
            <a:r>
              <a:rPr lang="en-US" dirty="0" smtClean="0"/>
              <a:t>Swedish (3M, LCC)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5943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http://wortschatz.uni-leipzig.de/~cbiemann/software/unsupos.html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Structural Properties: </a:t>
            </a:r>
            <a:br>
              <a:rPr lang="en-US" dirty="0" smtClean="0"/>
            </a:br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2" descr="C:\data\postagging\ijcnlp\cumulativeDegreeDistrib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600200"/>
            <a:ext cx="4776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14400" y="29718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/>
              <a:t>P</a:t>
            </a:r>
            <a:r>
              <a:rPr lang="en-US" sz="2800" i="1" baseline="-25000"/>
              <a:t>k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038600" y="4419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 dirty="0"/>
              <a:t>k</a:t>
            </a:r>
            <a:endParaRPr lang="en-US" sz="2800" i="1" baseline="-25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81600" y="2438400"/>
            <a:ext cx="2819400" cy="1295400"/>
          </a:xfrm>
          <a:prstGeom prst="wedgeRoundRectCallout">
            <a:avLst>
              <a:gd name="adj1" fmla="val -42915"/>
              <a:gd name="adj2" fmla="val 67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Power-law with exponent -1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Zipf</a:t>
            </a:r>
            <a:r>
              <a:rPr lang="en-US" sz="2400" dirty="0" smtClean="0"/>
              <a:t> Distribution)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5257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Inference</a:t>
            </a:r>
            <a:r>
              <a:rPr lang="en-US" sz="2800" dirty="0" smtClean="0">
                <a:solidFill>
                  <a:srgbClr val="002060"/>
                </a:solidFill>
              </a:rPr>
              <a:t>: Hierarchical organization of the morpho-syntactic ambiguity classes.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9400" y="2819400"/>
            <a:ext cx="2904744" cy="15148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ata\postagging\ijcnlp\ccVsDeg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38364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Structural Properties: </a:t>
            </a:r>
            <a:br>
              <a:rPr lang="en-US" dirty="0" smtClean="0"/>
            </a:br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2981324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 smtClean="0"/>
              <a:t>CC</a:t>
            </a:r>
            <a:endParaRPr lang="en-US" sz="2800" baseline="-250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48000" y="4571999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k</a:t>
            </a:r>
            <a:endParaRPr lang="en-US" sz="2800" baseline="-25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295400" y="5029200"/>
            <a:ext cx="2819400" cy="1295400"/>
          </a:xfrm>
          <a:prstGeom prst="wedgeRoundRectCallout">
            <a:avLst>
              <a:gd name="adj1" fmla="val -14278"/>
              <a:gd name="adj2" fmla="val -131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Avg. CC = 0.53</a:t>
            </a:r>
          </a:p>
          <a:p>
            <a:pPr algn="ctr"/>
            <a:r>
              <a:rPr lang="en-US" sz="2400" dirty="0" smtClean="0"/>
              <a:t>High k </a:t>
            </a:r>
            <a:r>
              <a:rPr lang="en-US" sz="2400" dirty="0" smtClean="0">
                <a:sym typeface="Wingdings" pitchFamily="2" charset="2"/>
              </a:rPr>
              <a:t> High CC</a:t>
            </a:r>
          </a:p>
          <a:p>
            <a:pPr algn="ctr"/>
            <a:r>
              <a:rPr lang="en-US" sz="2400" dirty="0" smtClean="0">
                <a:sym typeface="Wingdings" pitchFamily="2" charset="2"/>
              </a:rPr>
              <a:t>(Pearson = 0.49)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2286000"/>
            <a:ext cx="3886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Community structure;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Frequent words connect to frequent words (rich club phenomenon),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Existence of a large core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944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LINGUISTIC system</a:t>
            </a:r>
            <a:endParaRPr lang="en-IN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3276600"/>
            <a:ext cx="609600" cy="609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evolution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1" t="30314"/>
          <a:stretch>
            <a:fillRect/>
          </a:stretch>
        </p:blipFill>
        <p:spPr bwMode="auto">
          <a:xfrm>
            <a:off x="5495560" y="3657601"/>
            <a:ext cx="3195811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943600" y="32004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lexica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9463778">
            <a:off x="7801611" y="3305809"/>
            <a:ext cx="533400" cy="5334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34290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word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28956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NLP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86600" y="26670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05800" y="3200400"/>
            <a:ext cx="381000" cy="3810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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43800" y="28956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</a:rPr>
              <a:t>node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29400" y="2362200"/>
            <a:ext cx="457200" cy="457200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network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4200" y="3124200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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2514600"/>
            <a:ext cx="457200" cy="457200"/>
          </a:xfrm>
          <a:prstGeom prst="ellipse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syntax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2438400"/>
            <a:ext cx="381000" cy="381000"/>
          </a:xfrm>
          <a:prstGeom prst="ellipse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POS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2971800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10400" y="1981200"/>
            <a:ext cx="609600" cy="6096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complex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96000" y="1981200"/>
            <a:ext cx="533400" cy="5334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accent6">
                    <a:lumMod val="75000"/>
                  </a:schemeClr>
                </a:solidFill>
              </a:rPr>
              <a:t>semanti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01000" y="2819400"/>
            <a:ext cx="457200" cy="457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edge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2400" y="1981200"/>
            <a:ext cx="457200" cy="457200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bangla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29400" y="1676400"/>
            <a:ext cx="457200" cy="457200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67600" y="1752600"/>
            <a:ext cx="304800" cy="304800"/>
          </a:xfrm>
          <a:prstGeom prst="ellipse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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77200" y="2438400"/>
            <a:ext cx="304800" cy="30480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21044" y="3329868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PA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72200" y="2895600"/>
            <a:ext cx="304800" cy="3048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DD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24600" y="25908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13716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38800" y="19812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15240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zulu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534400" y="26670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48600" y="14478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438400"/>
            <a:ext cx="457200" cy="4572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05800" y="1981200"/>
            <a:ext cx="381000" cy="381000"/>
          </a:xfrm>
          <a:prstGeom prst="ellipse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7800" y="3048000"/>
            <a:ext cx="381000" cy="381000"/>
          </a:xfrm>
          <a:prstGeom prst="ellipse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24" idx="4"/>
            <a:endCxn id="15" idx="0"/>
          </p:cNvCxnSpPr>
          <p:nvPr/>
        </p:nvCxnSpPr>
        <p:spPr>
          <a:xfrm rot="5400000">
            <a:off x="6743700" y="2247900"/>
            <a:ext cx="228600" cy="1588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6"/>
            <a:endCxn id="10" idx="1"/>
          </p:cNvCxnSpPr>
          <p:nvPr/>
        </p:nvCxnSpPr>
        <p:spPr>
          <a:xfrm>
            <a:off x="6400800" y="3429000"/>
            <a:ext cx="219355" cy="6695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0" idx="1"/>
          </p:cNvCxnSpPr>
          <p:nvPr/>
        </p:nvCxnSpPr>
        <p:spPr>
          <a:xfrm rot="5400000">
            <a:off x="6591301" y="3381655"/>
            <a:ext cx="143155" cy="8544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3"/>
            <a:endCxn id="10" idx="7"/>
          </p:cNvCxnSpPr>
          <p:nvPr/>
        </p:nvCxnSpPr>
        <p:spPr>
          <a:xfrm rot="5400000">
            <a:off x="6905345" y="3422463"/>
            <a:ext cx="111592" cy="353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5"/>
            <a:endCxn id="10" idx="1"/>
          </p:cNvCxnSpPr>
          <p:nvPr/>
        </p:nvCxnSpPr>
        <p:spPr>
          <a:xfrm rot="16200000" flipH="1">
            <a:off x="6356163" y="3231963"/>
            <a:ext cx="340192" cy="1877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6"/>
            <a:endCxn id="10" idx="1"/>
          </p:cNvCxnSpPr>
          <p:nvPr/>
        </p:nvCxnSpPr>
        <p:spPr>
          <a:xfrm>
            <a:off x="5925844" y="3482268"/>
            <a:ext cx="694311" cy="13687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6"/>
            <a:endCxn id="6" idx="2"/>
          </p:cNvCxnSpPr>
          <p:nvPr/>
        </p:nvCxnSpPr>
        <p:spPr>
          <a:xfrm flipV="1">
            <a:off x="7010400" y="3581400"/>
            <a:ext cx="76200" cy="7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1"/>
            <a:endCxn id="24" idx="5"/>
          </p:cNvCxnSpPr>
          <p:nvPr/>
        </p:nvCxnSpPr>
        <p:spPr>
          <a:xfrm rot="16200000" flipV="1">
            <a:off x="7057746" y="2028545"/>
            <a:ext cx="3829" cy="80029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6"/>
            <a:endCxn id="9" idx="1"/>
          </p:cNvCxnSpPr>
          <p:nvPr/>
        </p:nvCxnSpPr>
        <p:spPr>
          <a:xfrm flipV="1">
            <a:off x="7696200" y="3528967"/>
            <a:ext cx="108990" cy="52433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5"/>
            <a:endCxn id="9" idx="0"/>
          </p:cNvCxnSpPr>
          <p:nvPr/>
        </p:nvCxnSpPr>
        <p:spPr>
          <a:xfrm rot="16200000" flipH="1">
            <a:off x="7545735" y="2988355"/>
            <a:ext cx="298420" cy="43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2" idx="3"/>
            <a:endCxn id="9" idx="7"/>
          </p:cNvCxnSpPr>
          <p:nvPr/>
        </p:nvCxnSpPr>
        <p:spPr>
          <a:xfrm rot="16200000" flipH="1">
            <a:off x="8040033" y="3237567"/>
            <a:ext cx="99743" cy="4389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3"/>
            <a:endCxn id="9" idx="6"/>
          </p:cNvCxnSpPr>
          <p:nvPr/>
        </p:nvCxnSpPr>
        <p:spPr>
          <a:xfrm rot="5400000">
            <a:off x="8263256" y="3079144"/>
            <a:ext cx="359998" cy="316200"/>
          </a:xfrm>
          <a:prstGeom prst="line">
            <a:avLst/>
          </a:prstGeom>
          <a:ln w="22225">
            <a:solidFill>
              <a:srgbClr val="FFC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6" idx="5"/>
            <a:endCxn id="33" idx="0"/>
          </p:cNvCxnSpPr>
          <p:nvPr/>
        </p:nvCxnSpPr>
        <p:spPr>
          <a:xfrm rot="16200000" flipH="1">
            <a:off x="8516704" y="2420704"/>
            <a:ext cx="360596" cy="131996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5"/>
            <a:endCxn id="10" idx="3"/>
          </p:cNvCxnSpPr>
          <p:nvPr/>
        </p:nvCxnSpPr>
        <p:spPr>
          <a:xfrm rot="16200000" flipH="1">
            <a:off x="6136074" y="3335164"/>
            <a:ext cx="229214" cy="73894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2"/>
            <a:endCxn id="30" idx="6"/>
          </p:cNvCxnSpPr>
          <p:nvPr/>
        </p:nvCxnSpPr>
        <p:spPr>
          <a:xfrm rot="10800000">
            <a:off x="7543800" y="1600200"/>
            <a:ext cx="304800" cy="762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2" idx="3"/>
            <a:endCxn id="31" idx="7"/>
          </p:cNvCxnSpPr>
          <p:nvPr/>
        </p:nvCxnSpPr>
        <p:spPr>
          <a:xfrm rot="5400000">
            <a:off x="6029045" y="1914245"/>
            <a:ext cx="133910" cy="13391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2" idx="4"/>
            <a:endCxn id="21" idx="1"/>
          </p:cNvCxnSpPr>
          <p:nvPr/>
        </p:nvCxnSpPr>
        <p:spPr>
          <a:xfrm rot="5400000">
            <a:off x="6210301" y="1945015"/>
            <a:ext cx="78115" cy="150485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7"/>
            <a:endCxn id="21" idx="1"/>
          </p:cNvCxnSpPr>
          <p:nvPr/>
        </p:nvCxnSpPr>
        <p:spPr>
          <a:xfrm rot="16200000" flipH="1">
            <a:off x="6096000" y="1981200"/>
            <a:ext cx="11160" cy="14507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4"/>
            <a:endCxn id="17" idx="0"/>
          </p:cNvCxnSpPr>
          <p:nvPr/>
        </p:nvCxnSpPr>
        <p:spPr>
          <a:xfrm rot="16200000" flipH="1">
            <a:off x="5905500" y="2400300"/>
            <a:ext cx="76200" cy="1524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3"/>
            <a:endCxn id="17" idx="0"/>
          </p:cNvCxnSpPr>
          <p:nvPr/>
        </p:nvCxnSpPr>
        <p:spPr>
          <a:xfrm rot="5400000">
            <a:off x="6057901" y="2398385"/>
            <a:ext cx="78115" cy="154315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5" idx="6"/>
            <a:endCxn id="17" idx="2"/>
          </p:cNvCxnSpPr>
          <p:nvPr/>
        </p:nvCxnSpPr>
        <p:spPr>
          <a:xfrm>
            <a:off x="5715000" y="2667000"/>
            <a:ext cx="76200" cy="762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0" idx="4"/>
            <a:endCxn id="20" idx="0"/>
          </p:cNvCxnSpPr>
          <p:nvPr/>
        </p:nvCxnSpPr>
        <p:spPr>
          <a:xfrm rot="5400000">
            <a:off x="7239000" y="1905000"/>
            <a:ext cx="152400" cy="1588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1" idx="4"/>
            <a:endCxn id="24" idx="0"/>
          </p:cNvCxnSpPr>
          <p:nvPr/>
        </p:nvCxnSpPr>
        <p:spPr>
          <a:xfrm rot="16200000" flipH="1">
            <a:off x="6780506" y="1598906"/>
            <a:ext cx="152400" cy="2588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741112" y="1295400"/>
            <a:ext cx="228600" cy="2286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21" idx="6"/>
            <a:endCxn id="15" idx="1"/>
          </p:cNvCxnSpPr>
          <p:nvPr/>
        </p:nvCxnSpPr>
        <p:spPr>
          <a:xfrm>
            <a:off x="6629400" y="2247900"/>
            <a:ext cx="66955" cy="181255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7"/>
            <a:endCxn id="15" idx="2"/>
          </p:cNvCxnSpPr>
          <p:nvPr/>
        </p:nvCxnSpPr>
        <p:spPr>
          <a:xfrm rot="5400000" flipH="1" flipV="1">
            <a:off x="6557822" y="2552700"/>
            <a:ext cx="33478" cy="109678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1" idx="4"/>
            <a:endCxn id="29" idx="0"/>
          </p:cNvCxnSpPr>
          <p:nvPr/>
        </p:nvCxnSpPr>
        <p:spPr>
          <a:xfrm rot="16200000" flipH="1">
            <a:off x="6362700" y="2514600"/>
            <a:ext cx="76200" cy="76200"/>
          </a:xfrm>
          <a:prstGeom prst="line">
            <a:avLst/>
          </a:prstGeom>
          <a:ln w="22225">
            <a:solidFill>
              <a:srgbClr val="FFC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18" idx="3"/>
          </p:cNvCxnSpPr>
          <p:nvPr/>
        </p:nvCxnSpPr>
        <p:spPr>
          <a:xfrm flipV="1">
            <a:off x="7543800" y="2763604"/>
            <a:ext cx="131996" cy="131996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3" idx="2"/>
          </p:cNvCxnSpPr>
          <p:nvPr/>
        </p:nvCxnSpPr>
        <p:spPr>
          <a:xfrm flipV="1">
            <a:off x="7620000" y="2209800"/>
            <a:ext cx="152400" cy="7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2" idx="4"/>
            <a:endCxn id="6" idx="0"/>
          </p:cNvCxnSpPr>
          <p:nvPr/>
        </p:nvCxnSpPr>
        <p:spPr>
          <a:xfrm rot="16200000" flipH="1">
            <a:off x="7277100" y="3162300"/>
            <a:ext cx="152400" cy="762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0" idx="4"/>
            <a:endCxn id="12" idx="0"/>
          </p:cNvCxnSpPr>
          <p:nvPr/>
        </p:nvCxnSpPr>
        <p:spPr>
          <a:xfrm rot="5400000">
            <a:off x="7277100" y="2628900"/>
            <a:ext cx="762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6" idx="6"/>
            <a:endCxn id="33" idx="1"/>
          </p:cNvCxnSpPr>
          <p:nvPr/>
        </p:nvCxnSpPr>
        <p:spPr>
          <a:xfrm>
            <a:off x="8382000" y="2590800"/>
            <a:ext cx="219355" cy="143155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6" idx="7"/>
            <a:endCxn id="36" idx="3"/>
          </p:cNvCxnSpPr>
          <p:nvPr/>
        </p:nvCxnSpPr>
        <p:spPr>
          <a:xfrm rot="5400000" flipH="1" flipV="1">
            <a:off x="8261163" y="2382605"/>
            <a:ext cx="176633" cy="24233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3" idx="0"/>
            <a:endCxn id="34" idx="4"/>
          </p:cNvCxnSpPr>
          <p:nvPr/>
        </p:nvCxnSpPr>
        <p:spPr>
          <a:xfrm rot="5400000" flipH="1" flipV="1">
            <a:off x="8001000" y="1905000"/>
            <a:ext cx="76200" cy="76200"/>
          </a:xfrm>
          <a:prstGeom prst="line">
            <a:avLst/>
          </a:prstGeom>
          <a:ln w="22225">
            <a:solidFill>
              <a:srgbClr val="FFC000">
                <a:alpha val="2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0" idx="1"/>
            <a:endCxn id="18" idx="1"/>
          </p:cNvCxnSpPr>
          <p:nvPr/>
        </p:nvCxnSpPr>
        <p:spPr>
          <a:xfrm rot="16200000" flipH="1">
            <a:off x="7175874" y="1994274"/>
            <a:ext cx="423722" cy="57612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7"/>
            <a:endCxn id="25" idx="3"/>
          </p:cNvCxnSpPr>
          <p:nvPr/>
        </p:nvCxnSpPr>
        <p:spPr>
          <a:xfrm rot="16200000" flipV="1">
            <a:off x="7492627" y="2032374"/>
            <a:ext cx="57711" cy="18489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Callout 73"/>
          <p:cNvSpPr/>
          <p:nvPr/>
        </p:nvSpPr>
        <p:spPr>
          <a:xfrm>
            <a:off x="2362200" y="4495800"/>
            <a:ext cx="2590800" cy="1143000"/>
          </a:xfrm>
          <a:prstGeom prst="wedgeEllipseCallout">
            <a:avLst>
              <a:gd name="adj1" fmla="val 80965"/>
              <a:gd name="adj2" fmla="val 162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Freestyle Script" pitchFamily="66" charset="0"/>
              </a:rPr>
              <a:t>I speak, therefore I am.</a:t>
            </a:r>
            <a:endParaRPr lang="en-IN" sz="3200" i="1" dirty="0">
              <a:solidFill>
                <a:schemeClr val="accent2">
                  <a:lumMod val="50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75" name="Curved Down Arrow 74"/>
          <p:cNvSpPr/>
          <p:nvPr/>
        </p:nvSpPr>
        <p:spPr>
          <a:xfrm rot="19156977">
            <a:off x="3545336" y="2995741"/>
            <a:ext cx="2034603" cy="878044"/>
          </a:xfrm>
          <a:prstGeom prst="curvedDownArrow">
            <a:avLst>
              <a:gd name="adj1" fmla="val 9142"/>
              <a:gd name="adj2" fmla="val 26121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434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Production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910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Perception</a:t>
            </a:r>
            <a:endParaRPr lang="en-I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Learning</a:t>
            </a:r>
            <a:endParaRPr lang="en-IN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8200" y="1447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Representation and Processing</a:t>
            </a:r>
            <a:endParaRPr lang="en-IN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0" name="Striped Right Arrow 79"/>
          <p:cNvSpPr/>
          <p:nvPr/>
        </p:nvSpPr>
        <p:spPr>
          <a:xfrm rot="16200000">
            <a:off x="3048000" y="3657600"/>
            <a:ext cx="914400" cy="609600"/>
          </a:xfrm>
          <a:prstGeom prst="stripedRightArrow">
            <a:avLst>
              <a:gd name="adj1" fmla="val 38000"/>
              <a:gd name="adj2" fmla="val 44000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TextBox 80"/>
          <p:cNvSpPr txBox="1"/>
          <p:nvPr/>
        </p:nvSpPr>
        <p:spPr>
          <a:xfrm>
            <a:off x="2590800" y="2667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Change &amp; Evolution</a:t>
            </a:r>
            <a:endParaRPr lang="en-I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4800600" y="4572000"/>
            <a:ext cx="2438400" cy="15240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Rectangle 83"/>
          <p:cNvSpPr/>
          <p:nvPr/>
        </p:nvSpPr>
        <p:spPr>
          <a:xfrm>
            <a:off x="1752600" y="1447800"/>
            <a:ext cx="28194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Psycholinguistics</a:t>
            </a:r>
          </a:p>
          <a:p>
            <a:pPr algn="ctr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Neurolinguistics</a:t>
            </a:r>
            <a:endParaRPr lang="en-IN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90600" y="5562600"/>
            <a:ext cx="28194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Theo. Linguistics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Data Modeling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09600" y="3429000"/>
            <a:ext cx="28194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Socio/Dia. Linguistics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Games/Simulations</a:t>
            </a:r>
          </a:p>
        </p:txBody>
      </p:sp>
    </p:spTree>
    <p:extLst>
      <p:ext uri="{BB962C8B-B14F-4D97-AF65-F5344CB8AC3E}">
        <p14:creationId xmlns:p14="http://schemas.microsoft.com/office/powerpoint/2010/main" val="6614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Crisp/hard vs. Fuzzy/soft</a:t>
            </a:r>
          </a:p>
          <a:p>
            <a:r>
              <a:rPr lang="en-US" dirty="0" smtClean="0"/>
              <a:t>Hierarchical vs. non-hierarchical</a:t>
            </a:r>
          </a:p>
          <a:p>
            <a:r>
              <a:rPr lang="en-US" dirty="0" smtClean="0"/>
              <a:t>Divisive vs. Agglomerative</a:t>
            </a:r>
          </a:p>
          <a:p>
            <a:endParaRPr lang="en-US" dirty="0"/>
          </a:p>
          <a:p>
            <a:r>
              <a:rPr lang="en-US" dirty="0" smtClean="0"/>
              <a:t>Popular strategies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Hierarchical agglomerative clustering</a:t>
            </a:r>
          </a:p>
          <a:p>
            <a:pPr lvl="1"/>
            <a:r>
              <a:rPr lang="en-US" dirty="0" smtClean="0"/>
              <a:t>Spectral clustering (Shi-Malik algorithm)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4"/>
          <p:cNvSpPr>
            <a:spLocks noChangeArrowheads="1"/>
          </p:cNvSpPr>
          <p:nvPr/>
        </p:nvSpPr>
        <p:spPr bwMode="auto">
          <a:xfrm>
            <a:off x="1066800" y="5257800"/>
            <a:ext cx="27432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Syntactic Network of Words</a:t>
            </a: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4953000" y="3352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2057400" y="1752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990600" y="3581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6400800" y="4343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6400800" y="2133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3886200" y="2286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3124200" y="3276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3962400" y="4876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cxnSp>
        <p:nvCxnSpPr>
          <p:cNvPr id="87052" name="AutoShape 12"/>
          <p:cNvCxnSpPr>
            <a:cxnSpLocks noChangeShapeType="1"/>
            <a:stCxn id="87046" idx="7"/>
            <a:endCxn id="87049" idx="3"/>
          </p:cNvCxnSpPr>
          <p:nvPr/>
        </p:nvCxnSpPr>
        <p:spPr bwMode="auto">
          <a:xfrm flipV="1">
            <a:off x="1641475" y="2936875"/>
            <a:ext cx="2355850" cy="75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3" name="AutoShape 13"/>
          <p:cNvCxnSpPr>
            <a:cxnSpLocks noChangeShapeType="1"/>
            <a:stCxn id="87049" idx="2"/>
            <a:endCxn id="87045" idx="6"/>
          </p:cNvCxnSpPr>
          <p:nvPr/>
        </p:nvCxnSpPr>
        <p:spPr bwMode="auto">
          <a:xfrm flipH="1" flipV="1">
            <a:off x="2819400" y="2133600"/>
            <a:ext cx="10668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4" name="AutoShape 15"/>
          <p:cNvCxnSpPr>
            <a:cxnSpLocks noChangeShapeType="1"/>
            <a:stCxn id="87050" idx="6"/>
            <a:endCxn id="87044" idx="2"/>
          </p:cNvCxnSpPr>
          <p:nvPr/>
        </p:nvCxnSpPr>
        <p:spPr bwMode="auto">
          <a:xfrm>
            <a:off x="3886200" y="3657600"/>
            <a:ext cx="10668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5" name="AutoShape 16"/>
          <p:cNvCxnSpPr>
            <a:cxnSpLocks noChangeShapeType="1"/>
            <a:stCxn id="87048" idx="3"/>
            <a:endCxn id="87049" idx="6"/>
          </p:cNvCxnSpPr>
          <p:nvPr/>
        </p:nvCxnSpPr>
        <p:spPr bwMode="auto">
          <a:xfrm flipH="1" flipV="1">
            <a:off x="4648200" y="2667000"/>
            <a:ext cx="1863725" cy="117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6" name="AutoShape 17"/>
          <p:cNvCxnSpPr>
            <a:cxnSpLocks noChangeShapeType="1"/>
            <a:stCxn id="87044" idx="5"/>
            <a:endCxn id="87047" idx="2"/>
          </p:cNvCxnSpPr>
          <p:nvPr/>
        </p:nvCxnSpPr>
        <p:spPr bwMode="auto">
          <a:xfrm>
            <a:off x="5603875" y="4003675"/>
            <a:ext cx="796925" cy="720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7" name="AutoShape 18"/>
          <p:cNvCxnSpPr>
            <a:cxnSpLocks noChangeShapeType="1"/>
            <a:stCxn id="87044" idx="3"/>
            <a:endCxn id="87051" idx="0"/>
          </p:cNvCxnSpPr>
          <p:nvPr/>
        </p:nvCxnSpPr>
        <p:spPr bwMode="auto">
          <a:xfrm flipH="1">
            <a:off x="4343400" y="4003675"/>
            <a:ext cx="720725" cy="873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AutoShape 19"/>
          <p:cNvCxnSpPr>
            <a:cxnSpLocks noChangeShapeType="1"/>
            <a:stCxn id="87049" idx="5"/>
            <a:endCxn id="87044" idx="1"/>
          </p:cNvCxnSpPr>
          <p:nvPr/>
        </p:nvCxnSpPr>
        <p:spPr bwMode="auto">
          <a:xfrm>
            <a:off x="4537075" y="2936875"/>
            <a:ext cx="527050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9" name="AutoShape 20"/>
          <p:cNvCxnSpPr>
            <a:cxnSpLocks noChangeShapeType="1"/>
            <a:stCxn id="87050" idx="5"/>
            <a:endCxn id="87051" idx="0"/>
          </p:cNvCxnSpPr>
          <p:nvPr/>
        </p:nvCxnSpPr>
        <p:spPr bwMode="auto">
          <a:xfrm>
            <a:off x="3775075" y="3927475"/>
            <a:ext cx="568325" cy="949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0" name="AutoShape 21"/>
          <p:cNvCxnSpPr>
            <a:cxnSpLocks noChangeShapeType="1"/>
            <a:stCxn id="87047" idx="3"/>
            <a:endCxn id="87051" idx="6"/>
          </p:cNvCxnSpPr>
          <p:nvPr/>
        </p:nvCxnSpPr>
        <p:spPr bwMode="auto">
          <a:xfrm flipH="1">
            <a:off x="4724400" y="4994275"/>
            <a:ext cx="1787525" cy="26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1" name="AutoShape 22"/>
          <p:cNvCxnSpPr>
            <a:cxnSpLocks noChangeShapeType="1"/>
            <a:stCxn id="87046" idx="7"/>
            <a:endCxn id="87045" idx="3"/>
          </p:cNvCxnSpPr>
          <p:nvPr/>
        </p:nvCxnSpPr>
        <p:spPr bwMode="auto">
          <a:xfrm flipV="1">
            <a:off x="1641475" y="2403475"/>
            <a:ext cx="527050" cy="128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2" name="Text Box 24"/>
          <p:cNvSpPr txBox="1">
            <a:spLocks noChangeArrowheads="1"/>
          </p:cNvSpPr>
          <p:nvPr/>
        </p:nvSpPr>
        <p:spPr bwMode="auto">
          <a:xfrm>
            <a:off x="4953000" y="2971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light</a:t>
            </a:r>
          </a:p>
        </p:txBody>
      </p:sp>
      <p:sp>
        <p:nvSpPr>
          <p:cNvPr id="87063" name="Text Box 25"/>
          <p:cNvSpPr txBox="1">
            <a:spLocks noChangeArrowheads="1"/>
          </p:cNvSpPr>
          <p:nvPr/>
        </p:nvSpPr>
        <p:spPr bwMode="auto">
          <a:xfrm>
            <a:off x="38100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color</a:t>
            </a:r>
          </a:p>
        </p:txBody>
      </p:sp>
      <p:sp>
        <p:nvSpPr>
          <p:cNvPr id="87064" name="Text Box 26"/>
          <p:cNvSpPr txBox="1">
            <a:spLocks noChangeArrowheads="1"/>
          </p:cNvSpPr>
          <p:nvPr/>
        </p:nvSpPr>
        <p:spPr bwMode="auto">
          <a:xfrm>
            <a:off x="40386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red</a:t>
            </a:r>
          </a:p>
        </p:txBody>
      </p:sp>
      <p:sp>
        <p:nvSpPr>
          <p:cNvPr id="87065" name="Text Box 27"/>
          <p:cNvSpPr txBox="1">
            <a:spLocks noChangeArrowheads="1"/>
          </p:cNvSpPr>
          <p:nvPr/>
        </p:nvSpPr>
        <p:spPr bwMode="auto">
          <a:xfrm>
            <a:off x="25908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blue</a:t>
            </a:r>
          </a:p>
        </p:txBody>
      </p:sp>
      <p:sp>
        <p:nvSpPr>
          <p:cNvPr id="87066" name="Text Box 28"/>
          <p:cNvSpPr txBox="1">
            <a:spLocks noChangeArrowheads="1"/>
          </p:cNvSpPr>
          <p:nvPr/>
        </p:nvSpPr>
        <p:spPr bwMode="auto">
          <a:xfrm>
            <a:off x="9144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blood</a:t>
            </a:r>
          </a:p>
        </p:txBody>
      </p:sp>
      <p:sp>
        <p:nvSpPr>
          <p:cNvPr id="87067" name="Text Box 29"/>
          <p:cNvSpPr txBox="1">
            <a:spLocks noChangeArrowheads="1"/>
          </p:cNvSpPr>
          <p:nvPr/>
        </p:nvSpPr>
        <p:spPr bwMode="auto">
          <a:xfrm>
            <a:off x="1295400" y="1981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sky</a:t>
            </a:r>
          </a:p>
        </p:txBody>
      </p:sp>
      <p:sp>
        <p:nvSpPr>
          <p:cNvPr id="87068" name="Text Box 30"/>
          <p:cNvSpPr txBox="1">
            <a:spLocks noChangeArrowheads="1"/>
          </p:cNvSpPr>
          <p:nvPr/>
        </p:nvSpPr>
        <p:spPr bwMode="auto">
          <a:xfrm>
            <a:off x="71628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heavy</a:t>
            </a:r>
          </a:p>
        </p:txBody>
      </p:sp>
      <p:sp>
        <p:nvSpPr>
          <p:cNvPr id="87069" name="Text Box 31"/>
          <p:cNvSpPr txBox="1">
            <a:spLocks noChangeArrowheads="1"/>
          </p:cNvSpPr>
          <p:nvPr/>
        </p:nvSpPr>
        <p:spPr bwMode="auto">
          <a:xfrm>
            <a:off x="7239000" y="213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</a:t>
            </a:r>
          </a:p>
        </p:txBody>
      </p:sp>
      <p:cxnSp>
        <p:nvCxnSpPr>
          <p:cNvPr id="87070" name="AutoShape 32"/>
          <p:cNvCxnSpPr>
            <a:cxnSpLocks noChangeShapeType="1"/>
            <a:stCxn id="87050" idx="5"/>
            <a:endCxn id="87047" idx="3"/>
          </p:cNvCxnSpPr>
          <p:nvPr/>
        </p:nvCxnSpPr>
        <p:spPr bwMode="auto">
          <a:xfrm>
            <a:off x="3775075" y="3927475"/>
            <a:ext cx="273685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71" name="Text Box 33"/>
          <p:cNvSpPr txBox="1">
            <a:spLocks noChangeArrowheads="1"/>
          </p:cNvSpPr>
          <p:nvPr/>
        </p:nvSpPr>
        <p:spPr bwMode="auto">
          <a:xfrm>
            <a:off x="3505200" y="4343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100</a:t>
            </a:r>
          </a:p>
        </p:txBody>
      </p:sp>
      <p:sp>
        <p:nvSpPr>
          <p:cNvPr id="87072" name="Text Box 36"/>
          <p:cNvSpPr txBox="1">
            <a:spLocks noChangeArrowheads="1"/>
          </p:cNvSpPr>
          <p:nvPr/>
        </p:nvSpPr>
        <p:spPr bwMode="auto">
          <a:xfrm>
            <a:off x="58674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20</a:t>
            </a:r>
          </a:p>
        </p:txBody>
      </p:sp>
      <p:cxnSp>
        <p:nvCxnSpPr>
          <p:cNvPr id="87073" name="AutoShape 38"/>
          <p:cNvCxnSpPr>
            <a:cxnSpLocks noChangeShapeType="1"/>
            <a:stCxn id="87048" idx="4"/>
            <a:endCxn id="87047" idx="0"/>
          </p:cNvCxnSpPr>
          <p:nvPr/>
        </p:nvCxnSpPr>
        <p:spPr bwMode="auto">
          <a:xfrm>
            <a:off x="6781800" y="2895600"/>
            <a:ext cx="0" cy="14478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74" name="Text Box 40"/>
          <p:cNvSpPr txBox="1">
            <a:spLocks noChangeArrowheads="1"/>
          </p:cNvSpPr>
          <p:nvPr/>
        </p:nvSpPr>
        <p:spPr bwMode="auto">
          <a:xfrm>
            <a:off x="6781800" y="3352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87075" name="Text Box 41"/>
          <p:cNvSpPr txBox="1">
            <a:spLocks noChangeArrowheads="1"/>
          </p:cNvSpPr>
          <p:nvPr/>
        </p:nvSpPr>
        <p:spPr bwMode="auto">
          <a:xfrm>
            <a:off x="1143000" y="5334000"/>
            <a:ext cx="2590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 – cos(</a:t>
            </a:r>
            <a:r>
              <a:rPr lang="en-US" sz="2400" b="1">
                <a:latin typeface="Times New Roman" pitchFamily="18" charset="0"/>
              </a:rPr>
              <a:t>red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blue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/>
              <a:t> </a:t>
            </a:r>
          </a:p>
        </p:txBody>
      </p:sp>
      <p:sp>
        <p:nvSpPr>
          <p:cNvPr id="87076" name="Line 42"/>
          <p:cNvSpPr>
            <a:spLocks noChangeShapeType="1"/>
          </p:cNvSpPr>
          <p:nvPr/>
        </p:nvSpPr>
        <p:spPr bwMode="auto">
          <a:xfrm>
            <a:off x="1219200" y="5867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Line 43"/>
          <p:cNvSpPr>
            <a:spLocks noChangeShapeType="1"/>
          </p:cNvSpPr>
          <p:nvPr/>
        </p:nvSpPr>
        <p:spPr bwMode="auto">
          <a:xfrm flipV="1">
            <a:off x="2743200" y="48006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Slide Number Placeholder 3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06274F-8E17-44DA-8F95-DC013DCE0A8B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4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Chinese Whispers Algorithm </a:t>
            </a:r>
          </a:p>
        </p:txBody>
      </p:sp>
      <p:sp>
        <p:nvSpPr>
          <p:cNvPr id="88067" name="Oval 4"/>
          <p:cNvSpPr>
            <a:spLocks noChangeArrowheads="1"/>
          </p:cNvSpPr>
          <p:nvPr/>
        </p:nvSpPr>
        <p:spPr bwMode="auto">
          <a:xfrm>
            <a:off x="4953000" y="3352800"/>
            <a:ext cx="762000" cy="762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68" name="Oval 5"/>
          <p:cNvSpPr>
            <a:spLocks noChangeArrowheads="1"/>
          </p:cNvSpPr>
          <p:nvPr/>
        </p:nvSpPr>
        <p:spPr bwMode="auto">
          <a:xfrm>
            <a:off x="2057400" y="1752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69" name="Oval 6"/>
          <p:cNvSpPr>
            <a:spLocks noChangeArrowheads="1"/>
          </p:cNvSpPr>
          <p:nvPr/>
        </p:nvSpPr>
        <p:spPr bwMode="auto">
          <a:xfrm>
            <a:off x="990600" y="3581400"/>
            <a:ext cx="762000" cy="7620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70" name="Oval 7"/>
          <p:cNvSpPr>
            <a:spLocks noChangeArrowheads="1"/>
          </p:cNvSpPr>
          <p:nvPr/>
        </p:nvSpPr>
        <p:spPr bwMode="auto">
          <a:xfrm>
            <a:off x="6400800" y="4343400"/>
            <a:ext cx="7620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71" name="Oval 8"/>
          <p:cNvSpPr>
            <a:spLocks noChangeArrowheads="1"/>
          </p:cNvSpPr>
          <p:nvPr/>
        </p:nvSpPr>
        <p:spPr bwMode="auto">
          <a:xfrm>
            <a:off x="6400800" y="2133600"/>
            <a:ext cx="762000" cy="76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72" name="Oval 9"/>
          <p:cNvSpPr>
            <a:spLocks noChangeArrowheads="1"/>
          </p:cNvSpPr>
          <p:nvPr/>
        </p:nvSpPr>
        <p:spPr bwMode="auto">
          <a:xfrm>
            <a:off x="3886200" y="22860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73" name="Oval 10"/>
          <p:cNvSpPr>
            <a:spLocks noChangeArrowheads="1"/>
          </p:cNvSpPr>
          <p:nvPr/>
        </p:nvSpPr>
        <p:spPr bwMode="auto">
          <a:xfrm>
            <a:off x="3124200" y="3276600"/>
            <a:ext cx="762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8074" name="Oval 11"/>
          <p:cNvSpPr>
            <a:spLocks noChangeArrowheads="1"/>
          </p:cNvSpPr>
          <p:nvPr/>
        </p:nvSpPr>
        <p:spPr bwMode="auto">
          <a:xfrm>
            <a:off x="3962400" y="4876800"/>
            <a:ext cx="762000" cy="762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cxnSp>
        <p:nvCxnSpPr>
          <p:cNvPr id="88075" name="AutoShape 12"/>
          <p:cNvCxnSpPr>
            <a:cxnSpLocks noChangeShapeType="1"/>
            <a:stCxn id="88069" idx="7"/>
            <a:endCxn id="88072" idx="3"/>
          </p:cNvCxnSpPr>
          <p:nvPr/>
        </p:nvCxnSpPr>
        <p:spPr bwMode="auto">
          <a:xfrm flipV="1">
            <a:off x="1641475" y="2936875"/>
            <a:ext cx="2355850" cy="75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6" name="AutoShape 13"/>
          <p:cNvCxnSpPr>
            <a:cxnSpLocks noChangeShapeType="1"/>
            <a:stCxn id="88072" idx="2"/>
            <a:endCxn id="88068" idx="6"/>
          </p:cNvCxnSpPr>
          <p:nvPr/>
        </p:nvCxnSpPr>
        <p:spPr bwMode="auto">
          <a:xfrm flipH="1" flipV="1">
            <a:off x="2819400" y="2133600"/>
            <a:ext cx="10668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7" name="AutoShape 14"/>
          <p:cNvCxnSpPr>
            <a:cxnSpLocks noChangeShapeType="1"/>
            <a:stCxn id="88073" idx="6"/>
            <a:endCxn id="88067" idx="2"/>
          </p:cNvCxnSpPr>
          <p:nvPr/>
        </p:nvCxnSpPr>
        <p:spPr bwMode="auto">
          <a:xfrm>
            <a:off x="3886200" y="3657600"/>
            <a:ext cx="10668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8" name="AutoShape 15"/>
          <p:cNvCxnSpPr>
            <a:cxnSpLocks noChangeShapeType="1"/>
            <a:stCxn id="88071" idx="3"/>
            <a:endCxn id="88072" idx="6"/>
          </p:cNvCxnSpPr>
          <p:nvPr/>
        </p:nvCxnSpPr>
        <p:spPr bwMode="auto">
          <a:xfrm flipH="1" flipV="1">
            <a:off x="4648200" y="2667000"/>
            <a:ext cx="1863725" cy="117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9" name="AutoShape 16"/>
          <p:cNvCxnSpPr>
            <a:cxnSpLocks noChangeShapeType="1"/>
            <a:stCxn id="88067" idx="5"/>
            <a:endCxn id="88070" idx="2"/>
          </p:cNvCxnSpPr>
          <p:nvPr/>
        </p:nvCxnSpPr>
        <p:spPr bwMode="auto">
          <a:xfrm>
            <a:off x="5603875" y="4003675"/>
            <a:ext cx="796925" cy="720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0" name="AutoShape 17"/>
          <p:cNvCxnSpPr>
            <a:cxnSpLocks noChangeShapeType="1"/>
            <a:stCxn id="88067" idx="3"/>
            <a:endCxn id="88074" idx="0"/>
          </p:cNvCxnSpPr>
          <p:nvPr/>
        </p:nvCxnSpPr>
        <p:spPr bwMode="auto">
          <a:xfrm flipH="1">
            <a:off x="4343400" y="4003675"/>
            <a:ext cx="720725" cy="873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1" name="AutoShape 18"/>
          <p:cNvCxnSpPr>
            <a:cxnSpLocks noChangeShapeType="1"/>
            <a:stCxn id="88072" idx="5"/>
            <a:endCxn id="88067" idx="1"/>
          </p:cNvCxnSpPr>
          <p:nvPr/>
        </p:nvCxnSpPr>
        <p:spPr bwMode="auto">
          <a:xfrm>
            <a:off x="4537075" y="2936875"/>
            <a:ext cx="527050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2" name="AutoShape 19"/>
          <p:cNvCxnSpPr>
            <a:cxnSpLocks noChangeShapeType="1"/>
            <a:stCxn id="88073" idx="5"/>
            <a:endCxn id="88074" idx="0"/>
          </p:cNvCxnSpPr>
          <p:nvPr/>
        </p:nvCxnSpPr>
        <p:spPr bwMode="auto">
          <a:xfrm>
            <a:off x="3775075" y="3927475"/>
            <a:ext cx="568325" cy="949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3" name="AutoShape 20"/>
          <p:cNvCxnSpPr>
            <a:cxnSpLocks noChangeShapeType="1"/>
            <a:stCxn id="88070" idx="3"/>
            <a:endCxn id="88074" idx="6"/>
          </p:cNvCxnSpPr>
          <p:nvPr/>
        </p:nvCxnSpPr>
        <p:spPr bwMode="auto">
          <a:xfrm flipH="1">
            <a:off x="4724400" y="4994275"/>
            <a:ext cx="1787525" cy="26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4" name="AutoShape 21"/>
          <p:cNvCxnSpPr>
            <a:cxnSpLocks noChangeShapeType="1"/>
            <a:stCxn id="88069" idx="7"/>
            <a:endCxn id="88068" idx="3"/>
          </p:cNvCxnSpPr>
          <p:nvPr/>
        </p:nvCxnSpPr>
        <p:spPr bwMode="auto">
          <a:xfrm flipV="1">
            <a:off x="1641475" y="2403475"/>
            <a:ext cx="527050" cy="128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85" name="Text Box 22"/>
          <p:cNvSpPr txBox="1">
            <a:spLocks noChangeArrowheads="1"/>
          </p:cNvSpPr>
          <p:nvPr/>
        </p:nvSpPr>
        <p:spPr bwMode="auto">
          <a:xfrm>
            <a:off x="4953000" y="2971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light</a:t>
            </a:r>
          </a:p>
        </p:txBody>
      </p:sp>
      <p:sp>
        <p:nvSpPr>
          <p:cNvPr id="88086" name="Text Box 23"/>
          <p:cNvSpPr txBox="1">
            <a:spLocks noChangeArrowheads="1"/>
          </p:cNvSpPr>
          <p:nvPr/>
        </p:nvSpPr>
        <p:spPr bwMode="auto">
          <a:xfrm>
            <a:off x="38100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color</a:t>
            </a:r>
          </a:p>
        </p:txBody>
      </p:sp>
      <p:sp>
        <p:nvSpPr>
          <p:cNvPr id="88087" name="Text Box 24"/>
          <p:cNvSpPr txBox="1">
            <a:spLocks noChangeArrowheads="1"/>
          </p:cNvSpPr>
          <p:nvPr/>
        </p:nvSpPr>
        <p:spPr bwMode="auto">
          <a:xfrm>
            <a:off x="40386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red</a:t>
            </a:r>
          </a:p>
        </p:txBody>
      </p:sp>
      <p:sp>
        <p:nvSpPr>
          <p:cNvPr id="88088" name="Text Box 25"/>
          <p:cNvSpPr txBox="1">
            <a:spLocks noChangeArrowheads="1"/>
          </p:cNvSpPr>
          <p:nvPr/>
        </p:nvSpPr>
        <p:spPr bwMode="auto">
          <a:xfrm>
            <a:off x="25908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blue</a:t>
            </a:r>
          </a:p>
        </p:txBody>
      </p:sp>
      <p:sp>
        <p:nvSpPr>
          <p:cNvPr id="88089" name="Text Box 26"/>
          <p:cNvSpPr txBox="1">
            <a:spLocks noChangeArrowheads="1"/>
          </p:cNvSpPr>
          <p:nvPr/>
        </p:nvSpPr>
        <p:spPr bwMode="auto">
          <a:xfrm>
            <a:off x="9144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blood</a:t>
            </a:r>
          </a:p>
        </p:txBody>
      </p:sp>
      <p:sp>
        <p:nvSpPr>
          <p:cNvPr id="88090" name="Text Box 27"/>
          <p:cNvSpPr txBox="1">
            <a:spLocks noChangeArrowheads="1"/>
          </p:cNvSpPr>
          <p:nvPr/>
        </p:nvSpPr>
        <p:spPr bwMode="auto">
          <a:xfrm>
            <a:off x="1295400" y="1981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sky</a:t>
            </a:r>
          </a:p>
        </p:txBody>
      </p:sp>
      <p:sp>
        <p:nvSpPr>
          <p:cNvPr id="88091" name="Text Box 28"/>
          <p:cNvSpPr txBox="1">
            <a:spLocks noChangeArrowheads="1"/>
          </p:cNvSpPr>
          <p:nvPr/>
        </p:nvSpPr>
        <p:spPr bwMode="auto">
          <a:xfrm>
            <a:off x="71628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heavy</a:t>
            </a:r>
          </a:p>
        </p:txBody>
      </p:sp>
      <p:sp>
        <p:nvSpPr>
          <p:cNvPr id="88092" name="Text Box 29"/>
          <p:cNvSpPr txBox="1">
            <a:spLocks noChangeArrowheads="1"/>
          </p:cNvSpPr>
          <p:nvPr/>
        </p:nvSpPr>
        <p:spPr bwMode="auto">
          <a:xfrm>
            <a:off x="7239000" y="213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</a:t>
            </a:r>
          </a:p>
        </p:txBody>
      </p:sp>
      <p:cxnSp>
        <p:nvCxnSpPr>
          <p:cNvPr id="88093" name="AutoShape 30"/>
          <p:cNvCxnSpPr>
            <a:cxnSpLocks noChangeShapeType="1"/>
            <a:stCxn id="88073" idx="5"/>
            <a:endCxn id="88070" idx="3"/>
          </p:cNvCxnSpPr>
          <p:nvPr/>
        </p:nvCxnSpPr>
        <p:spPr bwMode="auto">
          <a:xfrm>
            <a:off x="3775075" y="3927475"/>
            <a:ext cx="273685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31"/>
          <p:cNvSpPr txBox="1">
            <a:spLocks noChangeArrowheads="1"/>
          </p:cNvSpPr>
          <p:nvPr/>
        </p:nvSpPr>
        <p:spPr bwMode="auto">
          <a:xfrm>
            <a:off x="35052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0.9</a:t>
            </a:r>
          </a:p>
        </p:txBody>
      </p:sp>
      <p:sp>
        <p:nvSpPr>
          <p:cNvPr id="88095" name="Text Box 32"/>
          <p:cNvSpPr txBox="1">
            <a:spLocks noChangeArrowheads="1"/>
          </p:cNvSpPr>
          <p:nvPr/>
        </p:nvSpPr>
        <p:spPr bwMode="auto">
          <a:xfrm>
            <a:off x="53340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0.5</a:t>
            </a:r>
          </a:p>
        </p:txBody>
      </p:sp>
      <p:sp>
        <p:nvSpPr>
          <p:cNvPr id="88096" name="Text Box 33"/>
          <p:cNvSpPr txBox="1">
            <a:spLocks noChangeArrowheads="1"/>
          </p:cNvSpPr>
          <p:nvPr/>
        </p:nvSpPr>
        <p:spPr bwMode="auto">
          <a:xfrm>
            <a:off x="5257800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0.9</a:t>
            </a:r>
          </a:p>
        </p:txBody>
      </p:sp>
      <p:sp>
        <p:nvSpPr>
          <p:cNvPr id="88097" name="Text Box 34"/>
          <p:cNvSpPr txBox="1">
            <a:spLocks noChangeArrowheads="1"/>
          </p:cNvSpPr>
          <p:nvPr/>
        </p:nvSpPr>
        <p:spPr bwMode="auto">
          <a:xfrm>
            <a:off x="58674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0.7</a:t>
            </a:r>
          </a:p>
        </p:txBody>
      </p:sp>
      <p:sp>
        <p:nvSpPr>
          <p:cNvPr id="88098" name="Text Box 35"/>
          <p:cNvSpPr txBox="1">
            <a:spLocks noChangeArrowheads="1"/>
          </p:cNvSpPr>
          <p:nvPr/>
        </p:nvSpPr>
        <p:spPr bwMode="auto">
          <a:xfrm>
            <a:off x="12954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0.8</a:t>
            </a:r>
          </a:p>
        </p:txBody>
      </p:sp>
      <p:cxnSp>
        <p:nvCxnSpPr>
          <p:cNvPr id="88099" name="AutoShape 36"/>
          <p:cNvCxnSpPr>
            <a:cxnSpLocks noChangeShapeType="1"/>
            <a:stCxn id="88071" idx="4"/>
            <a:endCxn id="88070" idx="0"/>
          </p:cNvCxnSpPr>
          <p:nvPr/>
        </p:nvCxnSpPr>
        <p:spPr bwMode="auto">
          <a:xfrm>
            <a:off x="6781800" y="2895600"/>
            <a:ext cx="0" cy="14478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100" name="Text Box 37"/>
          <p:cNvSpPr txBox="1">
            <a:spLocks noChangeArrowheads="1"/>
          </p:cNvSpPr>
          <p:nvPr/>
        </p:nvSpPr>
        <p:spPr bwMode="auto">
          <a:xfrm>
            <a:off x="6781800" y="3352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-0.5</a:t>
            </a:r>
          </a:p>
        </p:txBody>
      </p:sp>
      <p:sp>
        <p:nvSpPr>
          <p:cNvPr id="88101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EDBDDC-6CDA-43FE-956C-33B551F56E2C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47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Chinese Whispers Algorithm </a:t>
            </a:r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4953000" y="3352800"/>
            <a:ext cx="762000" cy="7620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2057400" y="1752600"/>
            <a:ext cx="762000" cy="7620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990600" y="3581400"/>
            <a:ext cx="762000" cy="7620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6400800" y="4343400"/>
            <a:ext cx="7620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6400800" y="21336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3886200" y="22860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124200" y="3276600"/>
            <a:ext cx="762000" cy="7620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962400" y="4876800"/>
            <a:ext cx="762000" cy="762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cxnSp>
        <p:nvCxnSpPr>
          <p:cNvPr id="89099" name="AutoShape 11"/>
          <p:cNvCxnSpPr>
            <a:cxnSpLocks noChangeShapeType="1"/>
            <a:stCxn id="89093" idx="7"/>
            <a:endCxn id="89096" idx="3"/>
          </p:cNvCxnSpPr>
          <p:nvPr/>
        </p:nvCxnSpPr>
        <p:spPr bwMode="auto">
          <a:xfrm flipV="1">
            <a:off x="1641475" y="2936875"/>
            <a:ext cx="2355850" cy="75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0" name="AutoShape 12"/>
          <p:cNvCxnSpPr>
            <a:cxnSpLocks noChangeShapeType="1"/>
            <a:stCxn id="89096" idx="2"/>
            <a:endCxn id="89092" idx="6"/>
          </p:cNvCxnSpPr>
          <p:nvPr/>
        </p:nvCxnSpPr>
        <p:spPr bwMode="auto">
          <a:xfrm flipH="1" flipV="1">
            <a:off x="2819400" y="2133600"/>
            <a:ext cx="10668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AutoShape 13"/>
          <p:cNvCxnSpPr>
            <a:cxnSpLocks noChangeShapeType="1"/>
            <a:stCxn id="89097" idx="6"/>
            <a:endCxn id="89091" idx="2"/>
          </p:cNvCxnSpPr>
          <p:nvPr/>
        </p:nvCxnSpPr>
        <p:spPr bwMode="auto">
          <a:xfrm>
            <a:off x="3886200" y="3657600"/>
            <a:ext cx="10668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2" name="AutoShape 14"/>
          <p:cNvCxnSpPr>
            <a:cxnSpLocks noChangeShapeType="1"/>
            <a:stCxn id="89095" idx="3"/>
            <a:endCxn id="89096" idx="6"/>
          </p:cNvCxnSpPr>
          <p:nvPr/>
        </p:nvCxnSpPr>
        <p:spPr bwMode="auto">
          <a:xfrm flipH="1" flipV="1">
            <a:off x="4648200" y="2667000"/>
            <a:ext cx="1863725" cy="117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AutoShape 15"/>
          <p:cNvCxnSpPr>
            <a:cxnSpLocks noChangeShapeType="1"/>
            <a:stCxn id="89091" idx="5"/>
            <a:endCxn id="89094" idx="2"/>
          </p:cNvCxnSpPr>
          <p:nvPr/>
        </p:nvCxnSpPr>
        <p:spPr bwMode="auto">
          <a:xfrm>
            <a:off x="5603875" y="4003675"/>
            <a:ext cx="796925" cy="720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4" name="AutoShape 16"/>
          <p:cNvCxnSpPr>
            <a:cxnSpLocks noChangeShapeType="1"/>
            <a:stCxn id="89091" idx="3"/>
            <a:endCxn id="89098" idx="0"/>
          </p:cNvCxnSpPr>
          <p:nvPr/>
        </p:nvCxnSpPr>
        <p:spPr bwMode="auto">
          <a:xfrm flipH="1">
            <a:off x="4343400" y="4003675"/>
            <a:ext cx="720725" cy="873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5" name="AutoShape 17"/>
          <p:cNvCxnSpPr>
            <a:cxnSpLocks noChangeShapeType="1"/>
            <a:stCxn id="89096" idx="5"/>
            <a:endCxn id="89091" idx="1"/>
          </p:cNvCxnSpPr>
          <p:nvPr/>
        </p:nvCxnSpPr>
        <p:spPr bwMode="auto">
          <a:xfrm>
            <a:off x="4537075" y="2936875"/>
            <a:ext cx="527050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6" name="AutoShape 18"/>
          <p:cNvCxnSpPr>
            <a:cxnSpLocks noChangeShapeType="1"/>
            <a:stCxn id="89097" idx="5"/>
            <a:endCxn id="89098" idx="0"/>
          </p:cNvCxnSpPr>
          <p:nvPr/>
        </p:nvCxnSpPr>
        <p:spPr bwMode="auto">
          <a:xfrm>
            <a:off x="3775075" y="3927475"/>
            <a:ext cx="568325" cy="949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7" name="AutoShape 19"/>
          <p:cNvCxnSpPr>
            <a:cxnSpLocks noChangeShapeType="1"/>
            <a:stCxn id="89094" idx="3"/>
            <a:endCxn id="89098" idx="6"/>
          </p:cNvCxnSpPr>
          <p:nvPr/>
        </p:nvCxnSpPr>
        <p:spPr bwMode="auto">
          <a:xfrm flipH="1">
            <a:off x="4724400" y="4994275"/>
            <a:ext cx="1787525" cy="26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8" name="AutoShape 20"/>
          <p:cNvCxnSpPr>
            <a:cxnSpLocks noChangeShapeType="1"/>
            <a:stCxn id="89093" idx="7"/>
            <a:endCxn id="89092" idx="3"/>
          </p:cNvCxnSpPr>
          <p:nvPr/>
        </p:nvCxnSpPr>
        <p:spPr bwMode="auto">
          <a:xfrm flipV="1">
            <a:off x="1641475" y="2403475"/>
            <a:ext cx="527050" cy="128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light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38100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color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40386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red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25908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blue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9144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blood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1295400" y="1981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sky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71628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heavy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7239000" y="213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</a:t>
            </a:r>
          </a:p>
        </p:txBody>
      </p:sp>
      <p:cxnSp>
        <p:nvCxnSpPr>
          <p:cNvPr id="89117" name="AutoShape 29"/>
          <p:cNvCxnSpPr>
            <a:cxnSpLocks noChangeShapeType="1"/>
            <a:stCxn id="89097" idx="5"/>
            <a:endCxn id="89094" idx="3"/>
          </p:cNvCxnSpPr>
          <p:nvPr/>
        </p:nvCxnSpPr>
        <p:spPr bwMode="auto">
          <a:xfrm>
            <a:off x="3775075" y="3927475"/>
            <a:ext cx="273685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35052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0.9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53340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0.5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5257800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0.9</a:t>
            </a:r>
          </a:p>
        </p:txBody>
      </p: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58674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0.7</a:t>
            </a:r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12954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0.8</a:t>
            </a:r>
          </a:p>
        </p:txBody>
      </p:sp>
      <p:cxnSp>
        <p:nvCxnSpPr>
          <p:cNvPr id="89123" name="AutoShape 35"/>
          <p:cNvCxnSpPr>
            <a:cxnSpLocks noChangeShapeType="1"/>
            <a:stCxn id="89095" idx="4"/>
            <a:endCxn id="89094" idx="0"/>
          </p:cNvCxnSpPr>
          <p:nvPr/>
        </p:nvCxnSpPr>
        <p:spPr bwMode="auto">
          <a:xfrm>
            <a:off x="6781800" y="2895600"/>
            <a:ext cx="0" cy="14478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6781800" y="3352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-0.5</a:t>
            </a:r>
          </a:p>
        </p:txBody>
      </p:sp>
      <p:sp>
        <p:nvSpPr>
          <p:cNvPr id="89125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323E57-95F7-4530-BA41-36BD47E9E0A3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6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Chinese Whispers Algorithm </a:t>
            </a: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4953000" y="3352800"/>
            <a:ext cx="762000" cy="7620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2057400" y="17526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990600" y="35814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6400800" y="4343400"/>
            <a:ext cx="762000" cy="7620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6400800" y="21336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3886200" y="2286000"/>
            <a:ext cx="762000" cy="7620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3124200" y="3276600"/>
            <a:ext cx="762000" cy="7620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3962400" y="4876800"/>
            <a:ext cx="762000" cy="762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IN"/>
          </a:p>
        </p:txBody>
      </p:sp>
      <p:cxnSp>
        <p:nvCxnSpPr>
          <p:cNvPr id="90123" name="AutoShape 11"/>
          <p:cNvCxnSpPr>
            <a:cxnSpLocks noChangeShapeType="1"/>
            <a:stCxn id="90117" idx="7"/>
            <a:endCxn id="90120" idx="3"/>
          </p:cNvCxnSpPr>
          <p:nvPr/>
        </p:nvCxnSpPr>
        <p:spPr bwMode="auto">
          <a:xfrm flipV="1">
            <a:off x="1641475" y="2936875"/>
            <a:ext cx="2355850" cy="75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4" name="AutoShape 12"/>
          <p:cNvCxnSpPr>
            <a:cxnSpLocks noChangeShapeType="1"/>
            <a:stCxn id="90120" idx="2"/>
            <a:endCxn id="90116" idx="6"/>
          </p:cNvCxnSpPr>
          <p:nvPr/>
        </p:nvCxnSpPr>
        <p:spPr bwMode="auto">
          <a:xfrm flipH="1" flipV="1">
            <a:off x="2819400" y="2133600"/>
            <a:ext cx="10668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5" name="AutoShape 13"/>
          <p:cNvCxnSpPr>
            <a:cxnSpLocks noChangeShapeType="1"/>
            <a:stCxn id="90121" idx="6"/>
            <a:endCxn id="90115" idx="2"/>
          </p:cNvCxnSpPr>
          <p:nvPr/>
        </p:nvCxnSpPr>
        <p:spPr bwMode="auto">
          <a:xfrm>
            <a:off x="3886200" y="3657600"/>
            <a:ext cx="10668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6" name="AutoShape 14"/>
          <p:cNvCxnSpPr>
            <a:cxnSpLocks noChangeShapeType="1"/>
            <a:stCxn id="90119" idx="3"/>
            <a:endCxn id="90120" idx="6"/>
          </p:cNvCxnSpPr>
          <p:nvPr/>
        </p:nvCxnSpPr>
        <p:spPr bwMode="auto">
          <a:xfrm flipH="1" flipV="1">
            <a:off x="4648200" y="2667000"/>
            <a:ext cx="1863725" cy="117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7" name="AutoShape 15"/>
          <p:cNvCxnSpPr>
            <a:cxnSpLocks noChangeShapeType="1"/>
            <a:stCxn id="90115" idx="5"/>
            <a:endCxn id="90118" idx="2"/>
          </p:cNvCxnSpPr>
          <p:nvPr/>
        </p:nvCxnSpPr>
        <p:spPr bwMode="auto">
          <a:xfrm>
            <a:off x="5603875" y="4003675"/>
            <a:ext cx="796925" cy="720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8" name="AutoShape 16"/>
          <p:cNvCxnSpPr>
            <a:cxnSpLocks noChangeShapeType="1"/>
            <a:stCxn id="90115" idx="3"/>
            <a:endCxn id="90122" idx="0"/>
          </p:cNvCxnSpPr>
          <p:nvPr/>
        </p:nvCxnSpPr>
        <p:spPr bwMode="auto">
          <a:xfrm flipH="1">
            <a:off x="4343400" y="4003675"/>
            <a:ext cx="720725" cy="873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9" name="AutoShape 17"/>
          <p:cNvCxnSpPr>
            <a:cxnSpLocks noChangeShapeType="1"/>
            <a:stCxn id="90120" idx="5"/>
            <a:endCxn id="90115" idx="1"/>
          </p:cNvCxnSpPr>
          <p:nvPr/>
        </p:nvCxnSpPr>
        <p:spPr bwMode="auto">
          <a:xfrm>
            <a:off x="4537075" y="2936875"/>
            <a:ext cx="527050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0" name="AutoShape 18"/>
          <p:cNvCxnSpPr>
            <a:cxnSpLocks noChangeShapeType="1"/>
            <a:stCxn id="90121" idx="5"/>
            <a:endCxn id="90122" idx="0"/>
          </p:cNvCxnSpPr>
          <p:nvPr/>
        </p:nvCxnSpPr>
        <p:spPr bwMode="auto">
          <a:xfrm>
            <a:off x="3775075" y="3927475"/>
            <a:ext cx="568325" cy="949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1" name="AutoShape 19"/>
          <p:cNvCxnSpPr>
            <a:cxnSpLocks noChangeShapeType="1"/>
            <a:stCxn id="90118" idx="3"/>
            <a:endCxn id="90122" idx="6"/>
          </p:cNvCxnSpPr>
          <p:nvPr/>
        </p:nvCxnSpPr>
        <p:spPr bwMode="auto">
          <a:xfrm flipH="1">
            <a:off x="4724400" y="4994275"/>
            <a:ext cx="1787525" cy="26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2" name="AutoShape 20"/>
          <p:cNvCxnSpPr>
            <a:cxnSpLocks noChangeShapeType="1"/>
            <a:stCxn id="90117" idx="7"/>
            <a:endCxn id="90116" idx="3"/>
          </p:cNvCxnSpPr>
          <p:nvPr/>
        </p:nvCxnSpPr>
        <p:spPr bwMode="auto">
          <a:xfrm flipV="1">
            <a:off x="1641475" y="2403475"/>
            <a:ext cx="527050" cy="128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light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38100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color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40386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red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25908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blue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9144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blood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1295400" y="1981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sky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71628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heavy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7239000" y="213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</a:t>
            </a:r>
          </a:p>
        </p:txBody>
      </p:sp>
      <p:cxnSp>
        <p:nvCxnSpPr>
          <p:cNvPr id="90141" name="AutoShape 29"/>
          <p:cNvCxnSpPr>
            <a:cxnSpLocks noChangeShapeType="1"/>
            <a:stCxn id="90121" idx="5"/>
            <a:endCxn id="90118" idx="3"/>
          </p:cNvCxnSpPr>
          <p:nvPr/>
        </p:nvCxnSpPr>
        <p:spPr bwMode="auto">
          <a:xfrm>
            <a:off x="3775075" y="3927475"/>
            <a:ext cx="273685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35052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0.9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53340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0.5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5257800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0.9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58674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0.7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12954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0.8</a:t>
            </a:r>
          </a:p>
        </p:txBody>
      </p:sp>
      <p:cxnSp>
        <p:nvCxnSpPr>
          <p:cNvPr id="90147" name="AutoShape 35"/>
          <p:cNvCxnSpPr>
            <a:cxnSpLocks noChangeShapeType="1"/>
            <a:stCxn id="90119" idx="4"/>
            <a:endCxn id="90118" idx="0"/>
          </p:cNvCxnSpPr>
          <p:nvPr/>
        </p:nvCxnSpPr>
        <p:spPr bwMode="auto">
          <a:xfrm>
            <a:off x="6781800" y="2895600"/>
            <a:ext cx="0" cy="14478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6781800" y="3352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-0.5</a:t>
            </a:r>
          </a:p>
        </p:txBody>
      </p:sp>
      <p:sp>
        <p:nvSpPr>
          <p:cNvPr id="90149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466D03-E931-41F9-9558-8970C9DBA094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72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Structural Properties: </a:t>
            </a:r>
            <a:br>
              <a:rPr lang="en-US" dirty="0" smtClean="0"/>
            </a:br>
            <a:r>
              <a:rPr lang="en-US" dirty="0" smtClean="0"/>
              <a:t>Cluster Size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MSR-I TAB Presentation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14400" y="29718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 dirty="0" smtClean="0"/>
              <a:t>size</a:t>
            </a:r>
            <a:endParaRPr lang="en-US" sz="2800" i="1" baseline="-250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00400" y="47244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 dirty="0" smtClean="0"/>
              <a:t>rank</a:t>
            </a:r>
            <a:endParaRPr lang="en-US" sz="2800" i="1" baseline="-25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81600" y="2438400"/>
            <a:ext cx="3200400" cy="1295400"/>
          </a:xfrm>
          <a:prstGeom prst="wedgeRoundRectCallout">
            <a:avLst>
              <a:gd name="adj1" fmla="val -93979"/>
              <a:gd name="adj2" fmla="val 3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Power-law with exponent close to -1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5257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Inference</a:t>
            </a:r>
            <a:r>
              <a:rPr lang="en-US" sz="2800" dirty="0" smtClean="0">
                <a:solidFill>
                  <a:srgbClr val="002060"/>
                </a:solidFill>
              </a:rPr>
              <a:t>: Fractal nature of the Network 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447800" y="1676400"/>
          <a:ext cx="4191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90800" y="3352800"/>
            <a:ext cx="1905000" cy="12192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2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/>
              <a:t>The Clusters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66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009106" y="4000500"/>
            <a:ext cx="449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673128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600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Bangla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160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Finnish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63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German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63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English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1336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kaksi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kaksi-kolme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viiteen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vajaata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22:een,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miljoona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40-vuotiaan …</a:t>
            </a:r>
            <a:endParaRPr lang="en-US" sz="2000" dirty="0" smtClean="0">
              <a:solidFill>
                <a:srgbClr val="000099"/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Quantifiers (199)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886200"/>
            <a:ext cx="297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Adjectives (590)</a:t>
            </a:r>
          </a:p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chinesischer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Deutscher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nationalistischer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grüner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tamilischer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indianischer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amerikanischer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…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2133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s-IN" sz="2000" dirty="0" smtClean="0">
                <a:solidFill>
                  <a:schemeClr val="tx2">
                    <a:lumMod val="50000"/>
                  </a:schemeClr>
                </a:solidFill>
              </a:rPr>
              <a:t>গোলমালের, দাবির, আগুনের, ফলের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as-IN" sz="2000" dirty="0" smtClean="0">
                <a:solidFill>
                  <a:schemeClr val="tx2">
                    <a:lumMod val="50000"/>
                  </a:schemeClr>
                </a:solidFill>
              </a:rPr>
              <a:t>মনোভাবের,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s-IN" sz="2000" dirty="0" smtClean="0">
                <a:solidFill>
                  <a:schemeClr val="tx2">
                    <a:lumMod val="50000"/>
                  </a:schemeClr>
                </a:solidFill>
              </a:rPr>
              <a:t>দূষণের, ব্যয়ের, মাথার, কথার, বোধের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  <a:p>
            <a:pPr algn="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(352) Genitive Nouns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891376"/>
            <a:ext cx="350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(189) Adverbs</a:t>
            </a:r>
          </a:p>
          <a:p>
            <a:pPr algn="r"/>
            <a:r>
              <a:rPr lang="en-US" sz="2000" dirty="0" smtClean="0"/>
              <a:t>defiantly, steadily, uncertainly, abruptly, thoughtfully, neatly, uniformly, freely, upwards, aloud, sidelong, savagely …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/>
              <a:t>Proper Nouns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8F7-05B9-4911-BA62-148F22518BF6}" type="slidenum">
              <a:rPr lang="en-US" smtClean="0"/>
              <a:pPr/>
              <a:t>67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009106" y="4000500"/>
            <a:ext cx="449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673128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4200" y="160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Finnish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63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German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63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English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1336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Eemil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J-P,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Benedictus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Jarl, James,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Kristian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Petra, El, Dave, Otto, Bo,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Mirka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Names (919)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886200"/>
            <a:ext cx="297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Acronyms (2884)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WIZO, IPOs, FDD, KDA, CIC, IMB, VDP, FIBT, DBAG, G7, DOG, WJC,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Eucom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WWF,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BfV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L-Bank,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MuZ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ORH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2133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Blair, Singh, Azad,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Chowdhury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Kumar, Ganguly, Khan, Gandhi, Das, Basu, Roy,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Sen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Bush, … </a:t>
            </a:r>
          </a:p>
          <a:p>
            <a:pPr algn="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(102) Surnames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891376"/>
            <a:ext cx="350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(988) Places</a:t>
            </a:r>
          </a:p>
          <a:p>
            <a:pPr algn="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Punjab, Spain, Vienna, Chicago, Antarctica, Gibraltar, Carnegie, Zambia, North-East, England, Bangladesh, India, USA,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Yorks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160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</a:rPr>
              <a:t>Bangla</a:t>
            </a:r>
            <a:endParaRPr lang="en-US" sz="32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Clusters in Bangla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099300" cy="48006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rgbClr val="7D60A0"/>
                </a:solidFill>
              </a:rPr>
              <a:t>Cluster 1:  Proper Nouns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buddhabAbu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,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saurabha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,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rAkesha</a:t>
            </a:r>
            <a:endParaRPr lang="en-US" sz="31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rgbClr val="7D60A0"/>
                </a:solidFill>
              </a:rPr>
              <a:t>Cluster 2:  Noun-genitive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golamAlera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(of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problem), 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dAbira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(of right), 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phalera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(of result)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rgbClr val="7D60A0"/>
                </a:solidFill>
              </a:rPr>
              <a:t>Cluster 3: Quantifiers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sAtaTi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(seven),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anekaguli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(many), 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3Ti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(three)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rgbClr val="7D60A0"/>
                </a:solidFill>
              </a:rPr>
              <a:t>Cluster 4: Noun-locative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adhibeshane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(during the session),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dalei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(in party),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baktritAYe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(in speech),  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bhAShaNe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(in speech)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rgbClr val="7D60A0"/>
                </a:solidFill>
              </a:rPr>
              <a:t>Cluster 5: Infinitives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bhAbte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(to think),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khete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(to eat), </a:t>
            </a:r>
            <a:r>
              <a:rPr lang="en-US" sz="3100" i="1" dirty="0" err="1" smtClean="0">
                <a:solidFill>
                  <a:schemeClr val="accent4">
                    <a:lumMod val="75000"/>
                  </a:schemeClr>
                </a:solidFill>
              </a:rPr>
              <a:t>jitate</a:t>
            </a:r>
            <a:r>
              <a:rPr lang="en-US" sz="31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(to win)</a:t>
            </a:r>
            <a:endParaRPr lang="en-IN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Dendogram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of POS in Bangla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4035" name="Picture 3" descr="C:\data\nlp\summerschool\dendogram_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70469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9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Language is a Complex Adaptive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Complex: </a:t>
            </a:r>
          </a:p>
          <a:p>
            <a:pPr lvl="1"/>
            <a:r>
              <a:rPr lang="en-US" dirty="0" smtClean="0"/>
              <a:t>Parts cannot explain the whole (reductionism fails)</a:t>
            </a:r>
          </a:p>
          <a:p>
            <a:pPr lvl="1"/>
            <a:r>
              <a:rPr lang="en-US" dirty="0" smtClean="0"/>
              <a:t>Emerges from the interactions of a huge number of interacting entities</a:t>
            </a:r>
          </a:p>
          <a:p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It is dynamic in nature (evolves)</a:t>
            </a:r>
          </a:p>
          <a:p>
            <a:pPr lvl="1"/>
            <a:r>
              <a:rPr lang="en-US" dirty="0" smtClean="0"/>
              <a:t>The evolution is in response to the environmental changes (paralinguistic and extra-linguistic factors)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Lexicon Induction and Labeling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Fuzzy clusters define lexical categories</a:t>
            </a:r>
          </a:p>
          <a:p>
            <a:r>
              <a:rPr lang="en-US" sz="2800" smtClean="0"/>
              <a:t>Induction of lexicon</a:t>
            </a:r>
          </a:p>
          <a:p>
            <a:endParaRPr lang="en-US" sz="900" smtClean="0"/>
          </a:p>
          <a:p>
            <a:r>
              <a:rPr lang="en-US" sz="2800" smtClean="0"/>
              <a:t>Use lexicon to train HMM in an unsupervised manner </a:t>
            </a:r>
          </a:p>
          <a:p>
            <a:pPr>
              <a:buFont typeface="Wingdings" pitchFamily="2" charset="2"/>
              <a:buNone/>
            </a:pPr>
            <a:endParaRPr lang="en-US" sz="900" smtClean="0"/>
          </a:p>
          <a:p>
            <a:r>
              <a:rPr lang="en-US" sz="2800" smtClean="0"/>
              <a:t>Evaluation: Tag perplexity</a:t>
            </a:r>
          </a:p>
          <a:p>
            <a:r>
              <a:rPr lang="en-US" sz="2800" smtClean="0"/>
              <a:t>Result: Improves accuracy of NER, Chunking etc. over no POS tagging, but supervised POS tagging still better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E9C3E7-77EA-4C84-8E9E-B876F7D2FFFE}" type="slidenum">
              <a:rPr lang="en-US" smtClean="0"/>
              <a:pPr eaLnBrk="1" hangingPunct="1"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94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Sense Disambiguation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IN" sz="2800" smtClean="0"/>
              <a:t>Véronis, J. 2004. </a:t>
            </a:r>
            <a:r>
              <a:rPr lang="en-IN" sz="2800" smtClean="0">
                <a:solidFill>
                  <a:srgbClr val="333399"/>
                </a:solidFill>
              </a:rPr>
              <a:t>HyperLex: lexical cartography for information retrieval</a:t>
            </a:r>
            <a:r>
              <a:rPr lang="en-IN" sz="2800" smtClean="0"/>
              <a:t>. </a:t>
            </a:r>
            <a:r>
              <a:rPr lang="en-IN" sz="2800" i="1" smtClean="0"/>
              <a:t>Computer Speech &amp; Language</a:t>
            </a:r>
            <a:r>
              <a:rPr lang="en-IN" sz="2800" smtClean="0"/>
              <a:t> </a:t>
            </a:r>
            <a:r>
              <a:rPr lang="en-IN" sz="2800" b="1" smtClean="0"/>
              <a:t>18</a:t>
            </a:r>
            <a:r>
              <a:rPr lang="en-IN" sz="2800" smtClean="0"/>
              <a:t>(3):223-252.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Let the word to be disambiguated be “</a:t>
            </a:r>
            <a:r>
              <a:rPr lang="en-US" sz="2800" smtClean="0">
                <a:solidFill>
                  <a:srgbClr val="9966FF"/>
                </a:solidFill>
              </a:rPr>
              <a:t>light</a:t>
            </a:r>
            <a:r>
              <a:rPr lang="en-US" sz="2800" smtClean="0"/>
              <a:t>”</a:t>
            </a:r>
          </a:p>
          <a:p>
            <a:pPr eaLnBrk="1" hangingPunct="1"/>
            <a:r>
              <a:rPr lang="en-US" sz="2800" smtClean="0"/>
              <a:t>Select a subcorpus of paragraphs which have at least one occurrence of “</a:t>
            </a:r>
            <a:r>
              <a:rPr lang="en-US" sz="2800" smtClean="0">
                <a:solidFill>
                  <a:srgbClr val="9966FF"/>
                </a:solidFill>
              </a:rPr>
              <a:t>light</a:t>
            </a:r>
            <a:r>
              <a:rPr lang="en-US" sz="2800" smtClean="0"/>
              <a:t>”</a:t>
            </a:r>
          </a:p>
          <a:p>
            <a:pPr eaLnBrk="1" hangingPunct="1"/>
            <a:r>
              <a:rPr lang="en-US" sz="2800" smtClean="0"/>
              <a:t>Construct the word co-occurrence graph</a:t>
            </a:r>
            <a:endParaRPr lang="en-IN" sz="280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5D5386-328E-491A-967B-B7AC9040A65E}" type="slidenum">
              <a:rPr lang="en-US" smtClean="0"/>
              <a:pPr eaLnBrk="1" hangingPunct="1"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HyperLex</a:t>
            </a:r>
            <a:endParaRPr lang="en-IN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N" sz="2000" smtClean="0"/>
              <a:t>     A beam of white </a:t>
            </a:r>
            <a:r>
              <a:rPr lang="en-IN" sz="2000" smtClean="0">
                <a:solidFill>
                  <a:srgbClr val="9966FF"/>
                </a:solidFill>
              </a:rPr>
              <a:t>light</a:t>
            </a:r>
            <a:r>
              <a:rPr lang="en-IN" sz="2000" smtClean="0"/>
              <a:t> is dispersed into its component colors by its passage through a prism. 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IN" sz="2000" smtClean="0"/>
              <a:t>     Energy efficient </a:t>
            </a:r>
            <a:r>
              <a:rPr lang="en-IN" sz="2000" smtClean="0">
                <a:solidFill>
                  <a:srgbClr val="9966FF"/>
                </a:solidFill>
              </a:rPr>
              <a:t>light</a:t>
            </a:r>
            <a:r>
              <a:rPr lang="en-IN" sz="2000" smtClean="0"/>
              <a:t> fixtures including solar </a:t>
            </a:r>
            <a:r>
              <a:rPr lang="en-IN" sz="2000" smtClean="0">
                <a:solidFill>
                  <a:srgbClr val="9966FF"/>
                </a:solidFill>
              </a:rPr>
              <a:t>lights</a:t>
            </a:r>
            <a:r>
              <a:rPr lang="en-IN" sz="2000" smtClean="0"/>
              <a:t>, night </a:t>
            </a:r>
            <a:r>
              <a:rPr lang="en-IN" sz="2000" smtClean="0">
                <a:solidFill>
                  <a:srgbClr val="9966FF"/>
                </a:solidFill>
              </a:rPr>
              <a:t>lights</a:t>
            </a:r>
            <a:r>
              <a:rPr lang="en-IN" sz="2000" smtClean="0"/>
              <a:t>, energy star lighting, ceiling lighting, wall lighting, lamps</a:t>
            </a:r>
          </a:p>
          <a:p>
            <a:pPr eaLnBrk="1" hangingPunct="1">
              <a:buFont typeface="Wingdings" pitchFamily="2" charset="2"/>
              <a:buNone/>
            </a:pPr>
            <a:endParaRPr lang="en-IN" sz="1000" smtClean="0"/>
          </a:p>
          <a:p>
            <a:pPr eaLnBrk="1" hangingPunct="1">
              <a:buFont typeface="Wingdings" pitchFamily="2" charset="2"/>
              <a:buNone/>
            </a:pPr>
            <a:r>
              <a:rPr lang="en-IN" sz="2000" smtClean="0"/>
              <a:t>    What enables us to see the </a:t>
            </a:r>
            <a:r>
              <a:rPr lang="en-IN" sz="2000" smtClean="0">
                <a:solidFill>
                  <a:srgbClr val="9966FF"/>
                </a:solidFill>
              </a:rPr>
              <a:t>light</a:t>
            </a:r>
            <a:r>
              <a:rPr lang="en-IN" sz="2000" smtClean="0"/>
              <a:t> and experience such wonderful shades of colors during the course of our everyday lives?</a:t>
            </a:r>
          </a:p>
        </p:txBody>
      </p:sp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5715000" y="190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beam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63246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colors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68580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prism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1" name="TextBox 6"/>
          <p:cNvSpPr txBox="1">
            <a:spLocks noChangeArrowheads="1"/>
          </p:cNvSpPr>
          <p:nvPr/>
        </p:nvSpPr>
        <p:spPr bwMode="auto">
          <a:xfrm>
            <a:off x="7010400" y="2514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dispersed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2" name="TextBox 7"/>
          <p:cNvSpPr txBox="1">
            <a:spLocks noChangeArrowheads="1"/>
          </p:cNvSpPr>
          <p:nvPr/>
        </p:nvSpPr>
        <p:spPr bwMode="auto">
          <a:xfrm>
            <a:off x="5410200" y="2590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white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3" name="TextBox 8"/>
          <p:cNvSpPr txBox="1">
            <a:spLocks noChangeArrowheads="1"/>
          </p:cNvSpPr>
          <p:nvPr/>
        </p:nvSpPr>
        <p:spPr bwMode="auto">
          <a:xfrm>
            <a:off x="6324600" y="4114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energy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4" name="TextBox 9"/>
          <p:cNvSpPr txBox="1">
            <a:spLocks noChangeArrowheads="1"/>
          </p:cNvSpPr>
          <p:nvPr/>
        </p:nvSpPr>
        <p:spPr bwMode="auto">
          <a:xfrm>
            <a:off x="6400800" y="5486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lamps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5" name="TextBox 10"/>
          <p:cNvSpPr txBox="1">
            <a:spLocks noChangeArrowheads="1"/>
          </p:cNvSpPr>
          <p:nvPr/>
        </p:nvSpPr>
        <p:spPr bwMode="auto">
          <a:xfrm>
            <a:off x="7162800" y="4800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fixtures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6" name="TextBox 11"/>
          <p:cNvSpPr txBox="1">
            <a:spLocks noChangeArrowheads="1"/>
          </p:cNvSpPr>
          <p:nvPr/>
        </p:nvSpPr>
        <p:spPr bwMode="auto">
          <a:xfrm>
            <a:off x="5486400" y="4800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efficient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3197" name="TextBox 12"/>
          <p:cNvSpPr txBox="1">
            <a:spLocks noChangeArrowheads="1"/>
          </p:cNvSpPr>
          <p:nvPr/>
        </p:nvSpPr>
        <p:spPr bwMode="auto">
          <a:xfrm>
            <a:off x="5257800" y="3505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shades</a:t>
            </a:r>
            <a:endParaRPr lang="en-IN">
              <a:solidFill>
                <a:srgbClr val="333399"/>
              </a:solidFill>
            </a:endParaRPr>
          </a:p>
        </p:txBody>
      </p:sp>
      <p:cxnSp>
        <p:nvCxnSpPr>
          <p:cNvPr id="93198" name="Straight Connector 14"/>
          <p:cNvCxnSpPr>
            <a:cxnSpLocks noChangeShapeType="1"/>
            <a:stCxn id="93188" idx="2"/>
            <a:endCxn id="93189" idx="0"/>
          </p:cNvCxnSpPr>
          <p:nvPr/>
        </p:nvCxnSpPr>
        <p:spPr bwMode="auto">
          <a:xfrm rot="16200000" flipH="1">
            <a:off x="6033294" y="2413794"/>
            <a:ext cx="849312" cy="5715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9" name="Straight Connector 16"/>
          <p:cNvCxnSpPr>
            <a:cxnSpLocks noChangeShapeType="1"/>
            <a:stCxn id="93188" idx="2"/>
            <a:endCxn id="93192" idx="3"/>
          </p:cNvCxnSpPr>
          <p:nvPr/>
        </p:nvCxnSpPr>
        <p:spPr bwMode="auto">
          <a:xfrm rot="5400000">
            <a:off x="5921376" y="2524125"/>
            <a:ext cx="501650" cy="3175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0" name="Straight Connector 20"/>
          <p:cNvCxnSpPr>
            <a:cxnSpLocks noChangeShapeType="1"/>
            <a:stCxn id="93192" idx="3"/>
            <a:endCxn id="93189" idx="0"/>
          </p:cNvCxnSpPr>
          <p:nvPr/>
        </p:nvCxnSpPr>
        <p:spPr bwMode="auto">
          <a:xfrm>
            <a:off x="6172200" y="2774950"/>
            <a:ext cx="571500" cy="34925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1" name="Straight Connector 23"/>
          <p:cNvCxnSpPr>
            <a:cxnSpLocks noChangeShapeType="1"/>
            <a:stCxn id="93191" idx="1"/>
            <a:endCxn id="93189" idx="0"/>
          </p:cNvCxnSpPr>
          <p:nvPr/>
        </p:nvCxnSpPr>
        <p:spPr bwMode="auto">
          <a:xfrm rot="10800000" flipV="1">
            <a:off x="6743700" y="2698750"/>
            <a:ext cx="266700" cy="42545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2" name="Straight Connector 32"/>
          <p:cNvCxnSpPr>
            <a:cxnSpLocks noChangeShapeType="1"/>
            <a:stCxn id="93188" idx="2"/>
            <a:endCxn id="93191" idx="1"/>
          </p:cNvCxnSpPr>
          <p:nvPr/>
        </p:nvCxnSpPr>
        <p:spPr bwMode="auto">
          <a:xfrm rot="16200000" flipH="1">
            <a:off x="6379369" y="2067719"/>
            <a:ext cx="423862" cy="8382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3" name="Straight Connector 34"/>
          <p:cNvCxnSpPr>
            <a:cxnSpLocks noChangeShapeType="1"/>
            <a:stCxn id="93188" idx="2"/>
            <a:endCxn id="93190" idx="2"/>
          </p:cNvCxnSpPr>
          <p:nvPr/>
        </p:nvCxnSpPr>
        <p:spPr bwMode="auto">
          <a:xfrm rot="5400000" flipH="1" flipV="1">
            <a:off x="6667500" y="1703388"/>
            <a:ext cx="76200" cy="10668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4" name="Straight Connector 38"/>
          <p:cNvCxnSpPr>
            <a:cxnSpLocks noChangeShapeType="1"/>
            <a:stCxn id="93190" idx="2"/>
            <a:endCxn id="93191" idx="1"/>
          </p:cNvCxnSpPr>
          <p:nvPr/>
        </p:nvCxnSpPr>
        <p:spPr bwMode="auto">
          <a:xfrm rot="5400000">
            <a:off x="6874669" y="2334419"/>
            <a:ext cx="500062" cy="2286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5" name="Straight Connector 48"/>
          <p:cNvCxnSpPr>
            <a:cxnSpLocks noChangeShapeType="1"/>
            <a:stCxn id="93190" idx="2"/>
            <a:endCxn id="93189" idx="0"/>
          </p:cNvCxnSpPr>
          <p:nvPr/>
        </p:nvCxnSpPr>
        <p:spPr bwMode="auto">
          <a:xfrm rot="5400000">
            <a:off x="6528594" y="2413794"/>
            <a:ext cx="925512" cy="4953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6" name="Straight Connector 51"/>
          <p:cNvCxnSpPr>
            <a:cxnSpLocks noChangeShapeType="1"/>
            <a:stCxn id="93192" idx="3"/>
            <a:endCxn id="93191" idx="1"/>
          </p:cNvCxnSpPr>
          <p:nvPr/>
        </p:nvCxnSpPr>
        <p:spPr bwMode="auto">
          <a:xfrm flipV="1">
            <a:off x="6172200" y="2698750"/>
            <a:ext cx="838200" cy="762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7" name="Straight Connector 62"/>
          <p:cNvCxnSpPr>
            <a:cxnSpLocks noChangeShapeType="1"/>
            <a:stCxn id="93192" idx="3"/>
            <a:endCxn id="93190" idx="2"/>
          </p:cNvCxnSpPr>
          <p:nvPr/>
        </p:nvCxnSpPr>
        <p:spPr bwMode="auto">
          <a:xfrm flipV="1">
            <a:off x="6172200" y="2198688"/>
            <a:ext cx="1066800" cy="576262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8" name="Straight Connector 73"/>
          <p:cNvCxnSpPr>
            <a:cxnSpLocks noChangeShapeType="1"/>
            <a:stCxn id="93197" idx="0"/>
            <a:endCxn id="93189" idx="1"/>
          </p:cNvCxnSpPr>
          <p:nvPr/>
        </p:nvCxnSpPr>
        <p:spPr bwMode="auto">
          <a:xfrm rot="5400000" flipH="1" flipV="1">
            <a:off x="5978525" y="3159125"/>
            <a:ext cx="196850" cy="4953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9" name="Straight Connector 77"/>
          <p:cNvCxnSpPr>
            <a:cxnSpLocks noChangeShapeType="1"/>
            <a:stCxn id="93192" idx="2"/>
            <a:endCxn id="93197" idx="0"/>
          </p:cNvCxnSpPr>
          <p:nvPr/>
        </p:nvCxnSpPr>
        <p:spPr bwMode="auto">
          <a:xfrm rot="16200000" flipH="1">
            <a:off x="5537994" y="3213894"/>
            <a:ext cx="544512" cy="381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0" name="Straight Connector 90"/>
          <p:cNvCxnSpPr>
            <a:cxnSpLocks noChangeShapeType="1"/>
            <a:stCxn id="93196" idx="3"/>
            <a:endCxn id="93193" idx="2"/>
          </p:cNvCxnSpPr>
          <p:nvPr/>
        </p:nvCxnSpPr>
        <p:spPr bwMode="auto">
          <a:xfrm flipV="1">
            <a:off x="6477000" y="4484688"/>
            <a:ext cx="304800" cy="500062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1" name="Straight Connector 95"/>
          <p:cNvCxnSpPr>
            <a:cxnSpLocks noChangeShapeType="1"/>
            <a:stCxn id="93195" idx="1"/>
            <a:endCxn id="93193" idx="2"/>
          </p:cNvCxnSpPr>
          <p:nvPr/>
        </p:nvCxnSpPr>
        <p:spPr bwMode="auto">
          <a:xfrm rot="10800000">
            <a:off x="6781800" y="4484688"/>
            <a:ext cx="381000" cy="500062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2" name="Straight Connector 98"/>
          <p:cNvCxnSpPr>
            <a:cxnSpLocks noChangeShapeType="1"/>
            <a:stCxn id="93194" idx="0"/>
            <a:endCxn id="93195" idx="1"/>
          </p:cNvCxnSpPr>
          <p:nvPr/>
        </p:nvCxnSpPr>
        <p:spPr bwMode="auto">
          <a:xfrm rot="5400000" flipH="1" flipV="1">
            <a:off x="6740525" y="5064125"/>
            <a:ext cx="501650" cy="3429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3" name="Straight Connector 103"/>
          <p:cNvCxnSpPr>
            <a:cxnSpLocks noChangeShapeType="1"/>
            <a:stCxn id="93196" idx="3"/>
            <a:endCxn id="93194" idx="0"/>
          </p:cNvCxnSpPr>
          <p:nvPr/>
        </p:nvCxnSpPr>
        <p:spPr bwMode="auto">
          <a:xfrm>
            <a:off x="6477000" y="4984750"/>
            <a:ext cx="342900" cy="50165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4" name="Straight Connector 106"/>
          <p:cNvCxnSpPr>
            <a:cxnSpLocks noChangeShapeType="1"/>
            <a:stCxn id="93196" idx="3"/>
            <a:endCxn id="93195" idx="1"/>
          </p:cNvCxnSpPr>
          <p:nvPr/>
        </p:nvCxnSpPr>
        <p:spPr bwMode="auto">
          <a:xfrm>
            <a:off x="6477000" y="4984750"/>
            <a:ext cx="685800" cy="1588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5" name="Straight Connector 109"/>
          <p:cNvCxnSpPr>
            <a:cxnSpLocks noChangeShapeType="1"/>
            <a:endCxn id="93194" idx="0"/>
          </p:cNvCxnSpPr>
          <p:nvPr/>
        </p:nvCxnSpPr>
        <p:spPr bwMode="auto">
          <a:xfrm rot="16200000" flipH="1">
            <a:off x="6305550" y="4972050"/>
            <a:ext cx="990600" cy="381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6" name="Straight Connector 112"/>
          <p:cNvCxnSpPr>
            <a:cxnSpLocks noChangeShapeType="1"/>
            <a:stCxn id="93193" idx="0"/>
            <a:endCxn id="93189" idx="2"/>
          </p:cNvCxnSpPr>
          <p:nvPr/>
        </p:nvCxnSpPr>
        <p:spPr bwMode="auto">
          <a:xfrm rot="16200000" flipV="1">
            <a:off x="6452394" y="3785394"/>
            <a:ext cx="620712" cy="381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217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225F83-4B6D-43C6-A672-197F0A0AABA5}" type="slidenum">
              <a:rPr lang="en-US" smtClean="0"/>
              <a:pPr eaLnBrk="1" hangingPunct="1"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4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 Detection and MST</a:t>
            </a:r>
            <a:endParaRPr lang="en-IN" smtClean="0"/>
          </a:p>
        </p:txBody>
      </p:sp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5715000" y="190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beam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63246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colors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4213" name="TextBox 5"/>
          <p:cNvSpPr txBox="1">
            <a:spLocks noChangeArrowheads="1"/>
          </p:cNvSpPr>
          <p:nvPr/>
        </p:nvSpPr>
        <p:spPr bwMode="auto">
          <a:xfrm>
            <a:off x="68580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prism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14" name="TextBox 6"/>
          <p:cNvSpPr txBox="1">
            <a:spLocks noChangeArrowheads="1"/>
          </p:cNvSpPr>
          <p:nvPr/>
        </p:nvSpPr>
        <p:spPr bwMode="auto">
          <a:xfrm>
            <a:off x="7010400" y="2514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dispersed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15" name="TextBox 7"/>
          <p:cNvSpPr txBox="1">
            <a:spLocks noChangeArrowheads="1"/>
          </p:cNvSpPr>
          <p:nvPr/>
        </p:nvSpPr>
        <p:spPr bwMode="auto">
          <a:xfrm>
            <a:off x="5410200" y="2590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white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16" name="TextBox 8"/>
          <p:cNvSpPr txBox="1">
            <a:spLocks noChangeArrowheads="1"/>
          </p:cNvSpPr>
          <p:nvPr/>
        </p:nvSpPr>
        <p:spPr bwMode="auto">
          <a:xfrm>
            <a:off x="6324600" y="4114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energy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17" name="TextBox 9"/>
          <p:cNvSpPr txBox="1">
            <a:spLocks noChangeArrowheads="1"/>
          </p:cNvSpPr>
          <p:nvPr/>
        </p:nvSpPr>
        <p:spPr bwMode="auto">
          <a:xfrm>
            <a:off x="6400800" y="5486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lamps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4218" name="TextBox 10"/>
          <p:cNvSpPr txBox="1">
            <a:spLocks noChangeArrowheads="1"/>
          </p:cNvSpPr>
          <p:nvPr/>
        </p:nvSpPr>
        <p:spPr bwMode="auto">
          <a:xfrm>
            <a:off x="7162800" y="4800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fixtures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19" name="TextBox 11"/>
          <p:cNvSpPr txBox="1">
            <a:spLocks noChangeArrowheads="1"/>
          </p:cNvSpPr>
          <p:nvPr/>
        </p:nvSpPr>
        <p:spPr bwMode="auto">
          <a:xfrm>
            <a:off x="5486400" y="4800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efficient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20" name="TextBox 12"/>
          <p:cNvSpPr txBox="1">
            <a:spLocks noChangeArrowheads="1"/>
          </p:cNvSpPr>
          <p:nvPr/>
        </p:nvSpPr>
        <p:spPr bwMode="auto">
          <a:xfrm>
            <a:off x="5257800" y="3505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shades</a:t>
            </a:r>
            <a:endParaRPr lang="en-IN">
              <a:solidFill>
                <a:srgbClr val="333399"/>
              </a:solidFill>
            </a:endParaRPr>
          </a:p>
        </p:txBody>
      </p:sp>
      <p:cxnSp>
        <p:nvCxnSpPr>
          <p:cNvPr id="94221" name="Straight Connector 13"/>
          <p:cNvCxnSpPr>
            <a:cxnSpLocks noChangeShapeType="1"/>
            <a:stCxn id="94211" idx="2"/>
            <a:endCxn id="94212" idx="0"/>
          </p:cNvCxnSpPr>
          <p:nvPr/>
        </p:nvCxnSpPr>
        <p:spPr bwMode="auto">
          <a:xfrm rot="16200000" flipH="1">
            <a:off x="6033294" y="2413794"/>
            <a:ext cx="849312" cy="5715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Straight Connector 14"/>
          <p:cNvCxnSpPr>
            <a:cxnSpLocks noChangeShapeType="1"/>
            <a:stCxn id="94211" idx="2"/>
            <a:endCxn id="94215" idx="3"/>
          </p:cNvCxnSpPr>
          <p:nvPr/>
        </p:nvCxnSpPr>
        <p:spPr bwMode="auto">
          <a:xfrm rot="5400000">
            <a:off x="5921376" y="2524125"/>
            <a:ext cx="501650" cy="3175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3" name="Straight Connector 15"/>
          <p:cNvCxnSpPr>
            <a:cxnSpLocks noChangeShapeType="1"/>
            <a:stCxn id="94215" idx="3"/>
            <a:endCxn id="94212" idx="0"/>
          </p:cNvCxnSpPr>
          <p:nvPr/>
        </p:nvCxnSpPr>
        <p:spPr bwMode="auto">
          <a:xfrm>
            <a:off x="6172200" y="2774950"/>
            <a:ext cx="571500" cy="34925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4" name="Straight Connector 16"/>
          <p:cNvCxnSpPr>
            <a:cxnSpLocks noChangeShapeType="1"/>
            <a:stCxn id="94214" idx="1"/>
            <a:endCxn id="94212" idx="0"/>
          </p:cNvCxnSpPr>
          <p:nvPr/>
        </p:nvCxnSpPr>
        <p:spPr bwMode="auto">
          <a:xfrm rot="10800000" flipV="1">
            <a:off x="6743700" y="2698750"/>
            <a:ext cx="266700" cy="42545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5" name="Straight Connector 17"/>
          <p:cNvCxnSpPr>
            <a:cxnSpLocks noChangeShapeType="1"/>
            <a:stCxn id="94211" idx="2"/>
            <a:endCxn id="94214" idx="1"/>
          </p:cNvCxnSpPr>
          <p:nvPr/>
        </p:nvCxnSpPr>
        <p:spPr bwMode="auto">
          <a:xfrm rot="16200000" flipH="1">
            <a:off x="6379369" y="2067719"/>
            <a:ext cx="423862" cy="8382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6" name="Straight Connector 18"/>
          <p:cNvCxnSpPr>
            <a:cxnSpLocks noChangeShapeType="1"/>
            <a:stCxn id="94211" idx="2"/>
            <a:endCxn id="94213" idx="2"/>
          </p:cNvCxnSpPr>
          <p:nvPr/>
        </p:nvCxnSpPr>
        <p:spPr bwMode="auto">
          <a:xfrm rot="5400000" flipH="1" flipV="1">
            <a:off x="6667500" y="1703388"/>
            <a:ext cx="76200" cy="10668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Straight Connector 19"/>
          <p:cNvCxnSpPr>
            <a:cxnSpLocks noChangeShapeType="1"/>
            <a:stCxn id="94213" idx="2"/>
            <a:endCxn id="94214" idx="1"/>
          </p:cNvCxnSpPr>
          <p:nvPr/>
        </p:nvCxnSpPr>
        <p:spPr bwMode="auto">
          <a:xfrm rot="5400000">
            <a:off x="6874669" y="2334419"/>
            <a:ext cx="500062" cy="2286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8" name="Straight Connector 20"/>
          <p:cNvCxnSpPr>
            <a:cxnSpLocks noChangeShapeType="1"/>
            <a:stCxn id="94213" idx="2"/>
            <a:endCxn id="94212" idx="0"/>
          </p:cNvCxnSpPr>
          <p:nvPr/>
        </p:nvCxnSpPr>
        <p:spPr bwMode="auto">
          <a:xfrm rot="5400000">
            <a:off x="6528594" y="2413794"/>
            <a:ext cx="925512" cy="4953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9" name="Straight Connector 21"/>
          <p:cNvCxnSpPr>
            <a:cxnSpLocks noChangeShapeType="1"/>
            <a:stCxn id="94215" idx="3"/>
            <a:endCxn id="94214" idx="1"/>
          </p:cNvCxnSpPr>
          <p:nvPr/>
        </p:nvCxnSpPr>
        <p:spPr bwMode="auto">
          <a:xfrm flipV="1">
            <a:off x="6172200" y="2698750"/>
            <a:ext cx="838200" cy="762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0" name="Straight Connector 22"/>
          <p:cNvCxnSpPr>
            <a:cxnSpLocks noChangeShapeType="1"/>
            <a:stCxn id="94215" idx="3"/>
            <a:endCxn id="94213" idx="2"/>
          </p:cNvCxnSpPr>
          <p:nvPr/>
        </p:nvCxnSpPr>
        <p:spPr bwMode="auto">
          <a:xfrm flipV="1">
            <a:off x="6172200" y="2198688"/>
            <a:ext cx="1066800" cy="576262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23"/>
          <p:cNvCxnSpPr>
            <a:cxnSpLocks noChangeShapeType="1"/>
            <a:stCxn id="94220" idx="0"/>
            <a:endCxn id="94212" idx="1"/>
          </p:cNvCxnSpPr>
          <p:nvPr/>
        </p:nvCxnSpPr>
        <p:spPr bwMode="auto">
          <a:xfrm rot="5400000" flipH="1" flipV="1">
            <a:off x="5978525" y="3159125"/>
            <a:ext cx="196850" cy="4953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2" name="Straight Connector 24"/>
          <p:cNvCxnSpPr>
            <a:cxnSpLocks noChangeShapeType="1"/>
            <a:stCxn id="94215" idx="2"/>
            <a:endCxn id="94220" idx="0"/>
          </p:cNvCxnSpPr>
          <p:nvPr/>
        </p:nvCxnSpPr>
        <p:spPr bwMode="auto">
          <a:xfrm rot="16200000" flipH="1">
            <a:off x="5537994" y="3213894"/>
            <a:ext cx="544512" cy="381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3" name="Straight Connector 25"/>
          <p:cNvCxnSpPr>
            <a:cxnSpLocks noChangeShapeType="1"/>
            <a:stCxn id="94219" idx="3"/>
            <a:endCxn id="94216" idx="2"/>
          </p:cNvCxnSpPr>
          <p:nvPr/>
        </p:nvCxnSpPr>
        <p:spPr bwMode="auto">
          <a:xfrm flipV="1">
            <a:off x="6477000" y="4484688"/>
            <a:ext cx="304800" cy="500062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4" name="Straight Connector 26"/>
          <p:cNvCxnSpPr>
            <a:cxnSpLocks noChangeShapeType="1"/>
            <a:stCxn id="94218" idx="1"/>
            <a:endCxn id="94216" idx="2"/>
          </p:cNvCxnSpPr>
          <p:nvPr/>
        </p:nvCxnSpPr>
        <p:spPr bwMode="auto">
          <a:xfrm rot="10800000">
            <a:off x="6781800" y="4484688"/>
            <a:ext cx="381000" cy="500062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5" name="Straight Connector 27"/>
          <p:cNvCxnSpPr>
            <a:cxnSpLocks noChangeShapeType="1"/>
            <a:stCxn id="94217" idx="0"/>
            <a:endCxn id="94218" idx="1"/>
          </p:cNvCxnSpPr>
          <p:nvPr/>
        </p:nvCxnSpPr>
        <p:spPr bwMode="auto">
          <a:xfrm rot="5400000" flipH="1" flipV="1">
            <a:off x="6740525" y="5064125"/>
            <a:ext cx="501650" cy="3429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6" name="Straight Connector 28"/>
          <p:cNvCxnSpPr>
            <a:cxnSpLocks noChangeShapeType="1"/>
            <a:stCxn id="94219" idx="3"/>
            <a:endCxn id="94217" idx="0"/>
          </p:cNvCxnSpPr>
          <p:nvPr/>
        </p:nvCxnSpPr>
        <p:spPr bwMode="auto">
          <a:xfrm>
            <a:off x="6477000" y="4984750"/>
            <a:ext cx="342900" cy="50165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7" name="Straight Connector 29"/>
          <p:cNvCxnSpPr>
            <a:cxnSpLocks noChangeShapeType="1"/>
            <a:stCxn id="94219" idx="3"/>
            <a:endCxn id="94218" idx="1"/>
          </p:cNvCxnSpPr>
          <p:nvPr/>
        </p:nvCxnSpPr>
        <p:spPr bwMode="auto">
          <a:xfrm>
            <a:off x="6477000" y="4984750"/>
            <a:ext cx="685800" cy="1588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8" name="Straight Connector 30"/>
          <p:cNvCxnSpPr>
            <a:cxnSpLocks noChangeShapeType="1"/>
            <a:endCxn id="94217" idx="0"/>
          </p:cNvCxnSpPr>
          <p:nvPr/>
        </p:nvCxnSpPr>
        <p:spPr bwMode="auto">
          <a:xfrm rot="16200000" flipH="1">
            <a:off x="6305550" y="4972050"/>
            <a:ext cx="990600" cy="381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9" name="Straight Connector 31"/>
          <p:cNvCxnSpPr>
            <a:cxnSpLocks noChangeShapeType="1"/>
            <a:stCxn id="94216" idx="0"/>
            <a:endCxn id="94212" idx="2"/>
          </p:cNvCxnSpPr>
          <p:nvPr/>
        </p:nvCxnSpPr>
        <p:spPr bwMode="auto">
          <a:xfrm rot="16200000" flipV="1">
            <a:off x="6452394" y="3785394"/>
            <a:ext cx="620712" cy="38100"/>
          </a:xfrm>
          <a:prstGeom prst="line">
            <a:avLst/>
          </a:prstGeom>
          <a:noFill/>
          <a:ln w="19050" algn="ctr">
            <a:solidFill>
              <a:srgbClr val="333399">
                <a:alpha val="2705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40" name="TextBox 32"/>
          <p:cNvSpPr txBox="1">
            <a:spLocks noChangeArrowheads="1"/>
          </p:cNvSpPr>
          <p:nvPr/>
        </p:nvSpPr>
        <p:spPr bwMode="auto">
          <a:xfrm>
            <a:off x="1828800" y="1905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9966FF"/>
                </a:solidFill>
              </a:rPr>
              <a:t>light</a:t>
            </a:r>
            <a:endParaRPr lang="en-IN">
              <a:solidFill>
                <a:srgbClr val="9966FF"/>
              </a:solidFill>
            </a:endParaRPr>
          </a:p>
        </p:txBody>
      </p:sp>
      <p:sp>
        <p:nvSpPr>
          <p:cNvPr id="94241" name="TextBox 33"/>
          <p:cNvSpPr txBox="1">
            <a:spLocks noChangeArrowheads="1"/>
          </p:cNvSpPr>
          <p:nvPr/>
        </p:nvSpPr>
        <p:spPr bwMode="auto">
          <a:xfrm>
            <a:off x="838200" y="2982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colors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4242" name="TextBox 36"/>
          <p:cNvSpPr txBox="1">
            <a:spLocks noChangeArrowheads="1"/>
          </p:cNvSpPr>
          <p:nvPr/>
        </p:nvSpPr>
        <p:spPr bwMode="auto">
          <a:xfrm>
            <a:off x="2590800" y="2982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lamps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4243" name="TextBox 37"/>
          <p:cNvSpPr txBox="1">
            <a:spLocks noChangeArrowheads="1"/>
          </p:cNvSpPr>
          <p:nvPr/>
        </p:nvSpPr>
        <p:spPr bwMode="auto">
          <a:xfrm>
            <a:off x="152400" y="36687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beam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44" name="TextBox 38"/>
          <p:cNvSpPr txBox="1">
            <a:spLocks noChangeArrowheads="1"/>
          </p:cNvSpPr>
          <p:nvPr/>
        </p:nvSpPr>
        <p:spPr bwMode="auto">
          <a:xfrm>
            <a:off x="1600200" y="36687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prism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45" name="TextBox 39"/>
          <p:cNvSpPr txBox="1">
            <a:spLocks noChangeArrowheads="1"/>
          </p:cNvSpPr>
          <p:nvPr/>
        </p:nvSpPr>
        <p:spPr bwMode="auto">
          <a:xfrm>
            <a:off x="1219200" y="4430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dispersed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46" name="TextBox 40"/>
          <p:cNvSpPr txBox="1">
            <a:spLocks noChangeArrowheads="1"/>
          </p:cNvSpPr>
          <p:nvPr/>
        </p:nvSpPr>
        <p:spPr bwMode="auto">
          <a:xfrm>
            <a:off x="152400" y="44307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white</a:t>
            </a:r>
            <a:endParaRPr lang="en-IN">
              <a:solidFill>
                <a:srgbClr val="333399"/>
              </a:solidFill>
            </a:endParaRPr>
          </a:p>
        </p:txBody>
      </p:sp>
      <p:cxnSp>
        <p:nvCxnSpPr>
          <p:cNvPr id="94247" name="Straight Connector 42"/>
          <p:cNvCxnSpPr>
            <a:cxnSpLocks noChangeShapeType="1"/>
            <a:stCxn id="94241" idx="2"/>
            <a:endCxn id="94252" idx="0"/>
          </p:cNvCxnSpPr>
          <p:nvPr/>
        </p:nvCxnSpPr>
        <p:spPr bwMode="auto">
          <a:xfrm rot="5400000">
            <a:off x="908845" y="3701256"/>
            <a:ext cx="696912" cy="3175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48" name="Straight Connector 45"/>
          <p:cNvCxnSpPr>
            <a:cxnSpLocks noChangeShapeType="1"/>
            <a:stCxn id="94241" idx="2"/>
            <a:endCxn id="94243" idx="0"/>
          </p:cNvCxnSpPr>
          <p:nvPr/>
        </p:nvCxnSpPr>
        <p:spPr bwMode="auto">
          <a:xfrm rot="5400000">
            <a:off x="775493" y="3186907"/>
            <a:ext cx="315913" cy="6477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49" name="Straight Connector 46"/>
          <p:cNvCxnSpPr>
            <a:cxnSpLocks noChangeShapeType="1"/>
            <a:stCxn id="94241" idx="2"/>
            <a:endCxn id="94244" idx="0"/>
          </p:cNvCxnSpPr>
          <p:nvPr/>
        </p:nvCxnSpPr>
        <p:spPr bwMode="auto">
          <a:xfrm rot="16200000" flipH="1">
            <a:off x="1461293" y="3148807"/>
            <a:ext cx="315913" cy="7239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0" name="Straight Connector 49"/>
          <p:cNvCxnSpPr>
            <a:cxnSpLocks noChangeShapeType="1"/>
            <a:stCxn id="94246" idx="0"/>
            <a:endCxn id="94241" idx="2"/>
          </p:cNvCxnSpPr>
          <p:nvPr/>
        </p:nvCxnSpPr>
        <p:spPr bwMode="auto">
          <a:xfrm rot="5400000" flipH="1" flipV="1">
            <a:off x="356393" y="3529807"/>
            <a:ext cx="1077913" cy="7239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1" name="Straight Connector 50"/>
          <p:cNvCxnSpPr>
            <a:cxnSpLocks noChangeShapeType="1"/>
            <a:stCxn id="94245" idx="0"/>
            <a:endCxn id="94241" idx="2"/>
          </p:cNvCxnSpPr>
          <p:nvPr/>
        </p:nvCxnSpPr>
        <p:spPr bwMode="auto">
          <a:xfrm rot="16200000" flipV="1">
            <a:off x="1004093" y="3606007"/>
            <a:ext cx="1077913" cy="5715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52" name="TextBox 62"/>
          <p:cNvSpPr txBox="1">
            <a:spLocks noChangeArrowheads="1"/>
          </p:cNvSpPr>
          <p:nvPr/>
        </p:nvSpPr>
        <p:spPr bwMode="auto">
          <a:xfrm>
            <a:off x="762000" y="40497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shades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53" name="TextBox 69"/>
          <p:cNvSpPr txBox="1">
            <a:spLocks noChangeArrowheads="1"/>
          </p:cNvSpPr>
          <p:nvPr/>
        </p:nvSpPr>
        <p:spPr bwMode="auto">
          <a:xfrm>
            <a:off x="2286000" y="38973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energy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54" name="TextBox 70"/>
          <p:cNvSpPr txBox="1">
            <a:spLocks noChangeArrowheads="1"/>
          </p:cNvSpPr>
          <p:nvPr/>
        </p:nvSpPr>
        <p:spPr bwMode="auto">
          <a:xfrm>
            <a:off x="3581400" y="37449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fixtures</a:t>
            </a:r>
            <a:endParaRPr lang="en-IN">
              <a:solidFill>
                <a:srgbClr val="333399"/>
              </a:solidFill>
            </a:endParaRPr>
          </a:p>
        </p:txBody>
      </p:sp>
      <p:sp>
        <p:nvSpPr>
          <p:cNvPr id="94255" name="TextBox 71"/>
          <p:cNvSpPr txBox="1">
            <a:spLocks noChangeArrowheads="1"/>
          </p:cNvSpPr>
          <p:nvPr/>
        </p:nvSpPr>
        <p:spPr bwMode="auto">
          <a:xfrm>
            <a:off x="2971800" y="42783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efficient</a:t>
            </a:r>
            <a:endParaRPr lang="en-IN">
              <a:solidFill>
                <a:srgbClr val="333399"/>
              </a:solidFill>
            </a:endParaRPr>
          </a:p>
        </p:txBody>
      </p:sp>
      <p:cxnSp>
        <p:nvCxnSpPr>
          <p:cNvPr id="94256" name="Straight Connector 73"/>
          <p:cNvCxnSpPr>
            <a:cxnSpLocks noChangeShapeType="1"/>
            <a:stCxn id="94254" idx="0"/>
            <a:endCxn id="94242" idx="2"/>
          </p:cNvCxnSpPr>
          <p:nvPr/>
        </p:nvCxnSpPr>
        <p:spPr bwMode="auto">
          <a:xfrm rot="16200000" flipV="1">
            <a:off x="3347243" y="3015457"/>
            <a:ext cx="392113" cy="10668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7" name="Straight Connector 74"/>
          <p:cNvCxnSpPr>
            <a:cxnSpLocks noChangeShapeType="1"/>
            <a:stCxn id="94253" idx="0"/>
            <a:endCxn id="94242" idx="2"/>
          </p:cNvCxnSpPr>
          <p:nvPr/>
        </p:nvCxnSpPr>
        <p:spPr bwMode="auto">
          <a:xfrm rot="5400000" flipH="1" flipV="1">
            <a:off x="2604293" y="3491707"/>
            <a:ext cx="544513" cy="2667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8" name="Straight Connector 76"/>
          <p:cNvCxnSpPr>
            <a:cxnSpLocks noChangeShapeType="1"/>
            <a:stCxn id="94255" idx="0"/>
            <a:endCxn id="94242" idx="2"/>
          </p:cNvCxnSpPr>
          <p:nvPr/>
        </p:nvCxnSpPr>
        <p:spPr bwMode="auto">
          <a:xfrm rot="16200000" flipV="1">
            <a:off x="2775743" y="3586957"/>
            <a:ext cx="925513" cy="457200"/>
          </a:xfrm>
          <a:prstGeom prst="line">
            <a:avLst/>
          </a:prstGeom>
          <a:noFill/>
          <a:ln w="1905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9" name="Straight Connector 99"/>
          <p:cNvCxnSpPr>
            <a:cxnSpLocks noChangeShapeType="1"/>
            <a:stCxn id="94241" idx="0"/>
            <a:endCxn id="94240" idx="2"/>
          </p:cNvCxnSpPr>
          <p:nvPr/>
        </p:nvCxnSpPr>
        <p:spPr bwMode="auto">
          <a:xfrm rot="5400000" flipH="1" flipV="1">
            <a:off x="1360487" y="2171701"/>
            <a:ext cx="708025" cy="914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60" name="Straight Connector 102"/>
          <p:cNvCxnSpPr>
            <a:cxnSpLocks noChangeShapeType="1"/>
            <a:stCxn id="94242" idx="0"/>
            <a:endCxn id="94240" idx="2"/>
          </p:cNvCxnSpPr>
          <p:nvPr/>
        </p:nvCxnSpPr>
        <p:spPr bwMode="auto">
          <a:xfrm rot="16200000" flipV="1">
            <a:off x="2236787" y="2209801"/>
            <a:ext cx="708025" cy="8382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61" name="Straight Connector 106"/>
          <p:cNvCxnSpPr>
            <a:cxnSpLocks noChangeShapeType="1"/>
          </p:cNvCxnSpPr>
          <p:nvPr/>
        </p:nvCxnSpPr>
        <p:spPr bwMode="auto">
          <a:xfrm rot="5400000">
            <a:off x="2284413" y="3886200"/>
            <a:ext cx="4878388" cy="1587"/>
          </a:xfrm>
          <a:prstGeom prst="line">
            <a:avLst/>
          </a:prstGeom>
          <a:noFill/>
          <a:ln w="63500" cmpd="thickThin" algn="ctr">
            <a:solidFill>
              <a:srgbClr val="333399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62" name="TextBox 109"/>
          <p:cNvSpPr txBox="1">
            <a:spLocks noChangeArrowheads="1"/>
          </p:cNvSpPr>
          <p:nvPr/>
        </p:nvSpPr>
        <p:spPr bwMode="auto">
          <a:xfrm>
            <a:off x="304800" y="5486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White</a:t>
            </a:r>
            <a:r>
              <a:rPr lang="en-US"/>
              <a:t> fluorescent </a:t>
            </a:r>
            <a:r>
              <a:rPr lang="en-US">
                <a:solidFill>
                  <a:srgbClr val="9966FF"/>
                </a:solidFill>
              </a:rPr>
              <a:t>lights</a:t>
            </a:r>
            <a:r>
              <a:rPr lang="en-US"/>
              <a:t> consume less </a:t>
            </a:r>
            <a:r>
              <a:rPr lang="en-US">
                <a:solidFill>
                  <a:srgbClr val="333399"/>
                </a:solidFill>
              </a:rPr>
              <a:t>energy</a:t>
            </a:r>
            <a:r>
              <a:rPr lang="en-US"/>
              <a:t> than incandescent </a:t>
            </a:r>
            <a:r>
              <a:rPr lang="en-US">
                <a:solidFill>
                  <a:srgbClr val="333399"/>
                </a:solidFill>
              </a:rPr>
              <a:t>lamps</a:t>
            </a:r>
            <a:r>
              <a:rPr lang="en-US"/>
              <a:t> </a:t>
            </a:r>
            <a:endParaRPr lang="en-IN"/>
          </a:p>
        </p:txBody>
      </p:sp>
      <p:sp>
        <p:nvSpPr>
          <p:cNvPr id="94263" name="Slide Number Placeholder 5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0C232-710A-46CE-A6E4-C15B311CA6ED}" type="slidenum">
              <a:rPr lang="en-US" smtClean="0"/>
              <a:pPr eaLnBrk="1" hangingPunct="1"/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54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Related Works</a:t>
            </a:r>
            <a:endParaRPr lang="en-IN" smtClean="0"/>
          </a:p>
        </p:txBody>
      </p:sp>
      <p:sp>
        <p:nvSpPr>
          <p:cNvPr id="952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IN" sz="2400" smtClean="0"/>
              <a:t>Solan, Z., Horn, D., Ruppin, E. and Edelman, S. 2005. </a:t>
            </a:r>
            <a:r>
              <a:rPr lang="en-IN" sz="2400" smtClean="0">
                <a:solidFill>
                  <a:srgbClr val="333399"/>
                </a:solidFill>
              </a:rPr>
              <a:t>Unsupervised learning of natural languages</a:t>
            </a:r>
            <a:r>
              <a:rPr lang="en-IN" sz="2400" smtClean="0"/>
              <a:t>. </a:t>
            </a:r>
            <a:r>
              <a:rPr lang="en-IN" sz="2400" i="1" smtClean="0"/>
              <a:t>PNAS</a:t>
            </a:r>
            <a:r>
              <a:rPr lang="en-IN" sz="2400" smtClean="0"/>
              <a:t>, </a:t>
            </a:r>
            <a:r>
              <a:rPr lang="en-IN" sz="2400" b="1" smtClean="0"/>
              <a:t>102</a:t>
            </a:r>
            <a:r>
              <a:rPr lang="en-IN" sz="2400" smtClean="0"/>
              <a:t> (33): 11629-11634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IN" sz="2400" smtClean="0"/>
              <a:t>Ferrer i Cancho, R. 2007. </a:t>
            </a:r>
            <a:r>
              <a:rPr lang="en-IN" sz="2400" smtClean="0">
                <a:solidFill>
                  <a:srgbClr val="333399"/>
                </a:solidFill>
              </a:rPr>
              <a:t>Why do syntactic links not cross?</a:t>
            </a:r>
            <a:r>
              <a:rPr lang="en-IN" sz="2400" smtClean="0"/>
              <a:t> </a:t>
            </a:r>
            <a:r>
              <a:rPr lang="en-IN" sz="2400" i="1" smtClean="0"/>
              <a:t>Europhysics Letters</a:t>
            </a:r>
            <a:endParaRPr lang="en-IN" sz="24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>
                <a:solidFill>
                  <a:srgbClr val="9966FF"/>
                </a:solidFill>
              </a:rPr>
              <a:t>Also applied to</a:t>
            </a:r>
            <a:r>
              <a:rPr lang="en-US" sz="2800" smtClean="0"/>
              <a:t>: IR, Summarization, sentiment detection and categorization, script evaluation, author detection, …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85299-D396-46A7-AC35-3964846AD432}" type="slidenum">
              <a:rPr lang="en-US" smtClean="0"/>
              <a:pPr eaLnBrk="1" hangingPunct="1"/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25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slide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 science has a much bigger role to play in understanding language than the scope of NLP today</a:t>
            </a:r>
          </a:p>
          <a:p>
            <a:r>
              <a:rPr lang="en-US" sz="2800" dirty="0" smtClean="0"/>
              <a:t>A holistic research agenda in computational linguistics is the need of the hour</a:t>
            </a:r>
          </a:p>
          <a:p>
            <a:r>
              <a:rPr lang="en-US" sz="2800" dirty="0" smtClean="0"/>
              <a:t>Research in linguistic networks is an emerging area with tremendous potentials</a:t>
            </a:r>
          </a:p>
          <a:p>
            <a:r>
              <a:rPr lang="en-US" sz="2800" dirty="0" smtClean="0"/>
              <a:t>Graphs are amazing tools for visualization – and therefore teaching </a:t>
            </a:r>
          </a:p>
        </p:txBody>
      </p:sp>
    </p:spTree>
    <p:extLst>
      <p:ext uri="{BB962C8B-B14F-4D97-AF65-F5344CB8AC3E}">
        <p14:creationId xmlns:p14="http://schemas.microsoft.com/office/powerpoint/2010/main" val="38415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  <a:endParaRPr lang="en-IN" smtClean="0"/>
          </a:p>
        </p:txBody>
      </p:sp>
      <p:sp>
        <p:nvSpPr>
          <p:cNvPr id="1044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Conferences</a:t>
            </a:r>
          </a:p>
          <a:p>
            <a:pPr lvl="1" eaLnBrk="1" hangingPunct="1"/>
            <a:r>
              <a:rPr lang="en-US" sz="2400" dirty="0" err="1" smtClean="0"/>
              <a:t>TextGraphs</a:t>
            </a:r>
            <a:r>
              <a:rPr lang="en-US" sz="2400" dirty="0" smtClean="0"/>
              <a:t>, Sunbelt, </a:t>
            </a:r>
            <a:r>
              <a:rPr lang="en-US" sz="2400" dirty="0" err="1" smtClean="0"/>
              <a:t>EvoLang</a:t>
            </a:r>
            <a:r>
              <a:rPr lang="en-US" sz="2400" dirty="0" smtClean="0"/>
              <a:t>, ECCS</a:t>
            </a:r>
          </a:p>
          <a:p>
            <a:pPr eaLnBrk="1" hangingPunct="1"/>
            <a:r>
              <a:rPr lang="en-US" sz="2800" dirty="0" smtClean="0"/>
              <a:t>Journals</a:t>
            </a:r>
          </a:p>
          <a:p>
            <a:pPr lvl="1" eaLnBrk="1" hangingPunct="1"/>
            <a:r>
              <a:rPr lang="en-US" sz="2400" dirty="0" smtClean="0"/>
              <a:t>PRE, </a:t>
            </a:r>
            <a:r>
              <a:rPr lang="en-US" sz="2400" dirty="0" err="1" smtClean="0"/>
              <a:t>Physica</a:t>
            </a:r>
            <a:r>
              <a:rPr lang="en-US" sz="2400" dirty="0" smtClean="0"/>
              <a:t> A, IJMPC, EPL, PRL, PNAS, QL, ACS, Complexity, Social Networks, Interaction Studies </a:t>
            </a:r>
          </a:p>
          <a:p>
            <a:pPr eaLnBrk="1" hangingPunct="1"/>
            <a:r>
              <a:rPr lang="en-US" sz="2800" dirty="0" smtClean="0"/>
              <a:t>Tools</a:t>
            </a:r>
          </a:p>
          <a:p>
            <a:pPr lvl="1" eaLnBrk="1" hangingPunct="1"/>
            <a:r>
              <a:rPr lang="en-US" sz="2300" dirty="0" err="1" smtClean="0"/>
              <a:t>Pajek</a:t>
            </a:r>
            <a:r>
              <a:rPr lang="en-US" sz="2300" dirty="0" smtClean="0"/>
              <a:t>, C#UNG, </a:t>
            </a:r>
            <a:r>
              <a:rPr lang="en-IN" sz="2400" u="sng" dirty="0" smtClean="0">
                <a:hlinkClick r:id="rId3"/>
              </a:rPr>
              <a:t>http://www.insna.org/INSNA/soft_inf.html</a:t>
            </a:r>
            <a:r>
              <a:rPr lang="en-IN" sz="2400" dirty="0" smtClean="0"/>
              <a:t> </a:t>
            </a:r>
            <a:endParaRPr lang="en-IN" sz="2300" dirty="0" smtClean="0"/>
          </a:p>
          <a:p>
            <a:pPr eaLnBrk="1" hangingPunct="1"/>
            <a:r>
              <a:rPr lang="en-US" sz="2800" dirty="0" smtClean="0"/>
              <a:t>Online Resources</a:t>
            </a:r>
          </a:p>
          <a:p>
            <a:pPr lvl="1" eaLnBrk="1" hangingPunct="1"/>
            <a:r>
              <a:rPr lang="en-US" sz="1800" dirty="0" smtClean="0"/>
              <a:t> </a:t>
            </a:r>
            <a:r>
              <a:rPr lang="en-US" sz="2400" dirty="0" smtClean="0"/>
              <a:t>Bibliographies, courses on CNT</a:t>
            </a:r>
            <a:endParaRPr lang="en-US" sz="1800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9D7F9E-F061-42D2-BEA2-C9EE4D09DFEA}" type="slidenum">
              <a:rPr lang="en-US" smtClean="0"/>
              <a:pPr eaLnBrk="1" hangingPunct="1"/>
              <a:t>76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6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772400" cy="1933575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monojitc@microsoft.com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2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Linguistic Organization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phonology, morphology, syntax, semantics, …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Biological Organization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Neurons, areas, faculty of language, brain,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Social Organization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Individual, family, community, region, world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Temporal Organization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Acquisition, change,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Linguistic Organization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phonology, morphology, syntax, semantics, …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Biological Organization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Neurons, areas, faculty of language, brain,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Social Organization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Individual, family, community, region, world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Temporal Organization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Acquisition, change, evolution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16764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Linguists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98523" y="32004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Neuroscientist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608320" y="4726577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Psychologist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06780" y="2183674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Physicist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24197" y="36957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Social scientist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30728" y="5187043"/>
            <a:ext cx="31242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Computer Scientists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20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3891</Words>
  <Application>Microsoft Office PowerPoint</Application>
  <PresentationFormat>On-screen Show (4:3)</PresentationFormat>
  <Paragraphs>883</Paragraphs>
  <Slides>77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Office Theme</vt:lpstr>
      <vt:lpstr>Document</vt:lpstr>
      <vt:lpstr>Linguistic Networks Applications in NLP and CL</vt:lpstr>
      <vt:lpstr>NLP vs. Computational Linguistics</vt:lpstr>
      <vt:lpstr>Charting the World of NLP</vt:lpstr>
      <vt:lpstr>Outline of the Talk</vt:lpstr>
      <vt:lpstr>LINGUISTIC system</vt:lpstr>
      <vt:lpstr>LINGUISTIC system</vt:lpstr>
      <vt:lpstr>Language is a Complex Adaptive System</vt:lpstr>
      <vt:lpstr>Layers of Complexity</vt:lpstr>
      <vt:lpstr>Layers of Complexity</vt:lpstr>
      <vt:lpstr>Complex System View of Language</vt:lpstr>
      <vt:lpstr>Complex Network Models</vt:lpstr>
      <vt:lpstr>Linguistic Networks</vt:lpstr>
      <vt:lpstr>Complex Network Theory</vt:lpstr>
      <vt:lpstr>PowerPoint Presentation</vt:lpstr>
      <vt:lpstr>PowerPoint Presentation</vt:lpstr>
      <vt:lpstr>What Questions can be asked</vt:lpstr>
      <vt:lpstr>Bi-directional Approach</vt:lpstr>
      <vt:lpstr>Application of CNT in Linguistics - I</vt:lpstr>
      <vt:lpstr>Application of CNT in Linguistics - II </vt:lpstr>
      <vt:lpstr>Linguistic Networks</vt:lpstr>
      <vt:lpstr>Case Study I Word co-occurrence Networks</vt:lpstr>
      <vt:lpstr>Word Co-occurrence Network</vt:lpstr>
      <vt:lpstr>Topological characteristics of WCN</vt:lpstr>
      <vt:lpstr>Degree Distribution (DD)</vt:lpstr>
      <vt:lpstr>Compute the degree distribution of the following network</vt:lpstr>
      <vt:lpstr>A Few Examples</vt:lpstr>
      <vt:lpstr>WCN has two regime power-law</vt:lpstr>
      <vt:lpstr>Core-periphery Structure</vt:lpstr>
      <vt:lpstr>Topological characteristics of WCN</vt:lpstr>
      <vt:lpstr>Small World Phenomenon</vt:lpstr>
      <vt:lpstr>Measuring Transitivity: Clustering Coefficient</vt:lpstr>
      <vt:lpstr>Mathematically…</vt:lpstr>
      <vt:lpstr>Diameter of a Network</vt:lpstr>
      <vt:lpstr>Which of these are Small World N/ws?</vt:lpstr>
      <vt:lpstr>WCN are small worlds!</vt:lpstr>
      <vt:lpstr>Self-organization of WCN Dorogovtsev-Mendes Model</vt:lpstr>
      <vt:lpstr>DM Model leads to  two regime power-law networks</vt:lpstr>
      <vt:lpstr>Significance of The DM Model</vt:lpstr>
      <vt:lpstr>Structural Equivalence (Similarity)</vt:lpstr>
      <vt:lpstr>Probing Deeper than Degree Distribution</vt:lpstr>
      <vt:lpstr> </vt:lpstr>
      <vt:lpstr> </vt:lpstr>
      <vt:lpstr>Global Topology of WCN:  Beyond the two-regime power law Choudhury et al., Coling 2010</vt:lpstr>
      <vt:lpstr>Significance of Parameter c in DM Model</vt:lpstr>
      <vt:lpstr>Things you know</vt:lpstr>
      <vt:lpstr>Things to explore yourself</vt:lpstr>
      <vt:lpstr>Phonological Neighborhood Networks</vt:lpstr>
      <vt:lpstr>CASE STUDY II: Unsupervised POS Tagging</vt:lpstr>
      <vt:lpstr>Labeling of Text</vt:lpstr>
      <vt:lpstr>What are Parts-of-Speech (POS)?</vt:lpstr>
      <vt:lpstr>1: Acquire raw text corpus</vt:lpstr>
      <vt:lpstr>1: Acquire raw text corpus </vt:lpstr>
      <vt:lpstr>1: Acquire raw text corpus </vt:lpstr>
      <vt:lpstr>2: Construct context vectors</vt:lpstr>
      <vt:lpstr>3: Construct network</vt:lpstr>
      <vt:lpstr>Experiments</vt:lpstr>
      <vt:lpstr>Languages</vt:lpstr>
      <vt:lpstr>Structural Properties:  Degree Distribution</vt:lpstr>
      <vt:lpstr>Structural Properties:  Clustering Coefficient</vt:lpstr>
      <vt:lpstr>Clustering Algorithms</vt:lpstr>
      <vt:lpstr>Syntactic Network of Words</vt:lpstr>
      <vt:lpstr>The Chinese Whispers Algorithm </vt:lpstr>
      <vt:lpstr>The Chinese Whispers Algorithm </vt:lpstr>
      <vt:lpstr>The Chinese Whispers Algorithm </vt:lpstr>
      <vt:lpstr>Structural Properties:  Cluster Size Distribution</vt:lpstr>
      <vt:lpstr>The Clusters</vt:lpstr>
      <vt:lpstr>Proper Nouns</vt:lpstr>
      <vt:lpstr>Clusters in Bangla</vt:lpstr>
      <vt:lpstr>Dendogram of POS in Bangla</vt:lpstr>
      <vt:lpstr>Lexicon Induction and Labeling</vt:lpstr>
      <vt:lpstr>Word Sense Disambiguation</vt:lpstr>
      <vt:lpstr>HyperLex</vt:lpstr>
      <vt:lpstr>Hub Detection and MST</vt:lpstr>
      <vt:lpstr>Other Related Works</vt:lpstr>
      <vt:lpstr>One slide summary</vt:lpstr>
      <vt:lpstr>Resources</vt:lpstr>
      <vt:lpstr>Thank you monojitc@microsoft.com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 Networks Structure, Function and Applications in NLP</dc:title>
  <dc:creator>Monojit Choudhury</dc:creator>
  <cp:lastModifiedBy>Monojit Choudhury</cp:lastModifiedBy>
  <cp:revision>24</cp:revision>
  <dcterms:created xsi:type="dcterms:W3CDTF">2006-08-16T00:00:00Z</dcterms:created>
  <dcterms:modified xsi:type="dcterms:W3CDTF">2012-07-16T02:53:29Z</dcterms:modified>
</cp:coreProperties>
</file>