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handoutMasterIdLst>
    <p:handoutMasterId r:id="rId49"/>
  </p:handoutMasterIdLst>
  <p:sldIdLst>
    <p:sldId id="256" r:id="rId2"/>
    <p:sldId id="257" r:id="rId3"/>
    <p:sldId id="301" r:id="rId4"/>
    <p:sldId id="261" r:id="rId5"/>
    <p:sldId id="258" r:id="rId6"/>
    <p:sldId id="263" r:id="rId7"/>
    <p:sldId id="259" r:id="rId8"/>
    <p:sldId id="260" r:id="rId9"/>
    <p:sldId id="26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302" r:id="rId29"/>
    <p:sldId id="282"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300" r:id="rId45"/>
    <p:sldId id="298" r:id="rId46"/>
    <p:sldId id="29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A01284-9FCE-4A48-9455-A314E2597255}" type="datetimeFigureOut">
              <a:rPr lang="en-US" smtClean="0"/>
              <a:pPr/>
              <a:t>5/25/2011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FA925F-2C02-4AF5-B0C4-7964F4DBE70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0575AD-F0D5-48B5-8C3E-DE2BFAB20E16}" type="datetimeFigureOut">
              <a:rPr lang="en-US" smtClean="0"/>
              <a:pPr/>
              <a:t>5/25/2011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2B3F7-D0F4-4C8D-8B36-8C7DD43725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a:xfrm>
            <a:off x="1752600" y="6248400"/>
            <a:ext cx="5867400" cy="457200"/>
          </a:xfrm>
        </p:spPr>
        <p:txBody>
          <a:bodyPr/>
          <a:lstStyle/>
          <a:p>
            <a:r>
              <a:rPr lang="en-US" dirty="0" smtClean="0"/>
              <a:t>Speech and Vision Lab, International Institute of Information Technology - Hyderabad</a:t>
            </a:r>
            <a:endParaRPr lang="en-US" dirty="0"/>
          </a:p>
        </p:txBody>
      </p:sp>
      <p:sp>
        <p:nvSpPr>
          <p:cNvPr id="29" name="Slide Number Placeholder 28"/>
          <p:cNvSpPr>
            <a:spLocks noGrp="1"/>
          </p:cNvSpPr>
          <p:nvPr>
            <p:ph type="sldNum" sz="quarter" idx="12"/>
          </p:nvPr>
        </p:nvSpPr>
        <p:spPr>
          <a:xfrm>
            <a:off x="8382000" y="6248400"/>
            <a:ext cx="457200" cy="457200"/>
          </a:xfrm>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9EDB1147-C713-4EC0-B79C-5CE506AB308F}" type="datetime1">
              <a:rPr lang="en-US" smtClean="0"/>
              <a:pPr/>
              <a:t>5/25/2011</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A3CF64F1-EBB2-4FE8-90B6-A3FCCF3D4404}" type="datetime1">
              <a:rPr lang="en-US" smtClean="0"/>
              <a:pPr/>
              <a:t>5/25/2011</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A77E39B-1B9D-4CA9-B5ED-7EEA1B66725C}" type="datetime1">
              <a:rPr lang="en-US" smtClean="0"/>
              <a:pPr/>
              <a:t>5/25/2011</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8519BFAC-C89E-4E37-B52C-7E0BC079193A}" type="datetime1">
              <a:rPr lang="en-US" smtClean="0"/>
              <a:pPr/>
              <a:t>5/25/2011</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Speech and Vision Lab, International Institute of Information Technology - Hyderabad</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67D27ECF-B1F4-40C5-BBE0-01B4FD80E705}" type="datetime1">
              <a:rPr lang="en-US" smtClean="0"/>
              <a:pPr/>
              <a:t>5/25/2011</a:t>
            </a:fld>
            <a:endParaRPr lang="en-US"/>
          </a:p>
        </p:txBody>
      </p:sp>
      <p:sp>
        <p:nvSpPr>
          <p:cNvPr id="6" name="Footer Placeholder 5"/>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fld id="{9861D540-24F1-416B-B3AD-426D7E96FFA3}" type="datetime1">
              <a:rPr lang="en-US" smtClean="0"/>
              <a:pPr/>
              <a:t>5/25/2011</a:t>
            </a:fld>
            <a:endParaRPr lang="en-US"/>
          </a:p>
        </p:txBody>
      </p:sp>
      <p:sp>
        <p:nvSpPr>
          <p:cNvPr id="8" name="Footer Placeholder 7"/>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172200" y="6191250"/>
            <a:ext cx="2476500" cy="476250"/>
          </a:xfrm>
          <a:prstGeom prst="rect">
            <a:avLst/>
          </a:prstGeom>
        </p:spPr>
        <p:txBody>
          <a:bodyPr/>
          <a:lstStyle/>
          <a:p>
            <a:fld id="{A5D9A5A5-59D0-46CF-B30E-FF0DA7E4882B}" type="datetime1">
              <a:rPr lang="en-US" smtClean="0"/>
              <a:pPr/>
              <a:t>5/25/2011</a:t>
            </a:fld>
            <a:endParaRPr lang="en-US"/>
          </a:p>
        </p:txBody>
      </p:sp>
      <p:sp>
        <p:nvSpPr>
          <p:cNvPr id="4" name="Footer Placeholder 3"/>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fld id="{DA195A5B-44FD-40BF-9C9D-9581EF21E845}" type="datetime1">
              <a:rPr lang="en-US" smtClean="0"/>
              <a:pPr/>
              <a:t>5/25/2011</a:t>
            </a:fld>
            <a:endParaRPr lang="en-US"/>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F27128-08DA-4D47-A135-0E6E1808E876}" type="datetime1">
              <a:rPr lang="en-US" smtClean="0"/>
              <a:pPr/>
              <a:t>5/25/2011</a:t>
            </a:fld>
            <a:endParaRPr lang="en-US"/>
          </a:p>
        </p:txBody>
      </p:sp>
      <p:sp>
        <p:nvSpPr>
          <p:cNvPr id="6" name="Footer Placeholder 5"/>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1E2A412E-19F9-4748-AAC0-A9EFE823C325}" type="datetime1">
              <a:rPr lang="en-US" smtClean="0"/>
              <a:pPr/>
              <a:t>5/25/2011</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Speech and Vision Lab, International Institute of Information Technology - Hyderabad</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3" name="Footer Placeholder 2"/>
          <p:cNvSpPr>
            <a:spLocks noGrp="1"/>
          </p:cNvSpPr>
          <p:nvPr>
            <p:ph type="ftr" sz="quarter" idx="3"/>
          </p:nvPr>
        </p:nvSpPr>
        <p:spPr>
          <a:xfrm>
            <a:off x="1752600" y="6172200"/>
            <a:ext cx="5867400" cy="457200"/>
          </a:xfrm>
          <a:prstGeom prst="rect">
            <a:avLst/>
          </a:prstGeom>
        </p:spPr>
        <p:txBody>
          <a:bodyPr anchor="ctr" anchorCtr="0"/>
          <a:lstStyle>
            <a:lvl1pPr eaLnBrk="1" latinLnBrk="0" hangingPunct="1">
              <a:defRPr kumimoji="0" sz="1400">
                <a:solidFill>
                  <a:schemeClr val="tx2"/>
                </a:solidFill>
              </a:defRPr>
            </a:lvl1pPr>
          </a:lstStyle>
          <a:p>
            <a:r>
              <a:rPr lang="en-US" smtClean="0"/>
              <a:t>Speech and Vision Lab, International Institute of Information Technology - Hyderabad</a:t>
            </a:r>
            <a:endParaRPr lang="en-US"/>
          </a:p>
        </p:txBody>
      </p:sp>
      <p:sp>
        <p:nvSpPr>
          <p:cNvPr id="23" name="Slide Number Placeholder 22"/>
          <p:cNvSpPr>
            <a:spLocks noGrp="1"/>
          </p:cNvSpPr>
          <p:nvPr>
            <p:ph type="sldNum" sz="quarter" idx="4"/>
          </p:nvPr>
        </p:nvSpPr>
        <p:spPr>
          <a:xfrm>
            <a:off x="8382000" y="61722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guru@google.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667000"/>
          </a:xfrm>
        </p:spPr>
        <p:txBody>
          <a:bodyPr>
            <a:normAutofit/>
          </a:bodyPr>
          <a:lstStyle/>
          <a:p>
            <a:r>
              <a:rPr lang="en-US" dirty="0" err="1" smtClean="0"/>
              <a:t>Gautam</a:t>
            </a:r>
            <a:r>
              <a:rPr lang="en-US" dirty="0" smtClean="0"/>
              <a:t> </a:t>
            </a:r>
            <a:r>
              <a:rPr lang="en-US" dirty="0" err="1" smtClean="0"/>
              <a:t>Varma</a:t>
            </a:r>
            <a:r>
              <a:rPr lang="en-US" dirty="0" smtClean="0"/>
              <a:t> </a:t>
            </a:r>
            <a:r>
              <a:rPr lang="en-US" dirty="0" err="1" smtClean="0"/>
              <a:t>Mantena</a:t>
            </a:r>
            <a:endParaRPr lang="en-US" dirty="0" smtClean="0"/>
          </a:p>
          <a:p>
            <a:r>
              <a:rPr lang="en-US" dirty="0" smtClean="0"/>
              <a:t>Dr. </a:t>
            </a:r>
            <a:r>
              <a:rPr lang="en-US" dirty="0" err="1" smtClean="0"/>
              <a:t>Kishore</a:t>
            </a:r>
            <a:r>
              <a:rPr lang="en-US" dirty="0" smtClean="0"/>
              <a:t> </a:t>
            </a:r>
            <a:r>
              <a:rPr lang="en-US" dirty="0" err="1" smtClean="0"/>
              <a:t>Prahallad</a:t>
            </a:r>
            <a:endParaRPr lang="en-US" dirty="0" smtClean="0"/>
          </a:p>
          <a:p>
            <a:endParaRPr lang="en-US" dirty="0" smtClean="0"/>
          </a:p>
          <a:p>
            <a:r>
              <a:rPr lang="en-US" dirty="0" smtClean="0"/>
              <a:t>Speech and Vision Lab, International Institute of Information Technology-</a:t>
            </a:r>
            <a:r>
              <a:rPr lang="en-US" dirty="0" err="1" smtClean="0"/>
              <a:t>Hyderbad</a:t>
            </a:r>
            <a:endParaRPr lang="en-US" dirty="0" smtClean="0"/>
          </a:p>
          <a:p>
            <a:endParaRPr lang="en-US" dirty="0" smtClean="0"/>
          </a:p>
          <a:p>
            <a:endParaRPr lang="en-US" dirty="0"/>
          </a:p>
        </p:txBody>
      </p:sp>
      <p:sp>
        <p:nvSpPr>
          <p:cNvPr id="2" name="Title 1"/>
          <p:cNvSpPr>
            <a:spLocks noGrp="1"/>
          </p:cNvSpPr>
          <p:nvPr>
            <p:ph type="ctrTitle"/>
          </p:nvPr>
        </p:nvSpPr>
        <p:spPr/>
        <p:txBody>
          <a:bodyPr/>
          <a:lstStyle/>
          <a:p>
            <a:r>
              <a:rPr lang="en-US" dirty="0" smtClean="0"/>
              <a:t>Spoken Dialogue </a:t>
            </a:r>
            <a:r>
              <a:rPr lang="en-US" dirty="0" smtClean="0"/>
              <a:t>Systems</a:t>
            </a:r>
            <a:r>
              <a:rPr lang="en-US" dirty="0" smtClean="0"/>
              <a:t/>
            </a:r>
            <a:br>
              <a:rPr lang="en-US" dirty="0" smtClean="0"/>
            </a:br>
            <a:r>
              <a:rPr lang="en-US" dirty="0" smtClean="0"/>
              <a:t>A Tutorial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Finite State Dialogue Managers</a:t>
            </a:r>
            <a:endParaRPr lang="en-US" dirty="0"/>
          </a:p>
        </p:txBody>
      </p:sp>
      <p:sp>
        <p:nvSpPr>
          <p:cNvPr id="3" name="Content Placeholder 2"/>
          <p:cNvSpPr>
            <a:spLocks noGrp="1"/>
          </p:cNvSpPr>
          <p:nvPr>
            <p:ph sz="quarter" idx="1"/>
          </p:nvPr>
        </p:nvSpPr>
        <p:spPr/>
        <p:txBody>
          <a:bodyPr/>
          <a:lstStyle/>
          <a:p>
            <a:r>
              <a:rPr lang="en-US" dirty="0" smtClean="0"/>
              <a:t>Dialogue is structured in a sequence of predetermined utterances.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pic>
        <p:nvPicPr>
          <p:cNvPr id="6" name="Picture 5" descr="FS-DM.eps"/>
          <p:cNvPicPr>
            <a:picLocks noChangeAspect="1"/>
          </p:cNvPicPr>
          <p:nvPr/>
        </p:nvPicPr>
        <p:blipFill>
          <a:blip r:embed="rId2" cstate="print"/>
          <a:stretch>
            <a:fillRect/>
          </a:stretch>
        </p:blipFill>
        <p:spPr>
          <a:xfrm>
            <a:off x="1447800" y="2248506"/>
            <a:ext cx="6477000" cy="401367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Finite State Dialogue Managers (</a:t>
            </a:r>
            <a:r>
              <a:rPr lang="en-US" dirty="0" smtClean="0"/>
              <a:t>contd.)</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Content Placeholder 4"/>
          <p:cNvSpPr>
            <a:spLocks noGrp="1"/>
          </p:cNvSpPr>
          <p:nvPr>
            <p:ph sz="quarter" idx="1"/>
          </p:nvPr>
        </p:nvSpPr>
        <p:spPr/>
        <p:txBody>
          <a:bodyPr/>
          <a:lstStyle/>
          <a:p>
            <a:r>
              <a:rPr lang="en-US" dirty="0" smtClean="0"/>
              <a:t>User is expected to answer only the system queries. Providing more information would be redundant.</a:t>
            </a:r>
          </a:p>
          <a:p>
            <a:r>
              <a:rPr lang="en-US" dirty="0" smtClean="0"/>
              <a:t>FS-DM systems are system initiative as they restrict user responses.</a:t>
            </a:r>
          </a:p>
          <a:p>
            <a:r>
              <a:rPr lang="en-US" dirty="0" smtClean="0"/>
              <a:t>FS-DM systems are very robust as it already knows what state it is in and what would be the possible responses of the user.</a:t>
            </a:r>
          </a:p>
          <a:p>
            <a:r>
              <a:rPr lang="en-US" dirty="0" smtClean="0"/>
              <a:t>Useful when dealing with well structured data like small enquiry systems, questionnaires, etc.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Organizing Models</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Content Placeholder 4"/>
          <p:cNvSpPr>
            <a:spLocks noGrp="1"/>
          </p:cNvSpPr>
          <p:nvPr>
            <p:ph sz="quarter" idx="1"/>
          </p:nvPr>
        </p:nvSpPr>
        <p:spPr/>
        <p:txBody>
          <a:bodyPr/>
          <a:lstStyle/>
          <a:p>
            <a:r>
              <a:rPr lang="en-US" dirty="0" smtClean="0"/>
              <a:t>Dialogue path is not predetermined</a:t>
            </a:r>
          </a:p>
          <a:p>
            <a:r>
              <a:rPr lang="en-US" dirty="0" smtClean="0"/>
              <a:t>Dialogue path evolves along with the user responses to the system.</a:t>
            </a:r>
          </a:p>
          <a:p>
            <a:r>
              <a:rPr lang="en-US" dirty="0" smtClean="0"/>
              <a:t>Mixed initiative.</a:t>
            </a:r>
          </a:p>
          <a:p>
            <a:r>
              <a:rPr lang="en-US" dirty="0" smtClean="0"/>
              <a:t>Provide much freer form of communication as the user is not restricted.</a:t>
            </a:r>
          </a:p>
          <a:p>
            <a:r>
              <a:rPr lang="en-US" dirty="0" smtClean="0"/>
              <a:t>Types of self organizing models:</a:t>
            </a:r>
          </a:p>
          <a:p>
            <a:pPr lvl="1"/>
            <a:r>
              <a:rPr lang="en-US" dirty="0" smtClean="0"/>
              <a:t>Frame based</a:t>
            </a:r>
          </a:p>
          <a:p>
            <a:pPr lvl="1"/>
            <a:r>
              <a:rPr lang="en-US" dirty="0" smtClean="0"/>
              <a:t>Agent based</a:t>
            </a:r>
          </a:p>
          <a:p>
            <a:pPr lvl="1"/>
            <a:r>
              <a:rPr lang="en-US" dirty="0" smtClean="0"/>
              <a:t>Information State based.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Based Dialogue Manager</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Content Placeholder 4"/>
          <p:cNvSpPr>
            <a:spLocks noGrp="1"/>
          </p:cNvSpPr>
          <p:nvPr>
            <p:ph sz="quarter" idx="1"/>
          </p:nvPr>
        </p:nvSpPr>
        <p:spPr/>
        <p:txBody>
          <a:bodyPr/>
          <a:lstStyle/>
          <a:p>
            <a:r>
              <a:rPr lang="en-US" dirty="0" smtClean="0"/>
              <a:t>Frame (or form) based models function like form filling application. It keeps track of the information present and information to be acquired.</a:t>
            </a:r>
          </a:p>
          <a:p>
            <a:r>
              <a:rPr lang="en-US" dirty="0" smtClean="0"/>
              <a:t>System chooses the required question to be asked at every instant. Dialogue path is not predetermined.</a:t>
            </a:r>
          </a:p>
          <a:p>
            <a:r>
              <a:rPr lang="en-US" dirty="0" smtClean="0"/>
              <a:t>State of DM is defined as the content of the frame.</a:t>
            </a:r>
          </a:p>
          <a:p>
            <a:r>
              <a:rPr lang="en-US" dirty="0" smtClean="0"/>
              <a:t>Frame is a data structure which holds the concepts and the necessary actions to be performed.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 Based Dialogue Manager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Content Placeholder 4"/>
          <p:cNvSpPr>
            <a:spLocks noGrp="1"/>
          </p:cNvSpPr>
          <p:nvPr>
            <p:ph sz="quarter" idx="1"/>
          </p:nvPr>
        </p:nvSpPr>
        <p:spPr/>
        <p:txBody>
          <a:bodyPr/>
          <a:lstStyle/>
          <a:p>
            <a:r>
              <a:rPr lang="en-US" dirty="0" smtClean="0"/>
              <a:t>Preconditions are the conditions under which the actions are to be performed.</a:t>
            </a:r>
          </a:p>
          <a:p>
            <a:r>
              <a:rPr lang="en-US" dirty="0" smtClean="0"/>
              <a:t>Given all the questions and the preconditions, the system would determine what actions to be performed.</a:t>
            </a:r>
          </a:p>
          <a:p>
            <a:r>
              <a:rPr lang="en-US" dirty="0" smtClean="0"/>
              <a:t>Example:</a:t>
            </a:r>
          </a:p>
          <a:p>
            <a:endParaRPr lang="en-US" dirty="0"/>
          </a:p>
        </p:txBody>
      </p:sp>
      <p:graphicFrame>
        <p:nvGraphicFramePr>
          <p:cNvPr id="6" name="Table 5"/>
          <p:cNvGraphicFramePr>
            <a:graphicFrameLocks noGrp="1"/>
          </p:cNvGraphicFramePr>
          <p:nvPr/>
        </p:nvGraphicFramePr>
        <p:xfrm>
          <a:off x="381000" y="3810000"/>
          <a:ext cx="8534400" cy="2123440"/>
        </p:xfrm>
        <a:graphic>
          <a:graphicData uri="http://schemas.openxmlformats.org/drawingml/2006/table">
            <a:tbl>
              <a:tblPr firstRow="1" bandRow="1">
                <a:tableStyleId>{5C22544A-7EE6-4342-B048-85BDC9FD1C3A}</a:tableStyleId>
              </a:tblPr>
              <a:tblGrid>
                <a:gridCol w="1600200"/>
                <a:gridCol w="4089400"/>
                <a:gridCol w="2844800"/>
              </a:tblGrid>
              <a:tr h="370840">
                <a:tc>
                  <a:txBody>
                    <a:bodyPr/>
                    <a:lstStyle/>
                    <a:p>
                      <a:pPr algn="ctr"/>
                      <a:r>
                        <a:rPr lang="en-US" dirty="0" smtClean="0">
                          <a:solidFill>
                            <a:schemeClr val="tx1"/>
                          </a:solidFill>
                        </a:rPr>
                        <a:t>Concepts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Questions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Preconditions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solidFill>
                            <a:schemeClr val="tx1"/>
                          </a:solidFill>
                        </a:rPr>
                        <a:t>Person 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Prompt: What is the person 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Person name empty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solidFill>
                            <a:schemeClr val="tx1"/>
                          </a:solidFill>
                        </a:rPr>
                        <a:t>Lab 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Prompt:</a:t>
                      </a:r>
                      <a:r>
                        <a:rPr lang="en-US" baseline="0" dirty="0" smtClean="0">
                          <a:solidFill>
                            <a:schemeClr val="tx1"/>
                          </a:solidFill>
                        </a:rPr>
                        <a:t> What is the lab 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Lab name empty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solidFill>
                            <a:schemeClr val="tx1"/>
                          </a:solidFill>
                        </a:rPr>
                        <a:t>Detail type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Prompt:</a:t>
                      </a:r>
                      <a:r>
                        <a:rPr lang="en-US" baseline="0" dirty="0" smtClean="0">
                          <a:solidFill>
                            <a:schemeClr val="tx1"/>
                          </a:solidFill>
                        </a:rPr>
                        <a:t> What details do you want?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Detail type empty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solidFill>
                            <a:schemeClr val="tx1"/>
                          </a:solidFill>
                        </a:rPr>
                        <a:t>Query type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Execute:  update query type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Person name or Lab name not empty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based Systems</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Content Placeholder 4"/>
          <p:cNvSpPr>
            <a:spLocks noGrp="1"/>
          </p:cNvSpPr>
          <p:nvPr>
            <p:ph sz="quarter" idx="1"/>
          </p:nvPr>
        </p:nvSpPr>
        <p:spPr/>
        <p:txBody>
          <a:bodyPr/>
          <a:lstStyle/>
          <a:p>
            <a:r>
              <a:rPr lang="en-US" dirty="0" smtClean="0"/>
              <a:t>An agent is one which perceives its environment and perform necessary actions.</a:t>
            </a:r>
          </a:p>
          <a:p>
            <a:r>
              <a:rPr lang="en-US" dirty="0" smtClean="0"/>
              <a:t>Information obtained from the environment by an agent are called percepts.</a:t>
            </a:r>
          </a:p>
          <a:p>
            <a:r>
              <a:rPr lang="en-US" dirty="0" smtClean="0"/>
              <a:t>Agents behavior is dependent on the sequence of percepts it receives from the environment.</a:t>
            </a:r>
          </a:p>
          <a:p>
            <a:r>
              <a:rPr lang="en-US" dirty="0" smtClean="0"/>
              <a:t>Goal of an intelligent agent is to effectively map the </a:t>
            </a:r>
            <a:r>
              <a:rPr lang="en-US" dirty="0" smtClean="0"/>
              <a:t>percept sequences </a:t>
            </a:r>
            <a:r>
              <a:rPr lang="en-US" dirty="0" smtClean="0"/>
              <a:t>to its corresponding action sequences via a program called agent program.</a:t>
            </a:r>
          </a:p>
          <a:p>
            <a:r>
              <a:rPr lang="en-US" dirty="0" smtClean="0"/>
              <a:t>Example model is a plan based model.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based Systems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Content Placeholder 4"/>
          <p:cNvSpPr>
            <a:spLocks noGrp="1"/>
          </p:cNvSpPr>
          <p:nvPr>
            <p:ph sz="quarter" idx="1"/>
          </p:nvPr>
        </p:nvSpPr>
        <p:spPr/>
        <p:txBody>
          <a:bodyPr>
            <a:normAutofit/>
          </a:bodyPr>
          <a:lstStyle/>
          <a:p>
            <a:r>
              <a:rPr lang="en-US" dirty="0" smtClean="0"/>
              <a:t>In a plan based model, given an initial state and a goal state, the system constructs a plan or a sequence of operations to be performed.</a:t>
            </a:r>
          </a:p>
          <a:p>
            <a:r>
              <a:rPr lang="en-US" dirty="0" smtClean="0"/>
              <a:t>The series of actions are to be performed are defined by an action schema.</a:t>
            </a:r>
          </a:p>
          <a:p>
            <a:r>
              <a:rPr lang="en-US" dirty="0" smtClean="0"/>
              <a:t>An example action schema consists of the following parameters and constraints</a:t>
            </a:r>
          </a:p>
          <a:p>
            <a:pPr lvl="1"/>
            <a:r>
              <a:rPr lang="en-US" dirty="0" smtClean="0"/>
              <a:t>Preconditions: Necessary conditions for successful execution of the procedure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based Systems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Content Placeholder 4"/>
          <p:cNvSpPr>
            <a:spLocks noGrp="1"/>
          </p:cNvSpPr>
          <p:nvPr>
            <p:ph sz="quarter" idx="1"/>
          </p:nvPr>
        </p:nvSpPr>
        <p:spPr/>
        <p:txBody>
          <a:bodyPr/>
          <a:lstStyle/>
          <a:p>
            <a:pPr lvl="1"/>
            <a:r>
              <a:rPr lang="en-US" dirty="0" smtClean="0"/>
              <a:t>Effect: Conditions that become true after execution of the procedure.</a:t>
            </a:r>
          </a:p>
          <a:p>
            <a:pPr lvl="1"/>
            <a:r>
              <a:rPr lang="en-US" dirty="0" smtClean="0"/>
              <a:t>Body: A set of goal states that are to be achieved in executing the procedure.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State based Dialogue Systems</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Content Placeholder 4"/>
          <p:cNvSpPr>
            <a:spLocks noGrp="1"/>
          </p:cNvSpPr>
          <p:nvPr>
            <p:ph sz="quarter" idx="1"/>
          </p:nvPr>
        </p:nvSpPr>
        <p:spPr/>
        <p:txBody>
          <a:bodyPr/>
          <a:lstStyle/>
          <a:p>
            <a:r>
              <a:rPr lang="en-US" dirty="0" smtClean="0"/>
              <a:t>Dialogue management operations are all in terms of information state.</a:t>
            </a:r>
          </a:p>
          <a:p>
            <a:r>
              <a:rPr lang="en-US" dirty="0" smtClean="0"/>
              <a:t>Information state of a dialogue represents:</a:t>
            </a:r>
          </a:p>
          <a:p>
            <a:pPr lvl="1"/>
            <a:r>
              <a:rPr lang="en-US" dirty="0" smtClean="0"/>
              <a:t>Current information present.</a:t>
            </a:r>
          </a:p>
          <a:p>
            <a:pPr lvl="1"/>
            <a:r>
              <a:rPr lang="en-US" dirty="0" smtClean="0"/>
              <a:t>Information obtained from previous dialogue moves.</a:t>
            </a:r>
          </a:p>
          <a:p>
            <a:pPr lvl="1"/>
            <a:r>
              <a:rPr lang="en-US" dirty="0" smtClean="0"/>
              <a:t>Future actions to be performed.</a:t>
            </a:r>
          </a:p>
          <a:p>
            <a:r>
              <a:rPr lang="en-US" dirty="0" smtClean="0"/>
              <a:t>Information state approach for dialogue modeling consists of:</a:t>
            </a:r>
          </a:p>
          <a:p>
            <a:pPr lvl="1"/>
            <a:r>
              <a:rPr lang="en-US" dirty="0" smtClean="0"/>
              <a:t>Description and a representation of the information components that constitute an information state. In general they </a:t>
            </a:r>
            <a:r>
              <a:rPr lang="en-US" dirty="0" smtClean="0"/>
              <a:t>can be </a:t>
            </a:r>
            <a:r>
              <a:rPr lang="en-US" dirty="0" smtClean="0"/>
              <a:t>sub-divided into static and dynamic components.</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State based Dialogue Systems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Content Placeholder 4"/>
          <p:cNvSpPr>
            <a:spLocks noGrp="1"/>
          </p:cNvSpPr>
          <p:nvPr>
            <p:ph sz="quarter" idx="1"/>
          </p:nvPr>
        </p:nvSpPr>
        <p:spPr/>
        <p:txBody>
          <a:bodyPr/>
          <a:lstStyle/>
          <a:p>
            <a:pPr lvl="1"/>
            <a:r>
              <a:rPr lang="en-US" dirty="0" smtClean="0"/>
              <a:t>Static components are those information components that do not change during a conversation with a user. Static components can be domain knowledge, update rules, etc.</a:t>
            </a:r>
          </a:p>
          <a:p>
            <a:pPr lvl="1"/>
            <a:r>
              <a:rPr lang="en-US" dirty="0" smtClean="0"/>
              <a:t>Set of dialogue moves that will update the information state.</a:t>
            </a:r>
          </a:p>
          <a:p>
            <a:pPr lvl="1"/>
            <a:r>
              <a:rPr lang="en-US" dirty="0" smtClean="0"/>
              <a:t>Set of update rules that control the update process of the information state. Rules are governed by the current information state and the performed dialogue move.</a:t>
            </a:r>
          </a:p>
          <a:p>
            <a:pPr lvl="1"/>
            <a:r>
              <a:rPr lang="en-US" dirty="0" smtClean="0"/>
              <a:t>An update strategy for deciding which update rule to be executed from a set of applicable ones.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Interface between a human and a machine for information access.</a:t>
            </a:r>
          </a:p>
          <a:p>
            <a:r>
              <a:rPr lang="en-US" dirty="0" smtClean="0"/>
              <a:t>Some applications for information access:</a:t>
            </a:r>
          </a:p>
          <a:p>
            <a:pPr lvl="1"/>
            <a:r>
              <a:rPr lang="en-US" dirty="0" smtClean="0"/>
              <a:t>Search engines. Example: Google search, Bing, etc.</a:t>
            </a:r>
          </a:p>
          <a:p>
            <a:pPr lvl="1"/>
            <a:r>
              <a:rPr lang="en-US" dirty="0" smtClean="0"/>
              <a:t>IVR applications. Example: Most customer care</a:t>
            </a:r>
          </a:p>
          <a:p>
            <a:pPr lvl="1"/>
            <a:r>
              <a:rPr lang="en-US" dirty="0" smtClean="0"/>
              <a:t>Dialogue Systems. Example Google chat bots (</a:t>
            </a:r>
            <a:r>
              <a:rPr lang="en-US" dirty="0" smtClean="0">
                <a:hlinkClick r:id="rId2"/>
              </a:rPr>
              <a:t>guru@google.com</a:t>
            </a:r>
            <a:r>
              <a:rPr lang="en-US" dirty="0" smtClean="0"/>
              <a:t>)</a:t>
            </a:r>
          </a:p>
          <a:p>
            <a:r>
              <a:rPr lang="en-US" dirty="0" smtClean="0"/>
              <a:t>Dialogue Systems:</a:t>
            </a:r>
          </a:p>
          <a:p>
            <a:pPr lvl="1"/>
            <a:r>
              <a:rPr lang="en-US" dirty="0" smtClean="0"/>
              <a:t>Dialogue is a much freer mode of communication.</a:t>
            </a:r>
          </a:p>
          <a:p>
            <a:pPr lvl="1"/>
            <a:r>
              <a:rPr lang="en-US" dirty="0" smtClean="0"/>
              <a:t>Speech being the natural mode of communication, there is a need to build systems which communicate to users via speech</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Stochastic Methods for learning Dialogue Strategies</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Content Placeholder 4"/>
          <p:cNvSpPr>
            <a:spLocks noGrp="1"/>
          </p:cNvSpPr>
          <p:nvPr>
            <p:ph sz="quarter" idx="1"/>
          </p:nvPr>
        </p:nvSpPr>
        <p:spPr/>
        <p:txBody>
          <a:bodyPr>
            <a:normAutofit lnSpcReduction="10000"/>
          </a:bodyPr>
          <a:lstStyle/>
          <a:p>
            <a:r>
              <a:rPr lang="en-US" dirty="0" smtClean="0"/>
              <a:t>Dialogue systems like information state based systems are complex to build.</a:t>
            </a:r>
          </a:p>
          <a:p>
            <a:r>
              <a:rPr lang="en-US" dirty="0" smtClean="0"/>
              <a:t>Difficulty comes in incorporating update moves and strategies.</a:t>
            </a:r>
          </a:p>
          <a:p>
            <a:r>
              <a:rPr lang="en-US" dirty="0" smtClean="0"/>
              <a:t>An approach to overcome the complexity is to model the dialogue manager as a stochastic model and train the model using preliminary dialogue corpus.</a:t>
            </a:r>
          </a:p>
          <a:p>
            <a:r>
              <a:rPr lang="en-US" dirty="0" smtClean="0"/>
              <a:t>Incase of real time systems, it is difficult to foresee all possible dialogue scenarios that could occur between a user and a system. To overcome such problems we could approximate a dialogue system to a stochastic model.</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Stochastic Methods for learning Dialogue Strategies (contd.)</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Content Placeholder 4"/>
          <p:cNvSpPr>
            <a:spLocks noGrp="1"/>
          </p:cNvSpPr>
          <p:nvPr>
            <p:ph sz="quarter" idx="1"/>
          </p:nvPr>
        </p:nvSpPr>
        <p:spPr/>
        <p:txBody>
          <a:bodyPr/>
          <a:lstStyle/>
          <a:p>
            <a:r>
              <a:rPr lang="en-US" dirty="0" smtClean="0"/>
              <a:t>Some of the approaches used for modeling dialogue managers are as follows:</a:t>
            </a:r>
          </a:p>
          <a:p>
            <a:pPr lvl="1"/>
            <a:r>
              <a:rPr lang="en-US" dirty="0" smtClean="0"/>
              <a:t>Markov Decision Process (MDP)</a:t>
            </a:r>
          </a:p>
          <a:p>
            <a:pPr lvl="1"/>
            <a:r>
              <a:rPr lang="en-US" dirty="0" smtClean="0"/>
              <a:t>Partially Observable Markov Decision Process (POMDP)</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Markov Decision Process</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Content Placeholder 4"/>
          <p:cNvSpPr>
            <a:spLocks noGrp="1"/>
          </p:cNvSpPr>
          <p:nvPr>
            <p:ph sz="quarter" idx="1"/>
          </p:nvPr>
        </p:nvSpPr>
        <p:spPr/>
        <p:txBody>
          <a:bodyPr/>
          <a:lstStyle/>
          <a:p>
            <a:r>
              <a:rPr lang="en-US" dirty="0" smtClean="0"/>
              <a:t>Markov decision process or MDP is characterized by</a:t>
            </a:r>
          </a:p>
          <a:p>
            <a:pPr lvl="1"/>
            <a:r>
              <a:rPr lang="en-US" dirty="0" smtClean="0"/>
              <a:t>A set of states </a:t>
            </a:r>
            <a:r>
              <a:rPr lang="en-US" i="1" dirty="0" smtClean="0"/>
              <a:t>S </a:t>
            </a:r>
            <a:r>
              <a:rPr lang="en-US" dirty="0" smtClean="0"/>
              <a:t>an agent can be in.</a:t>
            </a:r>
          </a:p>
          <a:p>
            <a:pPr lvl="1"/>
            <a:r>
              <a:rPr lang="en-US" dirty="0" smtClean="0"/>
              <a:t>A set of actions </a:t>
            </a:r>
            <a:r>
              <a:rPr lang="en-US" i="1" dirty="0" smtClean="0"/>
              <a:t>A</a:t>
            </a:r>
            <a:r>
              <a:rPr lang="en-US" dirty="0" smtClean="0"/>
              <a:t> the agent can take.</a:t>
            </a:r>
          </a:p>
          <a:p>
            <a:pPr lvl="1"/>
            <a:r>
              <a:rPr lang="en-US" dirty="0" smtClean="0"/>
              <a:t>A reward r(</a:t>
            </a:r>
            <a:r>
              <a:rPr lang="en-US" dirty="0" err="1" smtClean="0"/>
              <a:t>s,a</a:t>
            </a:r>
            <a:r>
              <a:rPr lang="en-US" dirty="0" smtClean="0"/>
              <a:t>) that the agent receives for taking an action.</a:t>
            </a:r>
          </a:p>
          <a:p>
            <a:r>
              <a:rPr lang="en-US" dirty="0" smtClean="0"/>
              <a:t>Goal is to specify a policy which specifies which action to be taken to receive the best reward.</a:t>
            </a:r>
          </a:p>
          <a:p>
            <a:r>
              <a:rPr lang="en-US" dirty="0" smtClean="0"/>
              <a:t>Expected cumulative reward </a:t>
            </a:r>
            <a:r>
              <a:rPr lang="en-US" i="1" dirty="0" smtClean="0"/>
              <a:t>Q </a:t>
            </a:r>
            <a:r>
              <a:rPr lang="en-US" dirty="0" smtClean="0"/>
              <a:t>for a sequence of states is</a:t>
            </a:r>
          </a:p>
          <a:p>
            <a:pPr>
              <a:buNone/>
            </a:pPr>
            <a:endParaRPr lang="en-US" dirty="0" smtClean="0"/>
          </a:p>
          <a:p>
            <a:pPr>
              <a:buNone/>
            </a:pPr>
            <a:r>
              <a:rPr lang="en-US" dirty="0" smtClean="0"/>
              <a:t>Q[s0,a0,s1,a1,..] = R(s0,a0) + </a:t>
            </a:r>
            <a:r>
              <a:rPr lang="el-GR" dirty="0" smtClean="0">
                <a:latin typeface="Times New Roman"/>
                <a:cs typeface="Times New Roman"/>
              </a:rPr>
              <a:t>α</a:t>
            </a:r>
            <a:r>
              <a:rPr lang="en-US" dirty="0" smtClean="0">
                <a:latin typeface="Times New Roman"/>
                <a:cs typeface="Times New Roman"/>
              </a:rPr>
              <a:t>R(s1,a1) + </a:t>
            </a:r>
            <a:r>
              <a:rPr lang="el-GR" dirty="0" smtClean="0">
                <a:latin typeface="Times New Roman"/>
                <a:cs typeface="Times New Roman"/>
              </a:rPr>
              <a:t>α</a:t>
            </a:r>
            <a:r>
              <a:rPr lang="en-US" baseline="30000" dirty="0" smtClean="0">
                <a:latin typeface="Times New Roman"/>
                <a:cs typeface="Times New Roman"/>
              </a:rPr>
              <a:t>2</a:t>
            </a:r>
            <a:r>
              <a:rPr lang="en-US" dirty="0" smtClean="0">
                <a:latin typeface="Times New Roman"/>
                <a:cs typeface="Times New Roman"/>
              </a:rPr>
              <a:t> R(s2,a2) +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Markov Decision Process</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Content Placeholder 4"/>
          <p:cNvSpPr>
            <a:spLocks noGrp="1"/>
          </p:cNvSpPr>
          <p:nvPr>
            <p:ph sz="quarter" idx="1"/>
          </p:nvPr>
        </p:nvSpPr>
        <p:spPr/>
        <p:txBody>
          <a:bodyPr/>
          <a:lstStyle/>
          <a:p>
            <a:r>
              <a:rPr lang="el-GR" dirty="0" smtClean="0">
                <a:latin typeface="Times New Roman"/>
                <a:cs typeface="Times New Roman"/>
              </a:rPr>
              <a:t>α</a:t>
            </a:r>
            <a:r>
              <a:rPr lang="en-US" dirty="0" smtClean="0">
                <a:latin typeface="Times New Roman"/>
                <a:cs typeface="Times New Roman"/>
              </a:rPr>
              <a:t> is called discount factor and </a:t>
            </a:r>
            <a:r>
              <a:rPr lang="en-US" dirty="0" smtClean="0">
                <a:latin typeface="Times New Roman"/>
                <a:cs typeface="Times New Roman"/>
              </a:rPr>
              <a:t>lies </a:t>
            </a:r>
            <a:r>
              <a:rPr lang="en-US" dirty="0" smtClean="0">
                <a:latin typeface="Times New Roman"/>
                <a:cs typeface="Times New Roman"/>
              </a:rPr>
              <a:t>between 0 and 1. </a:t>
            </a:r>
          </a:p>
          <a:p>
            <a:r>
              <a:rPr lang="en-US" dirty="0" smtClean="0">
                <a:latin typeface="Times New Roman"/>
                <a:cs typeface="Times New Roman"/>
              </a:rPr>
              <a:t>It gives more importance to the current reward than to future rewards. </a:t>
            </a:r>
          </a:p>
          <a:p>
            <a:r>
              <a:rPr lang="en-US" dirty="0" smtClean="0">
                <a:latin typeface="Times New Roman"/>
                <a:cs typeface="Times New Roman"/>
              </a:rPr>
              <a:t>The more future a reward, the more discounted its value.</a:t>
            </a:r>
          </a:p>
          <a:p>
            <a:r>
              <a:rPr lang="en-US" dirty="0" smtClean="0">
                <a:latin typeface="Times New Roman"/>
                <a:cs typeface="Times New Roman"/>
              </a:rPr>
              <a:t>Bellman equation:</a:t>
            </a:r>
          </a:p>
          <a:p>
            <a:pPr>
              <a:buNone/>
            </a:pPr>
            <a:r>
              <a:rPr lang="en-US" dirty="0" smtClean="0"/>
              <a:t>Q(</a:t>
            </a:r>
            <a:r>
              <a:rPr lang="en-US" dirty="0" err="1" smtClean="0"/>
              <a:t>s,a</a:t>
            </a:r>
            <a:r>
              <a:rPr lang="en-US" dirty="0" smtClean="0"/>
              <a:t>) = R(</a:t>
            </a:r>
            <a:r>
              <a:rPr lang="en-US" dirty="0" err="1" smtClean="0"/>
              <a:t>s,a</a:t>
            </a:r>
            <a:r>
              <a:rPr lang="en-US" dirty="0" smtClean="0"/>
              <a:t>) + </a:t>
            </a:r>
            <a:r>
              <a:rPr lang="el-GR" dirty="0" smtClean="0">
                <a:latin typeface="Times New Roman"/>
                <a:cs typeface="Times New Roman"/>
              </a:rPr>
              <a:t>α</a:t>
            </a:r>
            <a:r>
              <a:rPr lang="en-US" dirty="0" smtClean="0">
                <a:latin typeface="Times New Roman"/>
                <a:cs typeface="Times New Roman"/>
              </a:rPr>
              <a:t> ∑</a:t>
            </a:r>
            <a:r>
              <a:rPr lang="en-US" baseline="-25000" dirty="0" smtClean="0">
                <a:latin typeface="Times New Roman"/>
                <a:cs typeface="Times New Roman"/>
              </a:rPr>
              <a:t>s1</a:t>
            </a:r>
            <a:r>
              <a:rPr lang="en-US" dirty="0" smtClean="0">
                <a:latin typeface="Times New Roman"/>
                <a:cs typeface="Times New Roman"/>
              </a:rPr>
              <a:t> P(s1|s,a) max</a:t>
            </a:r>
            <a:r>
              <a:rPr lang="en-US" baseline="-25000" dirty="0" smtClean="0">
                <a:latin typeface="Times New Roman"/>
                <a:cs typeface="Times New Roman"/>
              </a:rPr>
              <a:t>a1</a:t>
            </a:r>
            <a:r>
              <a:rPr lang="en-US" dirty="0" smtClean="0">
                <a:latin typeface="Times New Roman"/>
                <a:cs typeface="Times New Roman"/>
              </a:rPr>
              <a:t> Q(s1,a1)</a:t>
            </a:r>
          </a:p>
          <a:p>
            <a:pPr>
              <a:buNone/>
            </a:pPr>
            <a:r>
              <a:rPr lang="en-US" dirty="0" smtClean="0">
                <a:latin typeface="Times New Roman"/>
                <a:cs typeface="Times New Roman"/>
              </a:rPr>
              <a:t>We require hand labeled data to model R(</a:t>
            </a:r>
            <a:r>
              <a:rPr lang="en-US" dirty="0" err="1" smtClean="0">
                <a:latin typeface="Times New Roman"/>
                <a:cs typeface="Times New Roman"/>
              </a:rPr>
              <a:t>s,a</a:t>
            </a:r>
            <a:r>
              <a:rPr lang="en-US" dirty="0" smtClean="0">
                <a:latin typeface="Times New Roman"/>
                <a:cs typeface="Times New Roman"/>
              </a:rPr>
              <a:t>) and P(s1|s,a)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Partially Observable Markov Decision Process (POMDP)</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Content Placeholder 4"/>
          <p:cNvSpPr>
            <a:spLocks noGrp="1"/>
          </p:cNvSpPr>
          <p:nvPr>
            <p:ph sz="quarter" idx="1"/>
          </p:nvPr>
        </p:nvSpPr>
        <p:spPr/>
        <p:txBody>
          <a:bodyPr/>
          <a:lstStyle/>
          <a:p>
            <a:r>
              <a:rPr lang="en-US" dirty="0" smtClean="0"/>
              <a:t>Problems with MDP:</a:t>
            </a:r>
          </a:p>
          <a:p>
            <a:pPr lvl="1"/>
            <a:r>
              <a:rPr lang="en-US" dirty="0" smtClean="0"/>
              <a:t>System might never know what state the user is in.</a:t>
            </a:r>
          </a:p>
          <a:p>
            <a:pPr lvl="1"/>
            <a:r>
              <a:rPr lang="en-US" dirty="0" smtClean="0"/>
              <a:t>System state might be misdirected by recognition errors.</a:t>
            </a:r>
          </a:p>
          <a:p>
            <a:r>
              <a:rPr lang="en-US" dirty="0" smtClean="0"/>
              <a:t>Use of POMDP to overcome the above problems.</a:t>
            </a:r>
          </a:p>
          <a:p>
            <a:pPr lvl="1"/>
            <a:r>
              <a:rPr lang="en-US" dirty="0" smtClean="0"/>
              <a:t>Environment is not completely observable for the agent.</a:t>
            </a:r>
          </a:p>
          <a:p>
            <a:pPr lvl="1"/>
            <a:r>
              <a:rPr lang="en-US" dirty="0" smtClean="0"/>
              <a:t>POMDP provides a framework to overcome such errors by explicitly mentioning the recognition errors.</a:t>
            </a:r>
          </a:p>
          <a:p>
            <a:pPr lvl="1"/>
            <a:r>
              <a:rPr lang="en-US" dirty="0" smtClean="0"/>
              <a:t>It models the user output as an observed signal generated from another hidden variable.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 of Spoken Dialogue System</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Content Placeholder 4"/>
          <p:cNvSpPr>
            <a:spLocks noGrp="1"/>
          </p:cNvSpPr>
          <p:nvPr>
            <p:ph sz="quarter" idx="1"/>
          </p:nvPr>
        </p:nvSpPr>
        <p:spPr/>
        <p:txBody>
          <a:bodyPr/>
          <a:lstStyle/>
          <a:p>
            <a:r>
              <a:rPr lang="en-US" dirty="0" smtClean="0"/>
              <a:t>Dialogue metrics can be classified as:</a:t>
            </a:r>
          </a:p>
          <a:p>
            <a:pPr lvl="1"/>
            <a:r>
              <a:rPr lang="en-US" dirty="0" smtClean="0"/>
              <a:t>Objective measures: calculated automatically by machine without any considerations towards human judgment.</a:t>
            </a:r>
          </a:p>
          <a:p>
            <a:pPr lvl="2"/>
            <a:r>
              <a:rPr lang="en-US" dirty="0" smtClean="0"/>
              <a:t>Some objective measures:</a:t>
            </a:r>
          </a:p>
          <a:p>
            <a:pPr lvl="3"/>
            <a:r>
              <a:rPr lang="en-US" dirty="0" smtClean="0"/>
              <a:t>Percentage of correct answers given by a system to a user.</a:t>
            </a:r>
          </a:p>
          <a:p>
            <a:pPr lvl="3"/>
            <a:r>
              <a:rPr lang="en-US" dirty="0" smtClean="0"/>
              <a:t>Number of turns taken to complete the task.</a:t>
            </a:r>
          </a:p>
          <a:p>
            <a:pPr lvl="3"/>
            <a:r>
              <a:rPr lang="en-US" dirty="0" smtClean="0"/>
              <a:t>Mean user response time.</a:t>
            </a:r>
          </a:p>
          <a:p>
            <a:pPr lvl="3"/>
            <a:r>
              <a:rPr lang="en-US" dirty="0" smtClean="0"/>
              <a:t>Mean system response time.</a:t>
            </a:r>
          </a:p>
          <a:p>
            <a:pPr lvl="3"/>
            <a:r>
              <a:rPr lang="en-US" dirty="0" smtClean="0"/>
              <a:t>Percentage of errors recognized by the dialogue system.</a:t>
            </a:r>
          </a:p>
          <a:p>
            <a:pPr lvl="3"/>
            <a:r>
              <a:rPr lang="en-US" dirty="0" smtClean="0"/>
              <a:t>Time taken to complete the task.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 of Spoken Dialogue System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Content Placeholder 4"/>
          <p:cNvSpPr>
            <a:spLocks noGrp="1"/>
          </p:cNvSpPr>
          <p:nvPr>
            <p:ph sz="quarter" idx="1"/>
          </p:nvPr>
        </p:nvSpPr>
        <p:spPr/>
        <p:txBody>
          <a:bodyPr/>
          <a:lstStyle/>
          <a:p>
            <a:pPr lvl="1"/>
            <a:r>
              <a:rPr lang="en-US" dirty="0" smtClean="0"/>
              <a:t>Subjective measures: require human analysis and a set of ground rules for user evaluation.</a:t>
            </a:r>
          </a:p>
          <a:p>
            <a:pPr lvl="2"/>
            <a:r>
              <a:rPr lang="en-US" dirty="0" smtClean="0"/>
              <a:t> Some subjective measures:</a:t>
            </a:r>
          </a:p>
          <a:p>
            <a:pPr lvl="3"/>
            <a:r>
              <a:rPr lang="en-US" dirty="0" smtClean="0"/>
              <a:t>System cooperation.</a:t>
            </a:r>
          </a:p>
          <a:p>
            <a:pPr lvl="3"/>
            <a:r>
              <a:rPr lang="en-US" dirty="0" smtClean="0"/>
              <a:t>User satisfaction</a:t>
            </a:r>
          </a:p>
          <a:p>
            <a:pPr lvl="3"/>
            <a:r>
              <a:rPr lang="en-US" dirty="0" smtClean="0"/>
              <a:t>Percentage of correct and partially correct answers.</a:t>
            </a:r>
          </a:p>
          <a:p>
            <a:pPr lvl="3"/>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Issues in evaluating Spoken Dialogue Systems</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Content Placeholder 4"/>
          <p:cNvSpPr>
            <a:spLocks noGrp="1"/>
          </p:cNvSpPr>
          <p:nvPr>
            <p:ph sz="quarter" idx="1"/>
          </p:nvPr>
        </p:nvSpPr>
        <p:spPr/>
        <p:txBody>
          <a:bodyPr/>
          <a:lstStyle/>
          <a:p>
            <a:r>
              <a:rPr lang="en-US" dirty="0" smtClean="0"/>
              <a:t>Only work when responses of the system is a single correct answer. It would not be able to compare systems if their outputs are summarized texts.</a:t>
            </a:r>
          </a:p>
          <a:p>
            <a:r>
              <a:rPr lang="en-US" dirty="0" smtClean="0"/>
              <a:t>Cannot clearly demarcate the different metrics. Some of the given metrics can be correlated and can be redundant.</a:t>
            </a:r>
          </a:p>
          <a:p>
            <a:r>
              <a:rPr lang="en-US" dirty="0" smtClean="0"/>
              <a:t>Given all the metrics, how do we combine the metrics </a:t>
            </a:r>
            <a:r>
              <a:rPr lang="en-US" smtClean="0"/>
              <a:t>for evaluation.</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6" name="Title 5"/>
          <p:cNvSpPr>
            <a:spLocks noGrp="1"/>
          </p:cNvSpPr>
          <p:nvPr>
            <p:ph type="ctrTitle"/>
          </p:nvPr>
        </p:nvSpPr>
        <p:spPr/>
        <p:txBody>
          <a:bodyPr/>
          <a:lstStyle/>
          <a:p>
            <a:r>
              <a:rPr lang="en-US" dirty="0" err="1" smtClean="0"/>
              <a:t>Mandi</a:t>
            </a:r>
            <a:r>
              <a:rPr lang="en-US" dirty="0" smtClean="0"/>
              <a:t> Information System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Mandi</a:t>
            </a:r>
            <a:r>
              <a:rPr lang="en-US" dirty="0" smtClean="0"/>
              <a:t> Information System</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Content Placeholder 4"/>
          <p:cNvSpPr>
            <a:spLocks noGrp="1"/>
          </p:cNvSpPr>
          <p:nvPr>
            <p:ph sz="quarter" idx="1"/>
          </p:nvPr>
        </p:nvSpPr>
        <p:spPr/>
        <p:txBody>
          <a:bodyPr/>
          <a:lstStyle/>
          <a:p>
            <a:r>
              <a:rPr lang="en-US" dirty="0" smtClean="0"/>
              <a:t>A conversation system for accessing prices of agricultural commodities </a:t>
            </a:r>
          </a:p>
          <a:p>
            <a:pPr lvl="1"/>
            <a:r>
              <a:rPr lang="en-US" dirty="0" smtClean="0"/>
              <a:t>Target users: farmers in rural and semi-urban areas</a:t>
            </a:r>
          </a:p>
          <a:p>
            <a:pPr lvl="1"/>
            <a:r>
              <a:rPr lang="en-US" dirty="0" smtClean="0"/>
              <a:t>Commodities: Vegetables, fruits, pulses, spices, </a:t>
            </a:r>
          </a:p>
          <a:p>
            <a:pPr lvl="1"/>
            <a:r>
              <a:rPr lang="en-US" dirty="0" smtClean="0"/>
              <a:t>Markets: Andhra Pradesh, India</a:t>
            </a:r>
          </a:p>
          <a:p>
            <a:pPr lvl="1"/>
            <a:r>
              <a:rPr lang="en-US" dirty="0" smtClean="0"/>
              <a:t>Language: Telugu</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Content Placeholder 4"/>
          <p:cNvSpPr>
            <a:spLocks noGrp="1"/>
          </p:cNvSpPr>
          <p:nvPr>
            <p:ph sz="quarter" idx="1"/>
          </p:nvPr>
        </p:nvSpPr>
        <p:spPr/>
        <p:txBody>
          <a:bodyPr/>
          <a:lstStyle/>
          <a:p>
            <a:r>
              <a:rPr lang="en-US" dirty="0" smtClean="0"/>
              <a:t>Modes of communication </a:t>
            </a:r>
            <a:r>
              <a:rPr lang="en-US" dirty="0" smtClean="0"/>
              <a:t>in </a:t>
            </a:r>
            <a:r>
              <a:rPr lang="en-US" dirty="0" smtClean="0"/>
              <a:t>a dialogue system</a:t>
            </a:r>
          </a:p>
          <a:p>
            <a:pPr lvl="1"/>
            <a:r>
              <a:rPr lang="en-US" dirty="0" smtClean="0"/>
              <a:t>Text</a:t>
            </a:r>
          </a:p>
          <a:p>
            <a:pPr lvl="1"/>
            <a:r>
              <a:rPr lang="en-US" dirty="0" smtClean="0"/>
              <a:t>Speech</a:t>
            </a:r>
          </a:p>
          <a:p>
            <a:pPr lvl="1"/>
            <a:r>
              <a:rPr lang="en-US" dirty="0" smtClean="0"/>
              <a:t>Multimodal features like gestures, touch screen, etc.</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Issues/Challenged involved</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Content Placeholder 4"/>
          <p:cNvSpPr>
            <a:spLocks noGrp="1"/>
          </p:cNvSpPr>
          <p:nvPr>
            <p:ph sz="quarter" idx="1"/>
          </p:nvPr>
        </p:nvSpPr>
        <p:spPr/>
        <p:txBody>
          <a:bodyPr>
            <a:normAutofit fontScale="85000" lnSpcReduction="20000"/>
          </a:bodyPr>
          <a:lstStyle/>
          <a:p>
            <a:r>
              <a:rPr lang="en-US" dirty="0" smtClean="0"/>
              <a:t>Noisy environment: </a:t>
            </a:r>
          </a:p>
          <a:p>
            <a:pPr lvl="1"/>
            <a:r>
              <a:rPr lang="en-US" dirty="0" smtClean="0"/>
              <a:t>Target users are primarily farmers in rural and semi-urban areas. </a:t>
            </a:r>
          </a:p>
          <a:p>
            <a:pPr lvl="1"/>
            <a:r>
              <a:rPr lang="en-US" dirty="0" smtClean="0"/>
              <a:t>Quality of speech is affected by the surrounding noises and also the distance of mobile/telephone handset or the microphone.</a:t>
            </a:r>
          </a:p>
          <a:p>
            <a:r>
              <a:rPr lang="en-US" dirty="0" smtClean="0"/>
              <a:t>Dialect/Pronunciation variation: </a:t>
            </a:r>
          </a:p>
          <a:p>
            <a:pPr lvl="1"/>
            <a:r>
              <a:rPr lang="en-US" dirty="0" smtClean="0"/>
              <a:t>Four distinct dialects of Telugu in Andhra Pradesh </a:t>
            </a:r>
          </a:p>
          <a:p>
            <a:pPr lvl="1"/>
            <a:r>
              <a:rPr lang="en-US" dirty="0" smtClean="0"/>
              <a:t>Dialectal variation is a continuum</a:t>
            </a:r>
          </a:p>
          <a:p>
            <a:r>
              <a:rPr lang="en-US" dirty="0" smtClean="0"/>
              <a:t>Unstructured conversation: </a:t>
            </a:r>
          </a:p>
          <a:p>
            <a:pPr lvl="1"/>
            <a:r>
              <a:rPr lang="en-US" dirty="0" smtClean="0"/>
              <a:t>Target audience with no familiarity with computers </a:t>
            </a:r>
          </a:p>
          <a:p>
            <a:pPr lvl="1"/>
            <a:r>
              <a:rPr lang="en-US" dirty="0" smtClean="0"/>
              <a:t>Conversation is unstructured with </a:t>
            </a:r>
            <a:r>
              <a:rPr lang="en-US" dirty="0" err="1" smtClean="0"/>
              <a:t>disfluencies</a:t>
            </a:r>
            <a:r>
              <a:rPr lang="en-US" dirty="0" smtClean="0"/>
              <a:t> like repeats and false starts</a:t>
            </a:r>
          </a:p>
          <a:p>
            <a:r>
              <a:rPr lang="en-US" dirty="0" smtClean="0"/>
              <a:t>Personalization: </a:t>
            </a:r>
          </a:p>
          <a:p>
            <a:pPr lvl="1"/>
            <a:r>
              <a:rPr lang="en-US" dirty="0" smtClean="0"/>
              <a:t>Useful to guide the user in obtaining the required information as quickly as possible. </a:t>
            </a:r>
          </a:p>
          <a:p>
            <a:pPr lvl="1"/>
            <a:r>
              <a:rPr lang="en-US" dirty="0" smtClean="0"/>
              <a:t>Require mining user's previous calls to predict his/her preferred query during the next call.</a:t>
            </a:r>
          </a:p>
          <a:p>
            <a:pPr>
              <a:buFont typeface="Arial" pitchFamily="34" charset="0"/>
              <a:buChar char="•"/>
              <a:defRPr/>
            </a:pP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baseline system</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Content Placeholder 4"/>
          <p:cNvSpPr>
            <a:spLocks noGrp="1"/>
          </p:cNvSpPr>
          <p:nvPr>
            <p:ph sz="quarter" idx="1"/>
          </p:nvPr>
        </p:nvSpPr>
        <p:spPr/>
        <p:txBody>
          <a:bodyPr>
            <a:normAutofit/>
          </a:bodyPr>
          <a:lstStyle/>
          <a:p>
            <a:r>
              <a:rPr lang="en-US" dirty="0" smtClean="0"/>
              <a:t>Data collection</a:t>
            </a:r>
          </a:p>
          <a:p>
            <a:pPr lvl="1"/>
            <a:r>
              <a:rPr lang="en-US" dirty="0" smtClean="0"/>
              <a:t>Users were asked to read out the names of the commodities,  place names, etc. from the text provided to them.</a:t>
            </a:r>
          </a:p>
          <a:p>
            <a:pPr lvl="1"/>
            <a:r>
              <a:rPr lang="en-US" dirty="0" smtClean="0"/>
              <a:t>Users were shown a series of pictures of agricultural commodities and were asked to say the names of the commodities shown in the picture. This is to collect the dialectal variations of the commodities.</a:t>
            </a:r>
          </a:p>
          <a:p>
            <a:pPr lvl="1"/>
            <a:r>
              <a:rPr lang="en-US" dirty="0" smtClean="0"/>
              <a:t>Users were asked a series of questions related to agriculture and the places around their locality. This is to record conversational speech.</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baseline system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Content Placeholder 4"/>
          <p:cNvSpPr>
            <a:spLocks noGrp="1"/>
          </p:cNvSpPr>
          <p:nvPr>
            <p:ph sz="quarter" idx="1"/>
          </p:nvPr>
        </p:nvSpPr>
        <p:spPr/>
        <p:txBody>
          <a:bodyPr/>
          <a:lstStyle/>
          <a:p>
            <a:r>
              <a:rPr lang="en-US" dirty="0" smtClean="0"/>
              <a:t>Dialogue flow is as follows</a:t>
            </a:r>
            <a:endParaRPr lang="en-US" dirty="0"/>
          </a:p>
        </p:txBody>
      </p:sp>
      <p:pic>
        <p:nvPicPr>
          <p:cNvPr id="6" name="Picture 5" descr="stdiagram.eps"/>
          <p:cNvPicPr>
            <a:picLocks noChangeAspect="1"/>
          </p:cNvPicPr>
          <p:nvPr/>
        </p:nvPicPr>
        <p:blipFill>
          <a:blip r:embed="rId2" cstate="print"/>
          <a:stretch>
            <a:fillRect/>
          </a:stretch>
        </p:blipFill>
        <p:spPr>
          <a:xfrm>
            <a:off x="2594468" y="2057400"/>
            <a:ext cx="3730132" cy="420145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baseline system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Content Placeholder 4"/>
          <p:cNvSpPr>
            <a:spLocks noGrp="1"/>
          </p:cNvSpPr>
          <p:nvPr>
            <p:ph sz="quarter" idx="1"/>
          </p:nvPr>
        </p:nvSpPr>
        <p:spPr/>
        <p:txBody>
          <a:bodyPr/>
          <a:lstStyle/>
          <a:p>
            <a:r>
              <a:rPr lang="en-US" dirty="0" smtClean="0"/>
              <a:t>Finite state dialogue manager </a:t>
            </a:r>
          </a:p>
          <a:p>
            <a:pPr lvl="1"/>
            <a:r>
              <a:rPr lang="en-US" dirty="0" smtClean="0"/>
              <a:t>Limited domain and number of inputs required are only three.</a:t>
            </a:r>
          </a:p>
          <a:p>
            <a:pPr lvl="1"/>
            <a:r>
              <a:rPr lang="en-US" dirty="0" smtClean="0"/>
              <a:t>Well structured.</a:t>
            </a:r>
          </a:p>
          <a:p>
            <a:pPr lvl="1"/>
            <a:r>
              <a:rPr lang="en-US" dirty="0" smtClean="0"/>
              <a:t>Real time application and the system is expected to be very robust.</a:t>
            </a:r>
          </a:p>
          <a:p>
            <a:r>
              <a:rPr lang="en-US" dirty="0" smtClean="0"/>
              <a:t>A sample conversation of the system</a:t>
            </a:r>
          </a:p>
          <a:p>
            <a:endParaRPr lang="en-US" dirty="0" smtClean="0"/>
          </a:p>
          <a:p>
            <a:pPr lvl="1"/>
            <a:endParaRPr lang="en-US" dirty="0"/>
          </a:p>
        </p:txBody>
      </p:sp>
      <p:graphicFrame>
        <p:nvGraphicFramePr>
          <p:cNvPr id="6" name="Table 5"/>
          <p:cNvGraphicFramePr>
            <a:graphicFrameLocks noGrp="1"/>
          </p:cNvGraphicFramePr>
          <p:nvPr/>
        </p:nvGraphicFramePr>
        <p:xfrm>
          <a:off x="1676400" y="4191000"/>
          <a:ext cx="6019800" cy="1584960"/>
        </p:xfrm>
        <a:graphic>
          <a:graphicData uri="http://schemas.openxmlformats.org/drawingml/2006/table">
            <a:tbl>
              <a:tblPr firstRow="1" bandRow="1">
                <a:tableStyleId>{5C22544A-7EE6-4342-B048-85BDC9FD1C3A}</a:tableStyleId>
              </a:tblPr>
              <a:tblGrid>
                <a:gridCol w="2133600"/>
                <a:gridCol w="3886200"/>
              </a:tblGrid>
              <a:tr h="266700">
                <a:tc>
                  <a:txBody>
                    <a:bodyPr/>
                    <a:lstStyle/>
                    <a:p>
                      <a:pPr algn="ctr"/>
                      <a:r>
                        <a:rPr lang="en-US" sz="2000" b="0" dirty="0" smtClean="0">
                          <a:solidFill>
                            <a:schemeClr val="tx1"/>
                          </a:solidFill>
                        </a:rPr>
                        <a:t>System:</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0" dirty="0" smtClean="0">
                          <a:solidFill>
                            <a:schemeClr val="tx1"/>
                          </a:solidFill>
                        </a:rPr>
                        <a:t>What is the name of the commodity?</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6700">
                <a:tc>
                  <a:txBody>
                    <a:bodyPr/>
                    <a:lstStyle/>
                    <a:p>
                      <a:pPr algn="ctr"/>
                      <a:r>
                        <a:rPr lang="en-US" sz="2000" b="0" dirty="0" smtClean="0">
                          <a:solidFill>
                            <a:schemeClr val="tx1"/>
                          </a:solidFill>
                        </a:rPr>
                        <a:t>User:</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0" dirty="0" smtClean="0">
                          <a:solidFill>
                            <a:schemeClr val="tx1"/>
                          </a:solidFill>
                        </a:rPr>
                        <a:t>Orange</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6700">
                <a:tc>
                  <a:txBody>
                    <a:bodyPr/>
                    <a:lstStyle/>
                    <a:p>
                      <a:pPr algn="ctr"/>
                      <a:r>
                        <a:rPr lang="en-US" sz="2000" b="0" dirty="0" smtClean="0">
                          <a:solidFill>
                            <a:schemeClr val="tx1"/>
                          </a:solidFill>
                        </a:rPr>
                        <a:t>System:</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0" dirty="0" smtClean="0">
                          <a:solidFill>
                            <a:schemeClr val="tx1"/>
                          </a:solidFill>
                        </a:rPr>
                        <a:t>Did you say orange?</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6700">
                <a:tc>
                  <a:txBody>
                    <a:bodyPr/>
                    <a:lstStyle/>
                    <a:p>
                      <a:pPr algn="ctr"/>
                      <a:r>
                        <a:rPr lang="en-US" sz="2000" b="0" dirty="0" smtClean="0">
                          <a:solidFill>
                            <a:schemeClr val="tx1"/>
                          </a:solidFill>
                        </a:rPr>
                        <a:t>User:</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0" dirty="0" smtClean="0">
                          <a:solidFill>
                            <a:schemeClr val="tx1"/>
                          </a:solidFill>
                        </a:rPr>
                        <a:t>Yes</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baseline system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Content Placeholder 4"/>
          <p:cNvSpPr>
            <a:spLocks noGrp="1"/>
          </p:cNvSpPr>
          <p:nvPr>
            <p:ph sz="quarter" idx="1"/>
          </p:nvPr>
        </p:nvSpPr>
        <p:spPr/>
        <p:txBody>
          <a:bodyPr/>
          <a:lstStyle/>
          <a:p>
            <a:r>
              <a:rPr lang="en-US" dirty="0" smtClean="0"/>
              <a:t>Sample action schema for MIS</a:t>
            </a:r>
          </a:p>
          <a:p>
            <a:pPr lvl="1"/>
            <a:r>
              <a:rPr lang="en-US" dirty="0" smtClean="0"/>
              <a:t>Obtaining commodity name</a:t>
            </a:r>
          </a:p>
          <a:p>
            <a:endParaRPr lang="en-US" dirty="0"/>
          </a:p>
        </p:txBody>
      </p:sp>
      <p:graphicFrame>
        <p:nvGraphicFramePr>
          <p:cNvPr id="6" name="Table 5"/>
          <p:cNvGraphicFramePr>
            <a:graphicFrameLocks noGrp="1"/>
          </p:cNvGraphicFramePr>
          <p:nvPr/>
        </p:nvGraphicFramePr>
        <p:xfrm>
          <a:off x="1447800" y="2545080"/>
          <a:ext cx="6096000" cy="3017520"/>
        </p:xfrm>
        <a:graphic>
          <a:graphicData uri="http://schemas.openxmlformats.org/drawingml/2006/table">
            <a:tbl>
              <a:tblPr firstRow="1" bandRow="1">
                <a:tableStyleId>{5C22544A-7EE6-4342-B048-85BDC9FD1C3A}</a:tableStyleId>
              </a:tblPr>
              <a:tblGrid>
                <a:gridCol w="6096000"/>
              </a:tblGrid>
              <a:tr h="370840">
                <a:tc>
                  <a:txBody>
                    <a:bodyPr/>
                    <a:lstStyle/>
                    <a:p>
                      <a:r>
                        <a:rPr lang="en-US" b="1" dirty="0" smtClean="0">
                          <a:solidFill>
                            <a:schemeClr val="tx1"/>
                          </a:solidFill>
                        </a:rPr>
                        <a:t>Preconditions:</a:t>
                      </a:r>
                    </a:p>
                    <a:p>
                      <a:r>
                        <a:rPr lang="en-US" b="0" dirty="0" smtClean="0">
                          <a:solidFill>
                            <a:schemeClr val="tx1"/>
                          </a:solidFill>
                        </a:rPr>
                        <a:t>NOT(COMMODITY_IS_AVAILABLE)</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smtClean="0">
                          <a:solidFill>
                            <a:schemeClr val="tx1"/>
                          </a:solidFill>
                        </a:rPr>
                        <a:t>Body:</a:t>
                      </a:r>
                    </a:p>
                    <a:p>
                      <a:r>
                        <a:rPr lang="en-US" b="0" dirty="0" smtClean="0">
                          <a:solidFill>
                            <a:schemeClr val="tx1"/>
                          </a:solidFill>
                        </a:rPr>
                        <a:t>PROMPT(‘What is the commodity name?’)</a:t>
                      </a:r>
                    </a:p>
                    <a:p>
                      <a:r>
                        <a:rPr lang="en-US" b="0" dirty="0" smtClean="0">
                          <a:solidFill>
                            <a:schemeClr val="tx1"/>
                          </a:solidFill>
                        </a:rPr>
                        <a:t>RECORD_USER_UTT</a:t>
                      </a:r>
                    </a:p>
                    <a:p>
                      <a:r>
                        <a:rPr lang="en-US" b="0" dirty="0" smtClean="0">
                          <a:solidFill>
                            <a:schemeClr val="tx1"/>
                          </a:solidFill>
                        </a:rPr>
                        <a:t>SPEECH_RECOGNITION</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GET_LIST_DISTRICTS_SELLING(COMMODITY)</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smtClean="0">
                          <a:solidFill>
                            <a:schemeClr val="tx1"/>
                          </a:solidFill>
                        </a:rPr>
                        <a:t>Effect:</a:t>
                      </a:r>
                    </a:p>
                    <a:p>
                      <a:r>
                        <a:rPr lang="en-US" b="0" dirty="0" smtClean="0">
                          <a:solidFill>
                            <a:schemeClr val="tx1"/>
                          </a:solidFill>
                        </a:rPr>
                        <a:t>#Commodity is obtained</a:t>
                      </a:r>
                    </a:p>
                    <a:p>
                      <a:r>
                        <a:rPr lang="en-US" b="0" dirty="0" smtClean="0">
                          <a:solidFill>
                            <a:schemeClr val="tx1"/>
                          </a:solidFill>
                        </a:rPr>
                        <a:t>COMMODITY_IS_AVAILABLE</a:t>
                      </a:r>
                      <a:endParaRPr lang="en-US"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baseline system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Content Placeholder 4"/>
          <p:cNvSpPr>
            <a:spLocks noGrp="1"/>
          </p:cNvSpPr>
          <p:nvPr>
            <p:ph sz="quarter" idx="1"/>
          </p:nvPr>
        </p:nvSpPr>
        <p:spPr/>
        <p:txBody>
          <a:bodyPr/>
          <a:lstStyle/>
          <a:p>
            <a:pPr lvl="1"/>
            <a:r>
              <a:rPr lang="en-US" dirty="0" smtClean="0"/>
              <a:t>Obtain district name</a:t>
            </a:r>
          </a:p>
          <a:p>
            <a:pPr lvl="1"/>
            <a:endParaRPr lang="en-US" dirty="0" smtClean="0"/>
          </a:p>
          <a:p>
            <a:pPr lvl="1"/>
            <a:endParaRPr lang="en-US" dirty="0"/>
          </a:p>
        </p:txBody>
      </p:sp>
      <p:graphicFrame>
        <p:nvGraphicFramePr>
          <p:cNvPr id="6" name="Table 5"/>
          <p:cNvGraphicFramePr>
            <a:graphicFrameLocks noGrp="1"/>
          </p:cNvGraphicFramePr>
          <p:nvPr/>
        </p:nvGraphicFramePr>
        <p:xfrm>
          <a:off x="1447800" y="2286000"/>
          <a:ext cx="6324600" cy="3566160"/>
        </p:xfrm>
        <a:graphic>
          <a:graphicData uri="http://schemas.openxmlformats.org/drawingml/2006/table">
            <a:tbl>
              <a:tblPr firstRow="1" bandRow="1">
                <a:tableStyleId>{5C22544A-7EE6-4342-B048-85BDC9FD1C3A}</a:tableStyleId>
              </a:tblPr>
              <a:tblGrid>
                <a:gridCol w="6324600"/>
              </a:tblGrid>
              <a:tr h="370840">
                <a:tc>
                  <a:txBody>
                    <a:bodyPr/>
                    <a:lstStyle/>
                    <a:p>
                      <a:r>
                        <a:rPr lang="en-US" b="1" dirty="0" smtClean="0">
                          <a:solidFill>
                            <a:schemeClr val="tx1"/>
                          </a:solidFill>
                        </a:rPr>
                        <a:t>Preconditions:</a:t>
                      </a:r>
                    </a:p>
                    <a:p>
                      <a:r>
                        <a:rPr lang="en-US" b="0" dirty="0" smtClean="0">
                          <a:solidFill>
                            <a:schemeClr val="tx1"/>
                          </a:solidFill>
                        </a:rPr>
                        <a:t>COMMODITY_IS_AVAILABLE and</a:t>
                      </a:r>
                      <a:r>
                        <a:rPr lang="en-US" b="0" baseline="0" dirty="0" smtClean="0">
                          <a:solidFill>
                            <a:schemeClr val="tx1"/>
                          </a:solidFill>
                        </a:rPr>
                        <a:t> NOT(DISTRICT_IS_AVAILABLE) and IS_AVAILABLE(LIST_DISTRICT_SELLING(COMMODITY))</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smtClean="0">
                          <a:solidFill>
                            <a:schemeClr val="tx1"/>
                          </a:solidFill>
                        </a:rPr>
                        <a:t>Body:</a:t>
                      </a:r>
                    </a:p>
                    <a:p>
                      <a:r>
                        <a:rPr lang="en-US" b="0" dirty="0" smtClean="0">
                          <a:solidFill>
                            <a:schemeClr val="tx1"/>
                          </a:solidFill>
                        </a:rPr>
                        <a:t>PROMPT(LIST_DISTRICTS_SELLING(COMMODITY))</a:t>
                      </a:r>
                    </a:p>
                    <a:p>
                      <a:r>
                        <a:rPr lang="en-US" b="0" dirty="0" smtClean="0">
                          <a:solidFill>
                            <a:schemeClr val="tx1"/>
                          </a:solidFill>
                        </a:rPr>
                        <a:t>PROMPT(‘What is the district name?’)</a:t>
                      </a:r>
                    </a:p>
                    <a:p>
                      <a:r>
                        <a:rPr lang="en-US" b="0" dirty="0" smtClean="0">
                          <a:solidFill>
                            <a:schemeClr val="tx1"/>
                          </a:solidFill>
                        </a:rPr>
                        <a:t>RECORD_USER_UTT</a:t>
                      </a:r>
                    </a:p>
                    <a:p>
                      <a:r>
                        <a:rPr lang="en-US" b="0" dirty="0" smtClean="0">
                          <a:solidFill>
                            <a:schemeClr val="tx1"/>
                          </a:solidFill>
                        </a:rPr>
                        <a:t>SPEECH_RECOGNITION</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GET_LIST_DISTRICTS_SELLING(COMMODITY)</a:t>
                      </a:r>
                      <a:endParaRPr lang="en-US"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smtClean="0">
                          <a:solidFill>
                            <a:schemeClr val="tx1"/>
                          </a:solidFill>
                        </a:rPr>
                        <a:t>Effect:</a:t>
                      </a:r>
                    </a:p>
                    <a:p>
                      <a:r>
                        <a:rPr lang="en-US" b="0" dirty="0" smtClean="0">
                          <a:solidFill>
                            <a:schemeClr val="tx1"/>
                          </a:solidFill>
                        </a:rPr>
                        <a:t>#District is obtained</a:t>
                      </a:r>
                    </a:p>
                    <a:p>
                      <a:r>
                        <a:rPr lang="en-US" b="0" dirty="0" smtClean="0">
                          <a:solidFill>
                            <a:schemeClr val="tx1"/>
                          </a:solidFill>
                        </a:rPr>
                        <a:t>DISTRICT_IS_AVAILABLE</a:t>
                      </a:r>
                      <a:endParaRPr lang="en-US"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MIS baseline system</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Content Placeholder 4"/>
          <p:cNvSpPr>
            <a:spLocks noGrp="1"/>
          </p:cNvSpPr>
          <p:nvPr>
            <p:ph sz="quarter" idx="1"/>
          </p:nvPr>
        </p:nvSpPr>
        <p:spPr/>
        <p:txBody>
          <a:bodyPr>
            <a:normAutofit/>
          </a:bodyPr>
          <a:lstStyle/>
          <a:p>
            <a:r>
              <a:rPr lang="en-US" dirty="0" smtClean="0"/>
              <a:t>MIS expects three concepts or inputs from the user, which are commodity, district and market names. </a:t>
            </a:r>
          </a:p>
          <a:p>
            <a:r>
              <a:rPr lang="en-US" dirty="0" smtClean="0"/>
              <a:t>When a user provides some information to MIS, the goodness of recognition hypothesis is checked by using explicit confirmation. This is to make sure that the input query is right as recognition is error prone.</a:t>
            </a:r>
          </a:p>
          <a:p>
            <a:r>
              <a:rPr lang="en-US" dirty="0" smtClean="0"/>
              <a:t>The strategy of explicit confirmation is hardly convenient, as the user has to confirm to all the information </a:t>
            </a:r>
            <a:r>
              <a:rPr lang="en-US" dirty="0" smtClean="0"/>
              <a:t>that was </a:t>
            </a:r>
            <a:r>
              <a:rPr lang="en-US" dirty="0" smtClean="0"/>
              <a:t>provided </a:t>
            </a:r>
            <a:r>
              <a:rPr lang="en-US" dirty="0" smtClean="0"/>
              <a:t>to </a:t>
            </a:r>
            <a:r>
              <a:rPr lang="en-US" dirty="0" smtClean="0"/>
              <a:t>the MIS </a:t>
            </a:r>
            <a:r>
              <a:rPr lang="en-US" dirty="0" smtClean="0"/>
              <a:t>queries.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Mandi</a:t>
            </a:r>
            <a:r>
              <a:rPr lang="en-US" dirty="0" smtClean="0"/>
              <a:t> Information System II</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5" name="Content Placeholder 4"/>
          <p:cNvSpPr>
            <a:spLocks noGrp="1"/>
          </p:cNvSpPr>
          <p:nvPr>
            <p:ph sz="quarter" idx="1"/>
          </p:nvPr>
        </p:nvSpPr>
        <p:spPr/>
        <p:txBody>
          <a:bodyPr>
            <a:normAutofit/>
          </a:bodyPr>
          <a:lstStyle/>
          <a:p>
            <a:r>
              <a:rPr lang="en-US" dirty="0" smtClean="0"/>
              <a:t>Spoken dialogue system should provide accurate information to a user in less number of turns (or interactions).</a:t>
            </a:r>
          </a:p>
          <a:p>
            <a:r>
              <a:rPr lang="en-US" dirty="0" smtClean="0"/>
              <a:t>Speech recognition being error prone, it is difficult to avoid confirmations from users. However, the objective would be to limit these confirmations. </a:t>
            </a:r>
          </a:p>
          <a:p>
            <a:r>
              <a:rPr lang="en-US" dirty="0" smtClean="0"/>
              <a:t>An approach would be to associate a confidence score to the recognition output of an ASR.</a:t>
            </a:r>
          </a:p>
          <a:p>
            <a:r>
              <a:rPr lang="en-US" dirty="0" smtClean="0"/>
              <a:t>Based on the confidence measure we decide the dialogue flow of the system.</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Decoders and Contextual Information</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Content Placeholder 4"/>
          <p:cNvSpPr>
            <a:spLocks noGrp="1"/>
          </p:cNvSpPr>
          <p:nvPr>
            <p:ph sz="quarter" idx="1"/>
          </p:nvPr>
        </p:nvSpPr>
        <p:spPr/>
        <p:txBody>
          <a:bodyPr>
            <a:normAutofit/>
          </a:bodyPr>
          <a:lstStyle/>
          <a:p>
            <a:r>
              <a:rPr lang="en-US" dirty="0" smtClean="0"/>
              <a:t>One could build multiple ASR decoders, where each decoder tries to capture complementary information about the speech data. Can be done through training multiple decoders using </a:t>
            </a:r>
          </a:p>
          <a:p>
            <a:pPr lvl="1"/>
            <a:r>
              <a:rPr lang="en-US" dirty="0" smtClean="0"/>
              <a:t>Different training datasets</a:t>
            </a:r>
          </a:p>
          <a:p>
            <a:pPr lvl="1"/>
            <a:r>
              <a:rPr lang="en-US" dirty="0" smtClean="0"/>
              <a:t>Different features such as Mel-frequency </a:t>
            </a:r>
            <a:r>
              <a:rPr lang="en-US" dirty="0" err="1" smtClean="0"/>
              <a:t>cepstral</a:t>
            </a:r>
            <a:r>
              <a:rPr lang="en-US" dirty="0" smtClean="0"/>
              <a:t> coefficients, linear prediction </a:t>
            </a:r>
            <a:r>
              <a:rPr lang="en-US" dirty="0" err="1" smtClean="0"/>
              <a:t>cepstral</a:t>
            </a:r>
            <a:r>
              <a:rPr lang="en-US" dirty="0" smtClean="0"/>
              <a:t> coefficients.</a:t>
            </a:r>
          </a:p>
          <a:p>
            <a:r>
              <a:rPr lang="en-US" dirty="0" smtClean="0"/>
              <a:t>If a majority of these decoders agree on a hypothesis, the recognized output is considered to be same and the system could choose to avoid an explicit confirmation from a user.</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Decoders and Contextual Information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Content Placeholder 4"/>
          <p:cNvSpPr>
            <a:spLocks noGrp="1"/>
          </p:cNvSpPr>
          <p:nvPr>
            <p:ph sz="quarter" idx="1"/>
          </p:nvPr>
        </p:nvSpPr>
        <p:spPr/>
        <p:txBody>
          <a:bodyPr>
            <a:normAutofit lnSpcReduction="10000"/>
          </a:bodyPr>
          <a:lstStyle/>
          <a:p>
            <a:r>
              <a:rPr lang="en-US" dirty="0" smtClean="0"/>
              <a:t>Given a set of decoders {d1,d2} and for a given acoustic signal, their corresponding hypothesis </a:t>
            </a:r>
            <a:r>
              <a:rPr lang="en-US" dirty="0" smtClean="0"/>
              <a:t>be </a:t>
            </a:r>
            <a:r>
              <a:rPr lang="en-US" dirty="0" smtClean="0"/>
              <a:t>{h1,h2}. </a:t>
            </a:r>
          </a:p>
          <a:p>
            <a:r>
              <a:rPr lang="en-US" dirty="0" smtClean="0"/>
              <a:t>Let C[</a:t>
            </a:r>
            <a:r>
              <a:rPr lang="en-US" dirty="0" err="1" smtClean="0"/>
              <a:t>i</a:t>
            </a:r>
            <a:r>
              <a:rPr lang="en-US" dirty="0" smtClean="0"/>
              <a:t>] be the contextual information for the dialogue state </a:t>
            </a:r>
            <a:r>
              <a:rPr lang="en-US" dirty="0" err="1" smtClean="0"/>
              <a:t>i</a:t>
            </a:r>
            <a:r>
              <a:rPr lang="en-US" dirty="0" smtClean="0"/>
              <a:t>.</a:t>
            </a:r>
          </a:p>
          <a:p>
            <a:r>
              <a:rPr lang="en-US" dirty="0" smtClean="0"/>
              <a:t>Following are the possible cases:</a:t>
            </a:r>
          </a:p>
          <a:p>
            <a:pPr lvl="1"/>
            <a:r>
              <a:rPr lang="en-US" dirty="0" smtClean="0"/>
              <a:t>Case 1: h1 = h2 and h1 belongs in </a:t>
            </a:r>
            <a:r>
              <a:rPr lang="en-US" dirty="0" smtClean="0"/>
              <a:t>C[</a:t>
            </a:r>
            <a:r>
              <a:rPr lang="en-US" dirty="0" err="1" smtClean="0"/>
              <a:t>i</a:t>
            </a:r>
            <a:r>
              <a:rPr lang="en-US" dirty="0" smtClean="0"/>
              <a:t>]</a:t>
            </a:r>
          </a:p>
          <a:p>
            <a:pPr lvl="2"/>
            <a:r>
              <a:rPr lang="en-US" dirty="0" smtClean="0"/>
              <a:t>Action: Recognition output is most likely to be correct and the system would jump to subsequent dialogue states</a:t>
            </a:r>
          </a:p>
          <a:p>
            <a:pPr lvl="1"/>
            <a:r>
              <a:rPr lang="en-US" dirty="0" smtClean="0"/>
              <a:t>Case 2: h1 = h2 and h1,h2 does not belong in C[</a:t>
            </a:r>
            <a:r>
              <a:rPr lang="en-US" dirty="0" err="1" smtClean="0"/>
              <a:t>i</a:t>
            </a:r>
            <a:r>
              <a:rPr lang="en-US" dirty="0" smtClean="0"/>
              <a:t>]</a:t>
            </a:r>
          </a:p>
          <a:p>
            <a:pPr lvl="2"/>
            <a:r>
              <a:rPr lang="en-US" dirty="0" smtClean="0"/>
              <a:t>Action: Recognition output is most likely to be correct, but the input is of no help as it is not present in the contextual information. System would prompt the user, saying that no such information is available pertaining to that given input and would ask the user to provide some other query.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a:t>
            </a:r>
            <a:endParaRPr lang="en-US" dirty="0"/>
          </a:p>
        </p:txBody>
      </p:sp>
      <p:sp>
        <p:nvSpPr>
          <p:cNvPr id="3" name="Content Placeholder 2"/>
          <p:cNvSpPr>
            <a:spLocks noGrp="1"/>
          </p:cNvSpPr>
          <p:nvPr>
            <p:ph sz="quarter" idx="1"/>
          </p:nvPr>
        </p:nvSpPr>
        <p:spPr/>
        <p:txBody>
          <a:bodyPr/>
          <a:lstStyle/>
          <a:p>
            <a:r>
              <a:rPr lang="en-US" dirty="0" smtClean="0"/>
              <a:t>How is spoken dialogue different from other modes of communication?</a:t>
            </a:r>
          </a:p>
          <a:p>
            <a:pPr lvl="1"/>
            <a:r>
              <a:rPr lang="en-US" dirty="0" smtClean="0"/>
              <a:t>Input:  Input utterance can consists </a:t>
            </a:r>
            <a:r>
              <a:rPr lang="en-US" dirty="0" err="1" smtClean="0"/>
              <a:t>disfluencies</a:t>
            </a:r>
            <a:r>
              <a:rPr lang="en-US" dirty="0" smtClean="0"/>
              <a:t> (like ‘</a:t>
            </a:r>
            <a:r>
              <a:rPr lang="en-US" i="1" dirty="0" smtClean="0"/>
              <a:t>uh</a:t>
            </a:r>
            <a:r>
              <a:rPr lang="en-US" dirty="0" smtClean="0"/>
              <a:t>’ and ‘</a:t>
            </a:r>
            <a:r>
              <a:rPr lang="en-US" i="1" dirty="0" smtClean="0"/>
              <a:t>hmm</a:t>
            </a:r>
            <a:r>
              <a:rPr lang="en-US" dirty="0" smtClean="0"/>
              <a:t>’), word repetitions, etc.</a:t>
            </a:r>
          </a:p>
          <a:p>
            <a:pPr lvl="1"/>
            <a:r>
              <a:rPr lang="en-US" dirty="0" smtClean="0"/>
              <a:t>Barge-ins: Interrupting the system before allowing it to finish</a:t>
            </a:r>
          </a:p>
          <a:p>
            <a:pPr lvl="1"/>
            <a:r>
              <a:rPr lang="en-US" dirty="0" smtClean="0"/>
              <a:t>Turn taking: System should know when to speak (i.e. when to take control of the conversation)</a:t>
            </a:r>
          </a:p>
          <a:p>
            <a:pPr lvl="1"/>
            <a:r>
              <a:rPr lang="en-US" dirty="0" smtClean="0"/>
              <a:t>Prosodic information.</a:t>
            </a:r>
          </a:p>
          <a:p>
            <a:pPr lvl="1"/>
            <a:r>
              <a:rPr lang="en-US" dirty="0" smtClean="0"/>
              <a:t>Grounding with user.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Decoders and Contextual Information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Content Placeholder 4"/>
          <p:cNvSpPr>
            <a:spLocks noGrp="1"/>
          </p:cNvSpPr>
          <p:nvPr>
            <p:ph sz="quarter" idx="1"/>
          </p:nvPr>
        </p:nvSpPr>
        <p:spPr/>
        <p:txBody>
          <a:bodyPr>
            <a:normAutofit/>
          </a:bodyPr>
          <a:lstStyle/>
          <a:p>
            <a:pPr lvl="1"/>
            <a:r>
              <a:rPr lang="en-US" dirty="0" smtClean="0"/>
              <a:t>Case 3: h1 </a:t>
            </a:r>
            <a:r>
              <a:rPr lang="en-US" dirty="0" smtClean="0">
                <a:latin typeface="Times New Roman"/>
                <a:cs typeface="Times New Roman"/>
              </a:rPr>
              <a:t>≠ h2 and h1/h2 belongs in C[</a:t>
            </a:r>
            <a:r>
              <a:rPr lang="en-US" dirty="0" err="1" smtClean="0">
                <a:latin typeface="Times New Roman"/>
                <a:cs typeface="Times New Roman"/>
              </a:rPr>
              <a:t>i</a:t>
            </a:r>
            <a:r>
              <a:rPr lang="en-US" dirty="0" smtClean="0">
                <a:latin typeface="Times New Roman"/>
                <a:cs typeface="Times New Roman"/>
              </a:rPr>
              <a:t>]</a:t>
            </a:r>
          </a:p>
          <a:p>
            <a:pPr lvl="2"/>
            <a:r>
              <a:rPr lang="en-US" dirty="0" smtClean="0">
                <a:latin typeface="Times New Roman"/>
                <a:cs typeface="Times New Roman"/>
              </a:rPr>
              <a:t>Action: System would try to consider the hypothesis that is present in the contextual information and discard the other. To make sure that the recognition is correct, system would ask for an explicit confirmation from the user.</a:t>
            </a:r>
          </a:p>
          <a:p>
            <a:pPr lvl="1"/>
            <a:r>
              <a:rPr lang="en-US" dirty="0" smtClean="0">
                <a:latin typeface="Times New Roman"/>
                <a:cs typeface="Times New Roman"/>
              </a:rPr>
              <a:t>Case 4: h1 ≠ h2 and h1,h2 does not belong in C[</a:t>
            </a:r>
            <a:r>
              <a:rPr lang="en-US" dirty="0" err="1" smtClean="0">
                <a:latin typeface="Times New Roman"/>
                <a:cs typeface="Times New Roman"/>
              </a:rPr>
              <a:t>i</a:t>
            </a:r>
            <a:r>
              <a:rPr lang="en-US" dirty="0" smtClean="0">
                <a:latin typeface="Times New Roman"/>
                <a:cs typeface="Times New Roman"/>
              </a:rPr>
              <a:t>]</a:t>
            </a:r>
          </a:p>
          <a:p>
            <a:pPr lvl="2"/>
            <a:r>
              <a:rPr lang="en-US" dirty="0" smtClean="0">
                <a:latin typeface="Times New Roman"/>
                <a:cs typeface="Times New Roman"/>
              </a:rPr>
              <a:t>Action: </a:t>
            </a:r>
            <a:r>
              <a:rPr lang="en-US" dirty="0" err="1" smtClean="0">
                <a:latin typeface="Times New Roman"/>
                <a:cs typeface="Times New Roman"/>
              </a:rPr>
              <a:t>Mis</a:t>
            </a:r>
            <a:r>
              <a:rPr lang="en-US" dirty="0" smtClean="0">
                <a:latin typeface="Times New Roman"/>
                <a:cs typeface="Times New Roman"/>
              </a:rPr>
              <a:t>-recognition might have occurred and the system would prompt the user to provide the information again.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Decoders and Contextual Information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pic>
        <p:nvPicPr>
          <p:cNvPr id="6" name="Content Placeholder 5" descr="mds_context.eps"/>
          <p:cNvPicPr>
            <a:picLocks noGrp="1" noChangeAspect="1"/>
          </p:cNvPicPr>
          <p:nvPr>
            <p:ph sz="quarter" idx="1"/>
          </p:nvPr>
        </p:nvPicPr>
        <p:blipFill>
          <a:blip r:embed="rId2" cstate="print"/>
          <a:stretch>
            <a:fillRect/>
          </a:stretch>
        </p:blipFill>
        <p:spPr>
          <a:xfrm>
            <a:off x="762000" y="1688130"/>
            <a:ext cx="7772400" cy="4179270"/>
          </a:xfr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Decoders and Contextual Information (</a:t>
            </a:r>
            <a:r>
              <a:rPr lang="en-US" dirty="0" err="1" smtClean="0"/>
              <a:t>contd</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
        <p:nvSpPr>
          <p:cNvPr id="5" name="Content Placeholder 4"/>
          <p:cNvSpPr>
            <a:spLocks noGrp="1"/>
          </p:cNvSpPr>
          <p:nvPr>
            <p:ph sz="quarter" idx="1"/>
          </p:nvPr>
        </p:nvSpPr>
        <p:spPr/>
        <p:txBody>
          <a:bodyPr>
            <a:normAutofit/>
          </a:bodyPr>
          <a:lstStyle/>
          <a:p>
            <a:r>
              <a:rPr lang="en-US" dirty="0" smtClean="0"/>
              <a:t>Sample conversation logged using MIS II</a:t>
            </a:r>
          </a:p>
          <a:p>
            <a:endParaRPr lang="en-US" dirty="0" smtClean="0"/>
          </a:p>
          <a:p>
            <a:pPr>
              <a:buNone/>
            </a:pPr>
            <a:endParaRPr lang="en-US" dirty="0" smtClean="0"/>
          </a:p>
        </p:txBody>
      </p:sp>
      <p:graphicFrame>
        <p:nvGraphicFramePr>
          <p:cNvPr id="7" name="Table 6"/>
          <p:cNvGraphicFramePr>
            <a:graphicFrameLocks noGrp="1"/>
          </p:cNvGraphicFramePr>
          <p:nvPr/>
        </p:nvGraphicFramePr>
        <p:xfrm>
          <a:off x="914400" y="1874520"/>
          <a:ext cx="7696200" cy="4450080"/>
        </p:xfrm>
        <a:graphic>
          <a:graphicData uri="http://schemas.openxmlformats.org/drawingml/2006/table">
            <a:tbl>
              <a:tblPr firstRow="1" bandRow="1">
                <a:tableStyleId>{5C22544A-7EE6-4342-B048-85BDC9FD1C3A}</a:tableStyleId>
              </a:tblPr>
              <a:tblGrid>
                <a:gridCol w="3273097"/>
                <a:gridCol w="4423103"/>
              </a:tblGrid>
              <a:tr h="370840">
                <a:tc>
                  <a:txBody>
                    <a:bodyPr/>
                    <a:lstStyle/>
                    <a:p>
                      <a:pPr algn="ctr"/>
                      <a:r>
                        <a:rPr lang="en-US" b="0" dirty="0" smtClean="0">
                          <a:solidFill>
                            <a:schemeClr val="tx1"/>
                          </a:solidFill>
                        </a:rPr>
                        <a:t>System:</a:t>
                      </a:r>
                      <a:endParaRPr lang="en-US" b="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b="0" dirty="0" smtClean="0">
                          <a:solidFill>
                            <a:schemeClr val="tx1"/>
                          </a:solidFill>
                        </a:rPr>
                        <a:t>What is the name of the district</a:t>
                      </a:r>
                      <a:endParaRPr lang="en-US" b="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pPr algn="ctr"/>
                      <a:r>
                        <a:rPr lang="en-US" b="0" dirty="0" smtClean="0">
                          <a:solidFill>
                            <a:schemeClr val="tx1"/>
                          </a:solidFill>
                        </a:rPr>
                        <a:t>User:</a:t>
                      </a:r>
                      <a:endParaRPr lang="en-US" b="0" dirty="0">
                        <a:solidFill>
                          <a:schemeClr val="tx1"/>
                        </a:solidFill>
                      </a:endParaRPr>
                    </a:p>
                  </a:txBody>
                  <a:tcPr>
                    <a:solidFill>
                      <a:schemeClr val="bg1"/>
                    </a:solidFill>
                  </a:tcPr>
                </a:tc>
                <a:tc>
                  <a:txBody>
                    <a:bodyPr/>
                    <a:lstStyle/>
                    <a:p>
                      <a:pPr algn="ctr"/>
                      <a:r>
                        <a:rPr lang="en-US" b="0" dirty="0" err="1" smtClean="0">
                          <a:solidFill>
                            <a:schemeClr val="tx1"/>
                          </a:solidFill>
                        </a:rPr>
                        <a:t>Karnul</a:t>
                      </a: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(CI: </a:t>
                      </a:r>
                      <a:r>
                        <a:rPr lang="en-US" b="0" dirty="0" err="1" smtClean="0">
                          <a:solidFill>
                            <a:schemeClr val="tx1"/>
                          </a:solidFill>
                        </a:rPr>
                        <a:t>Karnul</a:t>
                      </a:r>
                      <a:r>
                        <a:rPr lang="en-US" b="0" dirty="0" smtClean="0">
                          <a:solidFill>
                            <a:schemeClr val="tx1"/>
                          </a:solidFill>
                        </a:rPr>
                        <a:t>, Krishna, </a:t>
                      </a:r>
                      <a:r>
                        <a:rPr lang="en-US" b="0" dirty="0" err="1" smtClean="0">
                          <a:solidFill>
                            <a:schemeClr val="tx1"/>
                          </a:solidFill>
                        </a:rPr>
                        <a:t>Nellur</a:t>
                      </a:r>
                      <a:r>
                        <a:rPr lang="en-US" b="0" dirty="0" smtClean="0">
                          <a:solidFill>
                            <a:schemeClr val="tx1"/>
                          </a:solidFill>
                        </a:rPr>
                        <a:t>,..)</a:t>
                      </a:r>
                      <a:endParaRPr lang="en-US" b="0" dirty="0">
                        <a:solidFill>
                          <a:schemeClr val="tx1"/>
                        </a:solidFill>
                      </a:endParaRPr>
                    </a:p>
                  </a:txBody>
                  <a:tcPr>
                    <a:solidFill>
                      <a:schemeClr val="bg1"/>
                    </a:solidFill>
                  </a:tcPr>
                </a:tc>
                <a:tc>
                  <a:txBody>
                    <a:bodyPr/>
                    <a:lstStyle/>
                    <a:p>
                      <a:pPr algn="ct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(Recognition AM-1,</a:t>
                      </a:r>
                      <a:r>
                        <a:rPr lang="en-US" b="0" baseline="0" dirty="0" smtClean="0">
                          <a:solidFill>
                            <a:schemeClr val="tx1"/>
                          </a:solidFill>
                        </a:rPr>
                        <a:t> AM-2</a:t>
                      </a:r>
                      <a:r>
                        <a:rPr lang="en-US" b="0" dirty="0" smtClean="0">
                          <a:solidFill>
                            <a:schemeClr val="tx1"/>
                          </a:solidFill>
                        </a:rPr>
                        <a:t>)</a:t>
                      </a:r>
                      <a:endParaRPr lang="en-US" b="0" dirty="0">
                        <a:solidFill>
                          <a:schemeClr val="tx1"/>
                        </a:solidFill>
                      </a:endParaRPr>
                    </a:p>
                  </a:txBody>
                  <a:tcPr>
                    <a:solidFill>
                      <a:schemeClr val="bg1"/>
                    </a:solidFill>
                  </a:tcPr>
                </a:tc>
                <a:tc>
                  <a:txBody>
                    <a:bodyPr/>
                    <a:lstStyle/>
                    <a:p>
                      <a:pPr algn="ctr"/>
                      <a:r>
                        <a:rPr lang="en-US" b="0" dirty="0" err="1" smtClean="0">
                          <a:solidFill>
                            <a:schemeClr val="tx1"/>
                          </a:solidFill>
                        </a:rPr>
                        <a:t>Karnul</a:t>
                      </a: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System:</a:t>
                      </a:r>
                      <a:endParaRPr lang="en-US" b="0" dirty="0">
                        <a:solidFill>
                          <a:schemeClr val="tx1"/>
                        </a:solidFill>
                      </a:endParaRPr>
                    </a:p>
                  </a:txBody>
                  <a:tcPr>
                    <a:solidFill>
                      <a:schemeClr val="bg1"/>
                    </a:solidFill>
                  </a:tcPr>
                </a:tc>
                <a:tc>
                  <a:txBody>
                    <a:bodyPr/>
                    <a:lstStyle/>
                    <a:p>
                      <a:pPr algn="ctr"/>
                      <a:r>
                        <a:rPr lang="en-US" b="0" dirty="0" smtClean="0">
                          <a:solidFill>
                            <a:schemeClr val="tx1"/>
                          </a:solidFill>
                        </a:rPr>
                        <a:t>Red</a:t>
                      </a:r>
                      <a:r>
                        <a:rPr lang="en-US" b="0" baseline="0" dirty="0" smtClean="0">
                          <a:solidFill>
                            <a:schemeClr val="tx1"/>
                          </a:solidFill>
                        </a:rPr>
                        <a:t> grams is sold in 6 markets in </a:t>
                      </a:r>
                      <a:r>
                        <a:rPr lang="en-US" b="0" baseline="0" dirty="0" err="1" smtClean="0">
                          <a:solidFill>
                            <a:schemeClr val="tx1"/>
                          </a:solidFill>
                        </a:rPr>
                        <a:t>Karnul</a:t>
                      </a: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System:</a:t>
                      </a:r>
                      <a:endParaRPr lang="en-US" b="0" dirty="0">
                        <a:solidFill>
                          <a:schemeClr val="tx1"/>
                        </a:solidFill>
                      </a:endParaRPr>
                    </a:p>
                  </a:txBody>
                  <a:tcPr>
                    <a:solidFill>
                      <a:schemeClr val="bg1"/>
                    </a:solidFill>
                  </a:tcPr>
                </a:tc>
                <a:tc>
                  <a:txBody>
                    <a:bodyPr/>
                    <a:lstStyle/>
                    <a:p>
                      <a:pPr algn="ctr"/>
                      <a:r>
                        <a:rPr lang="en-US" b="0" dirty="0" smtClean="0">
                          <a:solidFill>
                            <a:schemeClr val="tx1"/>
                          </a:solidFill>
                        </a:rPr>
                        <a:t>What is the market</a:t>
                      </a:r>
                      <a:r>
                        <a:rPr lang="en-US" b="0" baseline="0" dirty="0" smtClean="0">
                          <a:solidFill>
                            <a:schemeClr val="tx1"/>
                          </a:solidFill>
                        </a:rPr>
                        <a:t> name?</a:t>
                      </a: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User:</a:t>
                      </a:r>
                      <a:endParaRPr lang="en-US" b="0" dirty="0">
                        <a:solidFill>
                          <a:schemeClr val="tx1"/>
                        </a:solidFill>
                      </a:endParaRPr>
                    </a:p>
                  </a:txBody>
                  <a:tcPr>
                    <a:solidFill>
                      <a:schemeClr val="bg1"/>
                    </a:solidFill>
                  </a:tcPr>
                </a:tc>
                <a:tc>
                  <a:txBody>
                    <a:bodyPr/>
                    <a:lstStyle/>
                    <a:p>
                      <a:pPr algn="ctr"/>
                      <a:r>
                        <a:rPr lang="en-US" b="0" dirty="0" err="1" smtClean="0">
                          <a:solidFill>
                            <a:schemeClr val="tx1"/>
                          </a:solidFill>
                        </a:rPr>
                        <a:t>Dhoni</a:t>
                      </a: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(CI: </a:t>
                      </a:r>
                      <a:r>
                        <a:rPr lang="en-US" b="0" dirty="0" err="1" smtClean="0">
                          <a:solidFill>
                            <a:schemeClr val="tx1"/>
                          </a:solidFill>
                        </a:rPr>
                        <a:t>Adoni</a:t>
                      </a:r>
                      <a:r>
                        <a:rPr lang="en-US" b="0" dirty="0" smtClean="0">
                          <a:solidFill>
                            <a:schemeClr val="tx1"/>
                          </a:solidFill>
                        </a:rPr>
                        <a:t>, </a:t>
                      </a:r>
                      <a:r>
                        <a:rPr lang="en-US" b="0" dirty="0" err="1" smtClean="0">
                          <a:solidFill>
                            <a:schemeClr val="tx1"/>
                          </a:solidFill>
                        </a:rPr>
                        <a:t>Dhoni</a:t>
                      </a:r>
                      <a:r>
                        <a:rPr lang="en-US" b="0" dirty="0" smtClean="0">
                          <a:solidFill>
                            <a:schemeClr val="tx1"/>
                          </a:solidFill>
                        </a:rPr>
                        <a:t>, .. )</a:t>
                      </a:r>
                      <a:endParaRPr lang="en-US" b="0" dirty="0">
                        <a:solidFill>
                          <a:schemeClr val="tx1"/>
                        </a:solidFill>
                      </a:endParaRPr>
                    </a:p>
                  </a:txBody>
                  <a:tcPr>
                    <a:solidFill>
                      <a:schemeClr val="bg1"/>
                    </a:solidFill>
                  </a:tcPr>
                </a:tc>
                <a:tc>
                  <a:txBody>
                    <a:bodyPr/>
                    <a:lstStyle/>
                    <a:p>
                      <a:pPr algn="ctr"/>
                      <a:endParaRPr lang="en-US" b="0">
                        <a:solidFill>
                          <a:schemeClr val="tx1"/>
                        </a:solidFill>
                      </a:endParaRPr>
                    </a:p>
                  </a:txBody>
                  <a:tcPr>
                    <a:solidFill>
                      <a:schemeClr val="bg1"/>
                    </a:solidFill>
                  </a:tcPr>
                </a:tc>
              </a:tr>
              <a:tr h="370840">
                <a:tc>
                  <a:txBody>
                    <a:bodyPr/>
                    <a:lstStyle/>
                    <a:p>
                      <a:pPr algn="ctr"/>
                      <a:r>
                        <a:rPr lang="en-US" b="0" dirty="0" smtClean="0">
                          <a:solidFill>
                            <a:schemeClr val="tx1"/>
                          </a:solidFill>
                        </a:rPr>
                        <a:t>(Recognition AM-1)</a:t>
                      </a:r>
                      <a:endParaRPr lang="en-US" b="0" dirty="0">
                        <a:solidFill>
                          <a:schemeClr val="tx1"/>
                        </a:solidFill>
                      </a:endParaRPr>
                    </a:p>
                  </a:txBody>
                  <a:tcPr>
                    <a:solidFill>
                      <a:schemeClr val="bg1"/>
                    </a:solidFill>
                  </a:tcPr>
                </a:tc>
                <a:tc>
                  <a:txBody>
                    <a:bodyPr/>
                    <a:lstStyle/>
                    <a:p>
                      <a:pPr algn="ctr"/>
                      <a:r>
                        <a:rPr lang="en-US" b="0" dirty="0" err="1" smtClean="0">
                          <a:solidFill>
                            <a:schemeClr val="tx1"/>
                          </a:solidFill>
                        </a:rPr>
                        <a:t>Dhoni</a:t>
                      </a: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(Recognition AM-2)</a:t>
                      </a:r>
                      <a:endParaRPr lang="en-US" b="0" dirty="0">
                        <a:solidFill>
                          <a:schemeClr val="tx1"/>
                        </a:solidFill>
                      </a:endParaRPr>
                    </a:p>
                  </a:txBody>
                  <a:tcPr>
                    <a:solidFill>
                      <a:schemeClr val="bg1"/>
                    </a:solidFill>
                  </a:tcPr>
                </a:tc>
                <a:tc>
                  <a:txBody>
                    <a:bodyPr/>
                    <a:lstStyle/>
                    <a:p>
                      <a:pPr algn="ctr"/>
                      <a:r>
                        <a:rPr lang="en-US" b="0" dirty="0" err="1" smtClean="0">
                          <a:solidFill>
                            <a:schemeClr val="tx1"/>
                          </a:solidFill>
                        </a:rPr>
                        <a:t>Guti</a:t>
                      </a: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System:</a:t>
                      </a:r>
                      <a:endParaRPr lang="en-US" b="0" dirty="0">
                        <a:solidFill>
                          <a:schemeClr val="tx1"/>
                        </a:solidFill>
                      </a:endParaRPr>
                    </a:p>
                  </a:txBody>
                  <a:tcPr>
                    <a:solidFill>
                      <a:schemeClr val="bg1"/>
                    </a:solidFill>
                  </a:tcPr>
                </a:tc>
                <a:tc>
                  <a:txBody>
                    <a:bodyPr/>
                    <a:lstStyle/>
                    <a:p>
                      <a:pPr algn="ctr"/>
                      <a:r>
                        <a:rPr lang="en-US" b="0" dirty="0" smtClean="0">
                          <a:solidFill>
                            <a:schemeClr val="tx1"/>
                          </a:solidFill>
                        </a:rPr>
                        <a:t>Did you say </a:t>
                      </a:r>
                      <a:r>
                        <a:rPr lang="en-US" b="0" dirty="0" err="1" smtClean="0">
                          <a:solidFill>
                            <a:schemeClr val="tx1"/>
                          </a:solidFill>
                        </a:rPr>
                        <a:t>Dhoni</a:t>
                      </a:r>
                      <a:r>
                        <a:rPr lang="en-US" b="0" dirty="0" smtClean="0">
                          <a:solidFill>
                            <a:schemeClr val="tx1"/>
                          </a:solidFill>
                        </a:rPr>
                        <a:t>?</a:t>
                      </a:r>
                      <a:endParaRPr lang="en-US" b="0" dirty="0">
                        <a:solidFill>
                          <a:schemeClr val="tx1"/>
                        </a:solidFill>
                      </a:endParaRPr>
                    </a:p>
                  </a:txBody>
                  <a:tcPr>
                    <a:solidFill>
                      <a:schemeClr val="bg1"/>
                    </a:solidFill>
                  </a:tcPr>
                </a:tc>
              </a:tr>
              <a:tr h="370840">
                <a:tc>
                  <a:txBody>
                    <a:bodyPr/>
                    <a:lstStyle/>
                    <a:p>
                      <a:pPr algn="ctr"/>
                      <a:r>
                        <a:rPr lang="en-US" b="0" dirty="0" smtClean="0">
                          <a:solidFill>
                            <a:schemeClr val="tx1"/>
                          </a:solidFill>
                        </a:rPr>
                        <a:t>User:</a:t>
                      </a:r>
                      <a:endParaRPr lang="en-US" b="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Yes</a:t>
                      </a:r>
                      <a:endParaRPr lang="en-US" b="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 </a:t>
            </a:r>
            <a:r>
              <a:rPr lang="en-US" dirty="0" err="1" smtClean="0"/>
              <a:t>performace</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
        <p:nvSpPr>
          <p:cNvPr id="5" name="Content Placeholder 4"/>
          <p:cNvSpPr>
            <a:spLocks noGrp="1"/>
          </p:cNvSpPr>
          <p:nvPr>
            <p:ph sz="quarter" idx="1"/>
          </p:nvPr>
        </p:nvSpPr>
        <p:spPr/>
        <p:txBody>
          <a:bodyPr>
            <a:normAutofit/>
          </a:bodyPr>
          <a:lstStyle/>
          <a:p>
            <a:r>
              <a:rPr lang="en-US" dirty="0" smtClean="0"/>
              <a:t>Performance was measured based on whether the user was able to retrieve information or not.</a:t>
            </a:r>
          </a:p>
          <a:p>
            <a:r>
              <a:rPr lang="en-US" dirty="0" smtClean="0"/>
              <a:t>Evaluation was conducted on 8 users, where each user was asked to retrieve information for any 5 commodities and the performance of MIS baseline system and MIS-II is as follows:</a:t>
            </a:r>
          </a:p>
          <a:p>
            <a:endParaRPr lang="en-US" dirty="0" smtClean="0"/>
          </a:p>
          <a:p>
            <a:endParaRPr lang="en-US" dirty="0"/>
          </a:p>
        </p:txBody>
      </p:sp>
      <p:graphicFrame>
        <p:nvGraphicFramePr>
          <p:cNvPr id="6" name="Table 5"/>
          <p:cNvGraphicFramePr>
            <a:graphicFrameLocks noGrp="1"/>
          </p:cNvGraphicFramePr>
          <p:nvPr/>
        </p:nvGraphicFramePr>
        <p:xfrm>
          <a:off x="1600200" y="406908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solidFill>
                            <a:schemeClr val="tx1"/>
                          </a:solidFill>
                        </a:rPr>
                        <a:t>System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Accuracy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solidFill>
                            <a:schemeClr val="tx1"/>
                          </a:solidFill>
                        </a:rPr>
                        <a:t>MIS baseline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57.4% (23/40)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solidFill>
                            <a:schemeClr val="tx1"/>
                          </a:solidFill>
                        </a:rPr>
                        <a:t>MIS</a:t>
                      </a:r>
                      <a:r>
                        <a:rPr lang="en-US" baseline="0" dirty="0" smtClean="0">
                          <a:solidFill>
                            <a:schemeClr val="tx1"/>
                          </a:solidFill>
                        </a:rPr>
                        <a:t> II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77.5% (31/40)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Personalization</a:t>
            </a:r>
            <a:endParaRPr lang="en-US" dirty="0"/>
          </a:p>
        </p:txBody>
      </p:sp>
      <p:sp>
        <p:nvSpPr>
          <p:cNvPr id="3" name="Footer Placeholder 2"/>
          <p:cNvSpPr>
            <a:spLocks noGrp="1"/>
          </p:cNvSpPr>
          <p:nvPr>
            <p:ph type="ftr" sz="quarter" idx="11"/>
          </p:nvPr>
        </p:nvSpPr>
        <p:spPr/>
        <p:txBody>
          <a:bodyPr/>
          <a:lstStyle/>
          <a:p>
            <a:r>
              <a:rPr lang="en-US" smtClean="0"/>
              <a:t>Speech and Vision Lab, International Institute of Information Technology - Hyderabad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
        <p:nvSpPr>
          <p:cNvPr id="5" name="Content Placeholder 4"/>
          <p:cNvSpPr>
            <a:spLocks noGrp="1"/>
          </p:cNvSpPr>
          <p:nvPr>
            <p:ph sz="quarter" idx="1"/>
          </p:nvPr>
        </p:nvSpPr>
        <p:spPr/>
        <p:txBody>
          <a:bodyPr>
            <a:normAutofit fontScale="92500"/>
          </a:bodyPr>
          <a:lstStyle/>
          <a:p>
            <a:r>
              <a:rPr lang="en-US" dirty="0" smtClean="0"/>
              <a:t>A frequent caller expects his/her preferred query to be automatically answered.</a:t>
            </a:r>
          </a:p>
          <a:p>
            <a:r>
              <a:rPr lang="en-US" dirty="0" smtClean="0"/>
              <a:t>Such personalization requires </a:t>
            </a:r>
            <a:r>
              <a:rPr lang="en-US" dirty="0" smtClean="0"/>
              <a:t>identifying </a:t>
            </a:r>
            <a:r>
              <a:rPr lang="en-US" dirty="0" smtClean="0"/>
              <a:t>a user and mining users previous calls to predict his/her preferred query during the next call.</a:t>
            </a:r>
          </a:p>
          <a:p>
            <a:r>
              <a:rPr lang="en-US" dirty="0" smtClean="0"/>
              <a:t>Currently the system logs the user calls based on the </a:t>
            </a:r>
            <a:r>
              <a:rPr lang="en-US" dirty="0" smtClean="0"/>
              <a:t>caller id</a:t>
            </a:r>
            <a:r>
              <a:rPr lang="en-US" dirty="0" smtClean="0"/>
              <a:t>.</a:t>
            </a:r>
          </a:p>
          <a:p>
            <a:r>
              <a:rPr lang="en-US" dirty="0" smtClean="0"/>
              <a:t>If </a:t>
            </a:r>
            <a:r>
              <a:rPr lang="en-US" dirty="0" smtClean="0"/>
              <a:t>the user</a:t>
            </a:r>
            <a:r>
              <a:rPr lang="en-US" dirty="0" smtClean="0"/>
              <a:t> </a:t>
            </a:r>
            <a:r>
              <a:rPr lang="en-US" dirty="0" smtClean="0"/>
              <a:t>is </a:t>
            </a:r>
            <a:r>
              <a:rPr lang="en-US" dirty="0" smtClean="0"/>
              <a:t>a frequent </a:t>
            </a:r>
            <a:r>
              <a:rPr lang="en-US" dirty="0" smtClean="0"/>
              <a:t>caller the system would prompt </a:t>
            </a:r>
            <a:r>
              <a:rPr lang="en-US" dirty="0" smtClean="0"/>
              <a:t>a </a:t>
            </a:r>
            <a:r>
              <a:rPr lang="en-US" dirty="0" smtClean="0"/>
              <a:t>yes/no question asking for the most recent transaction </a:t>
            </a:r>
            <a:r>
              <a:rPr lang="en-US" dirty="0" smtClean="0"/>
              <a:t>they </a:t>
            </a:r>
            <a:r>
              <a:rPr lang="en-US" dirty="0" smtClean="0"/>
              <a:t>made</a:t>
            </a:r>
            <a:r>
              <a:rPr lang="en-US" dirty="0" smtClean="0"/>
              <a:t>.</a:t>
            </a:r>
          </a:p>
          <a:p>
            <a:pPr lvl="1"/>
            <a:r>
              <a:rPr lang="en-US" dirty="0" smtClean="0"/>
              <a:t>Example: Do you want information of Rice in Vishakhapatnam</a:t>
            </a:r>
          </a:p>
          <a:p>
            <a:r>
              <a:rPr lang="en-US" dirty="0" smtClean="0"/>
              <a:t>Dialogue flow will be user specific and based on </a:t>
            </a:r>
            <a:r>
              <a:rPr lang="en-US" dirty="0" smtClean="0"/>
              <a:t>user </a:t>
            </a:r>
            <a:r>
              <a:rPr lang="en-US" dirty="0" smtClean="0"/>
              <a:t>responses</a:t>
            </a:r>
            <a:r>
              <a:rPr lang="en-US" dirty="0" smtClean="0"/>
              <a: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t>Number: 66150320 extension 2</a:t>
            </a:r>
            <a:endParaRPr lang="en-US" dirty="0"/>
          </a:p>
        </p:txBody>
      </p:sp>
      <p:sp>
        <p:nvSpPr>
          <p:cNvPr id="2" name="Title 1"/>
          <p:cNvSpPr>
            <a:spLocks noGrp="1"/>
          </p:cNvSpPr>
          <p:nvPr>
            <p:ph type="ctrTitle"/>
          </p:nvPr>
        </p:nvSpPr>
        <p:spPr/>
        <p:txBody>
          <a:bodyPr/>
          <a:lstStyle/>
          <a:p>
            <a:r>
              <a:rPr lang="en-US" dirty="0" smtClean="0"/>
              <a:t>MIS Demo</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endParaRPr lang="en-US"/>
          </a:p>
        </p:txBody>
      </p:sp>
      <p:sp>
        <p:nvSpPr>
          <p:cNvPr id="6" name="Title 5"/>
          <p:cNvSpPr>
            <a:spLocks noGrp="1"/>
          </p:cNvSpPr>
          <p:nvPr>
            <p:ph type="ctrTitle"/>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Applications of Spoken Dialogue Systems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ARISE – Automatic Railway Information System for Europe</a:t>
            </a:r>
          </a:p>
          <a:p>
            <a:r>
              <a:rPr lang="en-US" dirty="0" err="1" smtClean="0"/>
              <a:t>RoomLine</a:t>
            </a:r>
            <a:r>
              <a:rPr lang="en-US" dirty="0" smtClean="0"/>
              <a:t> – Conference room scheduling and reservation.</a:t>
            </a:r>
          </a:p>
          <a:p>
            <a:r>
              <a:rPr lang="en-US" dirty="0" smtClean="0"/>
              <a:t>Let’s Go – Bus information system</a:t>
            </a:r>
          </a:p>
          <a:p>
            <a:r>
              <a:rPr lang="en-US" dirty="0" err="1" smtClean="0"/>
              <a:t>TeamTalk</a:t>
            </a:r>
            <a:r>
              <a:rPr lang="en-US" dirty="0" smtClean="0"/>
              <a:t> – Command and control interface  to a team of robots</a:t>
            </a:r>
          </a:p>
          <a:p>
            <a:r>
              <a:rPr lang="en-US" dirty="0" smtClean="0"/>
              <a:t>Communicator – Air travel planning</a:t>
            </a:r>
          </a:p>
          <a:p>
            <a:r>
              <a:rPr lang="en-US" dirty="0" smtClean="0"/>
              <a:t>Jupiter – Automated weather service</a:t>
            </a:r>
          </a:p>
          <a:p>
            <a:r>
              <a:rPr lang="en-US" dirty="0" smtClean="0"/>
              <a:t>MIS – </a:t>
            </a:r>
            <a:r>
              <a:rPr lang="en-US" dirty="0" err="1" smtClean="0"/>
              <a:t>Mandi</a:t>
            </a:r>
            <a:r>
              <a:rPr lang="en-US" dirty="0" smtClean="0"/>
              <a:t> Information System</a:t>
            </a:r>
          </a:p>
          <a:p>
            <a:endParaRPr lang="en-US" dirty="0" smtClean="0"/>
          </a:p>
          <a:p>
            <a:pPr algn="ctr">
              <a:buNone/>
            </a:pPr>
            <a:r>
              <a:rPr lang="en-US" dirty="0" smtClean="0"/>
              <a:t>and many more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 Spoken Dialogue Systems</a:t>
            </a:r>
            <a:endParaRPr lang="en-US" dirty="0"/>
          </a:p>
        </p:txBody>
      </p:sp>
      <p:sp>
        <p:nvSpPr>
          <p:cNvPr id="3" name="Content Placeholder 2"/>
          <p:cNvSpPr>
            <a:spLocks noGrp="1"/>
          </p:cNvSpPr>
          <p:nvPr>
            <p:ph sz="quarter" idx="1"/>
          </p:nvPr>
        </p:nvSpPr>
        <p:spPr/>
        <p:txBody>
          <a:bodyPr/>
          <a:lstStyle/>
          <a:p>
            <a:r>
              <a:rPr lang="en-US" dirty="0" smtClean="0"/>
              <a:t>Ability to understand user’s goal and to reach an appropriate and a satisfied </a:t>
            </a:r>
            <a:r>
              <a:rPr lang="en-US" dirty="0" smtClean="0"/>
              <a:t>solution</a:t>
            </a:r>
            <a:r>
              <a:rPr lang="en-US" dirty="0" smtClean="0"/>
              <a:t>.</a:t>
            </a:r>
            <a:endParaRPr lang="en-US" dirty="0" smtClean="0"/>
          </a:p>
          <a:p>
            <a:r>
              <a:rPr lang="en-US" dirty="0" smtClean="0"/>
              <a:t>Ability to carry out sub-dialogues to achieve sub-goals.</a:t>
            </a:r>
          </a:p>
          <a:p>
            <a:r>
              <a:rPr lang="en-US" dirty="0" smtClean="0"/>
              <a:t>Ability to pass control from one sub-dialogue to another.</a:t>
            </a:r>
          </a:p>
          <a:p>
            <a:r>
              <a:rPr lang="en-US" dirty="0" smtClean="0"/>
              <a:t>Ability to vary the dialogue initiative modes from system initiative to user initiative.</a:t>
            </a:r>
          </a:p>
          <a:p>
            <a:r>
              <a:rPr lang="en-US" dirty="0" smtClean="0"/>
              <a:t>Use of a user model to expect user’s utterances and act aptly.</a:t>
            </a:r>
          </a:p>
          <a:p>
            <a:r>
              <a:rPr lang="en-US" dirty="0" smtClean="0"/>
              <a:t>Directing the user towards task completion.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a Spoken Dialogue System</a:t>
            </a:r>
            <a:endParaRPr lang="en-US" dirty="0"/>
          </a:p>
        </p:txBody>
      </p:sp>
      <p:sp>
        <p:nvSpPr>
          <p:cNvPr id="3" name="Content Placeholder 2"/>
          <p:cNvSpPr>
            <a:spLocks noGrp="1"/>
          </p:cNvSpPr>
          <p:nvPr>
            <p:ph sz="quarter" idx="1"/>
          </p:nvPr>
        </p:nvSpPr>
        <p:spPr/>
        <p:txBody>
          <a:bodyPr/>
          <a:lstStyle/>
          <a:p>
            <a:r>
              <a:rPr lang="en-US" dirty="0" smtClean="0"/>
              <a:t>Automatic Speech Recognition (ASR)</a:t>
            </a:r>
          </a:p>
          <a:p>
            <a:pPr lvl="2"/>
            <a:r>
              <a:rPr lang="en-US" dirty="0" smtClean="0"/>
              <a:t>Convert user input (utterance/speech) to text</a:t>
            </a:r>
          </a:p>
          <a:p>
            <a:r>
              <a:rPr lang="en-US" dirty="0" smtClean="0"/>
              <a:t>Natural Language Understanding (NLU)</a:t>
            </a:r>
          </a:p>
          <a:p>
            <a:pPr lvl="2"/>
            <a:r>
              <a:rPr lang="en-US" dirty="0" smtClean="0"/>
              <a:t>Structure text to a format which can be understood</a:t>
            </a:r>
          </a:p>
          <a:p>
            <a:r>
              <a:rPr lang="en-US" dirty="0" smtClean="0"/>
              <a:t>Dialogue Manager (DM)</a:t>
            </a:r>
          </a:p>
          <a:p>
            <a:pPr lvl="2"/>
            <a:r>
              <a:rPr lang="en-US" dirty="0" smtClean="0"/>
              <a:t>Actions to be performed based on structured text.</a:t>
            </a:r>
          </a:p>
          <a:p>
            <a:r>
              <a:rPr lang="en-US" dirty="0" smtClean="0"/>
              <a:t>Natural Language Generator (NLG)</a:t>
            </a:r>
          </a:p>
          <a:p>
            <a:pPr lvl="2"/>
            <a:r>
              <a:rPr lang="en-US" dirty="0" smtClean="0"/>
              <a:t>Generate text that is to be conveyed to the user.</a:t>
            </a:r>
          </a:p>
          <a:p>
            <a:r>
              <a:rPr lang="en-US" dirty="0" smtClean="0"/>
              <a:t>Text to Speech Synthesis (TTS)</a:t>
            </a:r>
          </a:p>
          <a:p>
            <a:pPr lvl="2"/>
            <a:r>
              <a:rPr lang="en-US" dirty="0" smtClean="0"/>
              <a:t>Convert the text to speech</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Architecture of a Spoken Dialogue System</a:t>
            </a:r>
            <a:endParaRPr lang="en-US" dirty="0"/>
          </a:p>
        </p:txBody>
      </p:sp>
      <p:pic>
        <p:nvPicPr>
          <p:cNvPr id="4" name="Content Placeholder 3" descr="SDS.eps"/>
          <p:cNvPicPr>
            <a:picLocks noGrp="1" noChangeAspect="1"/>
          </p:cNvPicPr>
          <p:nvPr>
            <p:ph sz="quarter" idx="1"/>
          </p:nvPr>
        </p:nvPicPr>
        <p:blipFill>
          <a:blip r:embed="rId2" cstate="print"/>
          <a:stretch>
            <a:fillRect/>
          </a:stretch>
        </p:blipFill>
        <p:spPr>
          <a:xfrm>
            <a:off x="304790" y="2362200"/>
            <a:ext cx="8534410" cy="2518345"/>
          </a:xfrm>
        </p:spPr>
      </p:pic>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Speech and Vision Lab, International Institute of Information Technology - Hyderabad</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Approaches to build Dialogue Manager</a:t>
            </a:r>
            <a:endParaRPr lang="en-US" dirty="0"/>
          </a:p>
        </p:txBody>
      </p:sp>
      <p:sp>
        <p:nvSpPr>
          <p:cNvPr id="3" name="Content Placeholder 2"/>
          <p:cNvSpPr>
            <a:spLocks noGrp="1"/>
          </p:cNvSpPr>
          <p:nvPr>
            <p:ph sz="quarter" idx="1"/>
          </p:nvPr>
        </p:nvSpPr>
        <p:spPr/>
        <p:txBody>
          <a:bodyPr/>
          <a:lstStyle/>
          <a:p>
            <a:r>
              <a:rPr lang="en-US" dirty="0" smtClean="0"/>
              <a:t>Classification can be done based on</a:t>
            </a:r>
          </a:p>
          <a:p>
            <a:pPr lvl="1"/>
            <a:r>
              <a:rPr lang="en-US" dirty="0" smtClean="0"/>
              <a:t>On how the conversation is controlled:</a:t>
            </a:r>
          </a:p>
          <a:p>
            <a:pPr lvl="2"/>
            <a:r>
              <a:rPr lang="en-US" dirty="0" smtClean="0"/>
              <a:t>System initiative: System has complete control on the conversation.</a:t>
            </a:r>
          </a:p>
          <a:p>
            <a:pPr lvl="2"/>
            <a:r>
              <a:rPr lang="en-US" dirty="0" smtClean="0"/>
              <a:t>User initiative: User has the complete dialogue control and the system will only respond to user requests.</a:t>
            </a:r>
          </a:p>
          <a:p>
            <a:pPr lvl="2"/>
            <a:r>
              <a:rPr lang="en-US" dirty="0" smtClean="0"/>
              <a:t>Mixed initiative: Both user and the system take turns in controlling the conversation.</a:t>
            </a:r>
          </a:p>
          <a:p>
            <a:pPr lvl="1"/>
            <a:r>
              <a:rPr lang="en-US" dirty="0" smtClean="0"/>
              <a:t>Functioning of DM</a:t>
            </a:r>
          </a:p>
          <a:p>
            <a:pPr lvl="2"/>
            <a:r>
              <a:rPr lang="en-US" dirty="0" smtClean="0"/>
              <a:t>Finite State</a:t>
            </a:r>
          </a:p>
          <a:p>
            <a:pPr lvl="2"/>
            <a:r>
              <a:rPr lang="en-US" dirty="0" smtClean="0"/>
              <a:t>Self Organizing</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Speech and Vision Lab, International Institute of Information Technology - Hyderabad</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389</TotalTime>
  <Words>3416</Words>
  <Application>Microsoft Office PowerPoint</Application>
  <PresentationFormat>On-screen Show (4:3)</PresentationFormat>
  <Paragraphs>409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Equity</vt:lpstr>
      <vt:lpstr>Spoken Dialogue Systems A Tutorial</vt:lpstr>
      <vt:lpstr>Introduction</vt:lpstr>
      <vt:lpstr>Introduction (contd.)</vt:lpstr>
      <vt:lpstr>Dialogue</vt:lpstr>
      <vt:lpstr>Applications of Spoken Dialogue Systems</vt:lpstr>
      <vt:lpstr>Characteristics of a Spoken Dialogue Systems</vt:lpstr>
      <vt:lpstr>Components of a Spoken Dialogue System</vt:lpstr>
      <vt:lpstr>Architecture of a Spoken Dialogue System</vt:lpstr>
      <vt:lpstr>Approaches to build Dialogue Manager</vt:lpstr>
      <vt:lpstr>Finite State Dialogue Managers</vt:lpstr>
      <vt:lpstr>Finite State Dialogue Managers (contd.)</vt:lpstr>
      <vt:lpstr>Self Organizing Models</vt:lpstr>
      <vt:lpstr>Frame Based Dialogue Manager</vt:lpstr>
      <vt:lpstr>Frame Based Dialogue Manager (contd)</vt:lpstr>
      <vt:lpstr>Agent based Systems</vt:lpstr>
      <vt:lpstr>Agent based Systems (contd)</vt:lpstr>
      <vt:lpstr>Agent based Systems (contd)</vt:lpstr>
      <vt:lpstr>Information State based Dialogue Systems</vt:lpstr>
      <vt:lpstr>Information State based Dialogue Systems (contd)</vt:lpstr>
      <vt:lpstr>Stochastic Methods for learning Dialogue Strategies</vt:lpstr>
      <vt:lpstr>Stochastic Methods for learning Dialogue Strategies (contd.)</vt:lpstr>
      <vt:lpstr>Markov Decision Process</vt:lpstr>
      <vt:lpstr>Markov Decision Process</vt:lpstr>
      <vt:lpstr>Partially Observable Markov Decision Process (POMDP)</vt:lpstr>
      <vt:lpstr>Evaluation of Spoken Dialogue System</vt:lpstr>
      <vt:lpstr>Evaluation of Spoken Dialogue System (contd)</vt:lpstr>
      <vt:lpstr>Issues in evaluating Spoken Dialogue Systems</vt:lpstr>
      <vt:lpstr>Mandi Information System</vt:lpstr>
      <vt:lpstr>Mandi Information System</vt:lpstr>
      <vt:lpstr>Issues/Challenged involved</vt:lpstr>
      <vt:lpstr>Building a baseline system</vt:lpstr>
      <vt:lpstr>Building a baseline system (contd)</vt:lpstr>
      <vt:lpstr>Building a baseline system (contd)</vt:lpstr>
      <vt:lpstr>Building a baseline system (contd)</vt:lpstr>
      <vt:lpstr>Building a baseline system (contd)</vt:lpstr>
      <vt:lpstr>Characteristics of MIS baseline system</vt:lpstr>
      <vt:lpstr>Mandi Information System II</vt:lpstr>
      <vt:lpstr>Multiple Decoders and Contextual Information</vt:lpstr>
      <vt:lpstr>Multiple Decoders and Contextual Information (contd)</vt:lpstr>
      <vt:lpstr>Multiple Decoders and Contextual Information (contd)</vt:lpstr>
      <vt:lpstr>Multiple Decoders and Contextual Information (contd)</vt:lpstr>
      <vt:lpstr>Multiple Decoders and Contextual Information (contd)</vt:lpstr>
      <vt:lpstr>MIS performace</vt:lpstr>
      <vt:lpstr>Personalization</vt:lpstr>
      <vt:lpstr>MIS Demo</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Spoken Dialogue System A Tutorial</dc:title>
  <dc:creator>Gautam Varma</dc:creator>
  <cp:lastModifiedBy>Gautam Varma</cp:lastModifiedBy>
  <cp:revision>385</cp:revision>
  <dcterms:created xsi:type="dcterms:W3CDTF">2006-08-16T00:00:00Z</dcterms:created>
  <dcterms:modified xsi:type="dcterms:W3CDTF">2011-05-25T05:00:16Z</dcterms:modified>
</cp:coreProperties>
</file>